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48" autoAdjust="0"/>
  </p:normalViewPr>
  <p:slideViewPr>
    <p:cSldViewPr snapToGrid="0">
      <p:cViewPr varScale="1">
        <p:scale>
          <a:sx n="118" d="100"/>
          <a:sy n="118" d="100"/>
        </p:scale>
        <p:origin x="34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D47BD-7E0C-4061-B6F0-EAC64697D0E2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2025/4/21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45112E-B469-48CF-8288-A6CA2AC35EB6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6B3AB32-59DF-41F1-9618-EDFBF5049629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4447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B76177-7E17-4C08-BCAF-6370CE4DD5DB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EDA8D8-241E-4B2D-8F87-51FA906B048F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8288567-20A3-4258-9380-C30A165160E8}" type="datetime1">
              <a:rPr lang="zh-TW" altLang="en-US" noProof="0" smtClean="0"/>
              <a:t>2025/4/21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07ED22-AFD6-4CE6-8446-05BEBB698395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212FE2-34A0-4075-8D17-1A6F68CE7D5F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9470AF-490B-4FD8-B1E1-E62D36C5A7AB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ABC63D-E5CD-46CB-9F15-2A6585A6CE9B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C31-A1C7-41D6-A501-3CB2206CB7B3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301D2A5-C908-4309-8A4C-B2FF6E6D8241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FA17F36-2605-4094-A83A-310112F38964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F53E61-1384-47A3-AB7D-43BC2F27579A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700CC4-AD83-4E93-96C0-B6601C3C0372}" type="datetime1">
              <a:rPr lang="zh-TW" altLang="en-US" noProof="0" smtClean="0"/>
              <a:t>2025/4/21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eature.ucar.com.tw/feature/article/33677?utm_source=feature&amp;utm_medium=related&amp;utm_name=22399&amp;utm_content=article" TargetMode="External"/><Relationship Id="rId2" Type="http://schemas.openxmlformats.org/officeDocument/2006/relationships/hyperlink" Target="https://www.wealth.com.tw/articles/1ce8261f-d73f-425a-b0ce-2aa2a9c304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2048.csdn.net/67dd16c2da828b150175c257.html" TargetMode="External"/><Relationship Id="rId4" Type="http://schemas.openxmlformats.org/officeDocument/2006/relationships/hyperlink" Target="https://futurecity.cw.com.tw/article/26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矩形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圖片 6" descr="數位連線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4600070"/>
            <a:ext cx="3327474" cy="895244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6000" dirty="0">
                <a:solidFill>
                  <a:schemeClr val="bg1"/>
                </a:solidFill>
              </a:rPr>
              <a:t>自動駕駛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494" y="5495319"/>
            <a:ext cx="10993546" cy="1291271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400" dirty="0">
                <a:solidFill>
                  <a:schemeClr val="bg1"/>
                </a:solidFill>
              </a:rPr>
              <a:t>C110252137</a:t>
            </a:r>
            <a:r>
              <a:rPr lang="zh-TW" altLang="en-US" sz="2400" dirty="0">
                <a:solidFill>
                  <a:schemeClr val="bg1"/>
                </a:solidFill>
              </a:rPr>
              <a:t>劉議夫  </a:t>
            </a:r>
            <a:r>
              <a:rPr lang="en-US" altLang="zh-TW" sz="2400" dirty="0">
                <a:solidFill>
                  <a:schemeClr val="bg1"/>
                </a:solidFill>
              </a:rPr>
              <a:t>c110252170</a:t>
            </a:r>
            <a:r>
              <a:rPr lang="zh-TW" altLang="en-US" sz="2400" dirty="0">
                <a:solidFill>
                  <a:schemeClr val="bg1"/>
                </a:solidFill>
              </a:rPr>
              <a:t>高宏逸  </a:t>
            </a:r>
            <a:r>
              <a:rPr lang="en-US" altLang="zh-TW" sz="2400" dirty="0">
                <a:solidFill>
                  <a:schemeClr val="bg1"/>
                </a:solidFill>
              </a:rPr>
              <a:t>C110252132</a:t>
            </a:r>
            <a:r>
              <a:rPr lang="zh-TW" altLang="en-US" sz="2400" dirty="0">
                <a:solidFill>
                  <a:schemeClr val="bg1"/>
                </a:solidFill>
              </a:rPr>
              <a:t>莊喆旭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9" y="702156"/>
            <a:ext cx="11029615" cy="3678303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 err="1"/>
              <a:t>自動駕駛（Autonomous</a:t>
            </a:r>
            <a:r>
              <a:rPr dirty="0"/>
              <a:t> </a:t>
            </a:r>
            <a:r>
              <a:rPr dirty="0" err="1"/>
              <a:t>Driving）結合感測器、AI、控制系統</a:t>
            </a:r>
            <a:r>
              <a:rPr dirty="0"/>
              <a:t>，</a:t>
            </a:r>
          </a:p>
          <a:p>
            <a:pPr>
              <a:defRPr sz="2000"/>
            </a:pPr>
            <a:r>
              <a:rPr dirty="0" err="1"/>
              <a:t>讓車輛可在無人介入下自動行駛與決策</a:t>
            </a:r>
            <a:r>
              <a:rPr dirty="0"/>
              <a:t>。</a:t>
            </a:r>
          </a:p>
          <a:p>
            <a:pPr>
              <a:defRPr sz="2000"/>
            </a:pPr>
            <a:r>
              <a:rPr dirty="0" err="1"/>
              <a:t>其核心價值在於提升交通效率、降低事故風險</a:t>
            </a:r>
            <a:endParaRPr dirty="0"/>
          </a:p>
          <a:p>
            <a:pPr>
              <a:defRPr sz="2000"/>
            </a:pPr>
            <a:r>
              <a:rPr dirty="0" err="1"/>
              <a:t>並支援高齡與行動不便者的移動自由</a:t>
            </a:r>
            <a:r>
              <a:rPr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6A5A3C-70D7-9126-E601-F6F8F735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2329131"/>
            <a:ext cx="5595771" cy="3901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自動駕駛的分級制度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9" y="619115"/>
            <a:ext cx="11029615" cy="3678303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/>
              <a:t>SAE 國際汽車工程師協會將自動駕駛技術分為六級（L0至L5）：</a:t>
            </a:r>
          </a:p>
          <a:p>
            <a:pPr>
              <a:defRPr sz="2000"/>
            </a:pPr>
            <a:r>
              <a:rPr dirty="0"/>
              <a:t>L0: </a:t>
            </a:r>
            <a:r>
              <a:rPr dirty="0" err="1"/>
              <a:t>無自駕功能，全由人操作</a:t>
            </a:r>
            <a:endParaRPr dirty="0"/>
          </a:p>
          <a:p>
            <a:pPr>
              <a:defRPr sz="2000"/>
            </a:pPr>
            <a:r>
              <a:rPr dirty="0"/>
              <a:t>L1~L2: </a:t>
            </a:r>
            <a:r>
              <a:rPr dirty="0" err="1"/>
              <a:t>駕駛輔助系統存在，但人仍主控</a:t>
            </a:r>
            <a:endParaRPr dirty="0"/>
          </a:p>
          <a:p>
            <a:pPr>
              <a:defRPr sz="2000"/>
            </a:pPr>
            <a:r>
              <a:rPr dirty="0"/>
              <a:t>L3~L5: </a:t>
            </a:r>
            <a:r>
              <a:rPr dirty="0" err="1"/>
              <a:t>特定情境下車輛可自行運行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003473-6CD1-862D-0144-53217184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12" y="2261641"/>
            <a:ext cx="5990196" cy="4237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原理</a:t>
            </a:r>
            <a:r>
              <a:rPr dirty="0"/>
              <a:t> </a:t>
            </a:r>
            <a:r>
              <a:rPr dirty="0" err="1"/>
              <a:t>I：感測與環境辨識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9" y="619115"/>
            <a:ext cx="11029615" cy="3678303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 err="1"/>
              <a:t>雷達：測距與速度感知</a:t>
            </a:r>
            <a:endParaRPr dirty="0"/>
          </a:p>
          <a:p>
            <a:pPr>
              <a:defRPr sz="2000"/>
            </a:pPr>
            <a:r>
              <a:rPr dirty="0" err="1"/>
              <a:t>光達（LiDAR</a:t>
            </a:r>
            <a:r>
              <a:rPr dirty="0"/>
              <a:t>）：建立3D環境模型</a:t>
            </a:r>
          </a:p>
          <a:p>
            <a:pPr>
              <a:defRPr sz="2000"/>
            </a:pPr>
            <a:r>
              <a:rPr dirty="0" err="1"/>
              <a:t>攝影機：辨識號誌、車道與行人</a:t>
            </a:r>
            <a:endParaRPr dirty="0"/>
          </a:p>
          <a:p>
            <a:pPr>
              <a:defRPr sz="2000"/>
            </a:pPr>
            <a:r>
              <a:rPr dirty="0" err="1"/>
              <a:t>結合感測資訊形成環境理解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E707E8-7FAC-ED92-462E-05D89DEF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09" y="2159748"/>
            <a:ext cx="6346975" cy="405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原理</a:t>
            </a:r>
            <a:r>
              <a:rPr dirty="0"/>
              <a:t> </a:t>
            </a:r>
            <a:r>
              <a:rPr dirty="0" err="1"/>
              <a:t>II：AI與決策控制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43" y="446586"/>
            <a:ext cx="11029615" cy="3678303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 err="1"/>
              <a:t>AI分析感測數據</a:t>
            </a:r>
            <a:r>
              <a:rPr dirty="0"/>
              <a:t> → </a:t>
            </a:r>
            <a:r>
              <a:rPr dirty="0" err="1"/>
              <a:t>預測環境變化</a:t>
            </a:r>
            <a:endParaRPr dirty="0"/>
          </a:p>
          <a:p>
            <a:pPr>
              <a:defRPr sz="2000"/>
            </a:pPr>
            <a:r>
              <a:rPr dirty="0" err="1"/>
              <a:t>系統進行決策如轉向、煞車等控制</a:t>
            </a:r>
            <a:endParaRPr dirty="0"/>
          </a:p>
          <a:p>
            <a:pPr>
              <a:defRPr sz="2000"/>
            </a:pPr>
            <a:r>
              <a:rPr dirty="0" err="1"/>
              <a:t>需確保系統即時性與安全性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A4188E-A6BF-812A-402C-B13A1895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41" y="3667305"/>
            <a:ext cx="10748818" cy="2379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市場價格與發展趨勢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37" y="1388852"/>
            <a:ext cx="11029615" cy="1718120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/>
              <a:t>特斯拉FSD價格約15000美元</a:t>
            </a:r>
          </a:p>
          <a:p>
            <a:pPr>
              <a:defRPr sz="2000"/>
            </a:pPr>
            <a:r>
              <a:rPr dirty="0" err="1"/>
              <a:t>LiDAR價格逐年降低（數百美元</a:t>
            </a:r>
            <a:r>
              <a:rPr dirty="0"/>
              <a:t>）</a:t>
            </a:r>
          </a:p>
          <a:p>
            <a:pPr>
              <a:defRPr sz="2000"/>
            </a:pPr>
            <a:r>
              <a:rPr dirty="0"/>
              <a:t>2030年市場預估超過3000億美元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062642-A8AE-FD6E-AA6E-999A415D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68" y="2096004"/>
            <a:ext cx="6777140" cy="4059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7" y="1110820"/>
            <a:ext cx="11029615" cy="2244855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 b="1"/>
            </a:pPr>
            <a:r>
              <a:rPr dirty="0" err="1"/>
              <a:t>無人接駁車、自駕計程車</a:t>
            </a:r>
            <a:endParaRPr dirty="0"/>
          </a:p>
          <a:p>
            <a:pPr>
              <a:defRPr sz="2000"/>
            </a:pPr>
            <a:r>
              <a:rPr dirty="0" err="1"/>
              <a:t>智慧物流、自動配送車</a:t>
            </a:r>
            <a:endParaRPr dirty="0"/>
          </a:p>
          <a:p>
            <a:pPr>
              <a:defRPr sz="2000"/>
            </a:pPr>
            <a:r>
              <a:rPr dirty="0" err="1"/>
              <a:t>農業機具、工地機器人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675DEB-6AAE-DD78-ABF2-E400C3BF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05" y="2002944"/>
            <a:ext cx="56769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結論與未來展望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37" y="1209056"/>
            <a:ext cx="11029615" cy="1994165"/>
          </a:xfrm>
        </p:spPr>
        <p:txBody>
          <a:bodyPr/>
          <a:lstStyle/>
          <a:p>
            <a:endParaRPr dirty="0"/>
          </a:p>
          <a:p>
            <a:pPr>
              <a:defRPr sz="2000" b="1"/>
            </a:pPr>
            <a:r>
              <a:rPr dirty="0" err="1"/>
              <a:t>自駕技術將改變交通與城市發展</a:t>
            </a:r>
            <a:endParaRPr dirty="0"/>
          </a:p>
          <a:p>
            <a:pPr>
              <a:defRPr sz="2000"/>
            </a:pPr>
            <a:r>
              <a:rPr dirty="0" err="1"/>
              <a:t>須結合科技進步與法規道德制定</a:t>
            </a:r>
            <a:endParaRPr dirty="0"/>
          </a:p>
          <a:p>
            <a:pPr>
              <a:defRPr sz="2000"/>
            </a:pPr>
            <a:r>
              <a:rPr dirty="0" err="1"/>
              <a:t>未來是智慧交通的新時代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9D4216-2157-37E5-77CC-A5C5B9A3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9" y="2206138"/>
            <a:ext cx="634365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9346-12BB-2B7C-024D-6CA55A1C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A316225-CDEC-EEDA-942C-96677F9AD684}"/>
              </a:ext>
            </a:extLst>
          </p:cNvPr>
          <p:cNvSpPr txBox="1"/>
          <p:nvPr/>
        </p:nvSpPr>
        <p:spPr>
          <a:xfrm>
            <a:off x="457200" y="2061713"/>
            <a:ext cx="11257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2"/>
              </a:rPr>
              <a:t>https://www.wealth.com.tw/articles/1ce8261f-d73f-425a-b0ce-2aa2a9c30428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3"/>
              </a:rPr>
              <a:t>https://feature.ucar.com.tw/feature/article/33677?utm_source=feature&amp;utm_medium=related&amp;utm_name=22399&amp;utm_content=article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4"/>
              </a:rPr>
              <a:t>https://futurecity.cw.com.tw/article/2639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hlinkClick r:id="rId5"/>
              </a:rPr>
              <a:t>https://2048.csdn.net/67dd16c2da828b150175c257.html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319906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2_TF56390039_Win32" id="{5F43E152-EBA6-4514-BA79-F1181C68F656}" vid="{F1AD3F8F-74D8-435A-839E-784C5D61D22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200</Words>
  <Application>Microsoft Office PowerPoint</Application>
  <PresentationFormat>寬螢幕</PresentationFormat>
  <Paragraphs>47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JhengHei UI</vt:lpstr>
      <vt:lpstr>Gill Sans MT</vt:lpstr>
      <vt:lpstr>Wingdings 2</vt:lpstr>
      <vt:lpstr>紅利</vt:lpstr>
      <vt:lpstr>自動駕駛</vt:lpstr>
      <vt:lpstr>摘要</vt:lpstr>
      <vt:lpstr>自動駕駛的分級制度</vt:lpstr>
      <vt:lpstr>原理 I：感測與環境辨識</vt:lpstr>
      <vt:lpstr>原理 II：AI與決策控制</vt:lpstr>
      <vt:lpstr>市場價格與發展趨勢</vt:lpstr>
      <vt:lpstr>應用場景</vt:lpstr>
      <vt:lpstr>結論與未來展望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自動駕駛</dc:title>
  <dc:creator>a0974100351@gmail.com</dc:creator>
  <cp:lastModifiedBy>HONG-YI KAO</cp:lastModifiedBy>
  <cp:revision>4</cp:revision>
  <dcterms:created xsi:type="dcterms:W3CDTF">2025-04-21T09:46:12Z</dcterms:created>
  <dcterms:modified xsi:type="dcterms:W3CDTF">2025-04-21T10:24:40Z</dcterms:modified>
</cp:coreProperties>
</file>