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88825"/>
  <p:notesSz cx="6858000" cy="9144000"/>
  <p:embeddedFontLst>
    <p:embeddedFont>
      <p:font typeface="Quattrocento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1" roundtripDataSignature="AMtx7mjwHQJYRFr7bnyhpcS47GMetncK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950FD6-23C6-4A92-B6B3-DD82F996B814}">
  <a:tblStyle styleId="{45950FD6-23C6-4A92-B6B3-DD82F996B81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FEF"/>
          </a:solidFill>
        </a:fill>
      </a:tcStyle>
    </a:wholeTbl>
    <a:band1H>
      <a:tcTxStyle/>
      <a:tcStyle>
        <a:fill>
          <a:solidFill>
            <a:srgbClr val="CADDDD"/>
          </a:solidFill>
        </a:fill>
      </a:tcStyle>
    </a:band1H>
    <a:band2H>
      <a:tcTxStyle/>
    </a:band2H>
    <a:band1V>
      <a:tcTxStyle/>
      <a:tcStyle>
        <a:fill>
          <a:solidFill>
            <a:srgbClr val="CADDDD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QuattrocentoSans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QuattrocentoSa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Quattrocento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4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21" name="Google Shape;21;p14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14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14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" name="Google Shape;24;p14"/>
          <p:cNvGrpSpPr/>
          <p:nvPr/>
        </p:nvGrpSpPr>
        <p:grpSpPr>
          <a:xfrm>
            <a:off x="-8915" y="6057149"/>
            <a:ext cx="5498725" cy="820207"/>
            <a:chOff x="-6689" y="4553748"/>
            <a:chExt cx="4125119" cy="615155"/>
          </a:xfrm>
        </p:grpSpPr>
        <p:sp>
          <p:nvSpPr>
            <p:cNvPr id="25" name="Google Shape;25;p14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rect b="b" l="l" r="r" t="t"/>
              <a:pathLst>
                <a:path extrusionOk="0" h="4115481" w="612775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4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rect b="b" l="l" r="r" t="t"/>
              <a:pathLst>
                <a:path extrusionOk="0" h="3621427" w="410751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4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rect b="b" l="l" r="r" t="t"/>
              <a:pathLst>
                <a:path extrusionOk="0" h="3179761" w="241768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14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 rot="5400000">
            <a:off x="2132317" y="-329235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6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41" name="Google Shape;41;p16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16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16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4" name="Google Shape;44;p16"/>
          <p:cNvSpPr txBox="1"/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2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" type="body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b="1" sz="27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9pPr>
          </a:lstStyle>
          <a:p/>
        </p:txBody>
      </p:sp>
      <p:sp>
        <p:nvSpPr>
          <p:cNvPr id="64" name="Google Shape;64;p19"/>
          <p:cNvSpPr txBox="1"/>
          <p:nvPr>
            <p:ph idx="2" type="body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5" name="Google Shape;65;p19"/>
          <p:cNvSpPr txBox="1"/>
          <p:nvPr>
            <p:ph idx="3" type="body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b="1" sz="27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b="1" sz="2100"/>
            </a:lvl9pPr>
          </a:lstStyle>
          <a:p/>
        </p:txBody>
      </p:sp>
      <p:sp>
        <p:nvSpPr>
          <p:cNvPr id="66" name="Google Shape;66;p19"/>
          <p:cNvSpPr txBox="1"/>
          <p:nvPr>
            <p:ph idx="4" type="body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sz="28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/>
        </p:txBody>
      </p:sp>
      <p:sp>
        <p:nvSpPr>
          <p:cNvPr id="77" name="Google Shape;77;p21"/>
          <p:cNvSpPr txBox="1"/>
          <p:nvPr>
            <p:ph idx="2" type="body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5051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indent="-3302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78" name="Google Shape;78;p2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sz="2800" cap="none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60"/>
              <a:buNone/>
              <a:defRPr sz="1200"/>
            </a:lvl9pPr>
          </a:lstStyle>
          <a:p/>
        </p:txBody>
      </p:sp>
      <p:sp>
        <p:nvSpPr>
          <p:cNvPr descr="要新增影像的空白預留位置。按一下預留位置，然後選取您要新增的影像。" id="84" name="Google Shape;84;p22"/>
          <p:cNvSpPr/>
          <p:nvPr>
            <p:ph idx="2" type="pic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" name="Google Shape;85;p2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Google Shape;11;p13"/>
            <p:cNvSpPr/>
            <p:nvPr/>
          </p:nvSpPr>
          <p:spPr>
            <a:xfrm>
              <a:off x="-9526" y="0"/>
              <a:ext cx="612775" cy="3919538"/>
            </a:xfrm>
            <a:custGeom>
              <a:rect b="b" l="l" r="r" t="t"/>
              <a:pathLst>
                <a:path extrusionOk="0" h="3919538" w="612775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3"/>
            <p:cNvSpPr/>
            <p:nvPr/>
          </p:nvSpPr>
          <p:spPr>
            <a:xfrm>
              <a:off x="-11906" y="0"/>
              <a:ext cx="410751" cy="3421856"/>
            </a:xfrm>
            <a:custGeom>
              <a:rect b="b" l="l" r="r" t="t"/>
              <a:pathLst>
                <a:path extrusionOk="0" h="3421856" w="410751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>
              <a:off x="-7144" y="-2381"/>
              <a:ext cx="238919" cy="2976561"/>
            </a:xfrm>
            <a:custGeom>
              <a:rect b="b" l="l" r="r" t="t"/>
              <a:pathLst>
                <a:path extrusionOk="0" h="2976561" w="238919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3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3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H3HC0ypjl8o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MingLiU"/>
              <a:buNone/>
            </a:pPr>
            <a:r>
              <a:rPr b="1" lang="zh-TW" sz="3600">
                <a:solidFill>
                  <a:schemeClr val="accent1"/>
                </a:solidFill>
                <a:latin typeface="PMingLiU"/>
                <a:ea typeface="PMingLiU"/>
                <a:cs typeface="PMingLiU"/>
                <a:sym typeface="PMingLiU"/>
              </a:rPr>
              <a:t>智慧停車系統</a:t>
            </a:r>
            <a:endParaRPr sz="3600">
              <a:solidFill>
                <a:schemeClr val="accent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1625175" y="3346125"/>
            <a:ext cx="8735400" cy="23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 fontScale="6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5936"/>
              <a:buNone/>
            </a:pPr>
            <a:r>
              <a:rPr lang="zh-TW" sz="4246"/>
              <a:t>組長</a:t>
            </a:r>
            <a:endParaRPr sz="4246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5936"/>
              <a:buNone/>
            </a:pPr>
            <a:r>
              <a:rPr lang="zh-TW" sz="4246">
                <a:latin typeface="Arial"/>
                <a:ea typeface="Arial"/>
                <a:cs typeface="Arial"/>
                <a:sym typeface="Arial"/>
              </a:rPr>
              <a:t>C110252238 曾俊宏</a:t>
            </a:r>
            <a:endParaRPr sz="424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5936"/>
              <a:buNone/>
            </a:pPr>
            <a:r>
              <a:rPr lang="zh-TW" sz="4246"/>
              <a:t>組員</a:t>
            </a:r>
            <a:endParaRPr sz="4246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5936"/>
              <a:buNone/>
            </a:pPr>
            <a:r>
              <a:rPr lang="zh-TW" sz="4246"/>
              <a:t>C110252237 陳賢祐</a:t>
            </a:r>
            <a:endParaRPr sz="4246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5936"/>
              <a:buNone/>
            </a:pPr>
            <a:r>
              <a:rPr lang="zh-TW" sz="4246"/>
              <a:t>C110252209 洪靖德</a:t>
            </a:r>
            <a:endParaRPr sz="4246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5936"/>
              <a:buNone/>
            </a:pPr>
            <a:r>
              <a:rPr lang="zh-TW" sz="4246"/>
              <a:t>C110252224 殷瑞宏</a:t>
            </a:r>
            <a:endParaRPr sz="4246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MingLiU"/>
              <a:buNone/>
            </a:pPr>
            <a:r>
              <a:rPr lang="zh-TW">
                <a:latin typeface="PMingLiU"/>
                <a:ea typeface="PMingLiU"/>
                <a:cs typeface="PMingLiU"/>
                <a:sym typeface="PMingLiU"/>
              </a:rPr>
              <a:t>產品未來發展與應用 </a:t>
            </a:r>
            <a:endParaRPr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66" name="Google Shape;166;p12"/>
          <p:cNvSpPr txBox="1"/>
          <p:nvPr>
            <p:ph idx="2" type="body"/>
          </p:nvPr>
        </p:nvSpPr>
        <p:spPr>
          <a:xfrm>
            <a:off x="1084624" y="1710680"/>
            <a:ext cx="10612077" cy="4797225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165" lvl="0" marL="30416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zh-TW" sz="1800">
                <a:solidFill>
                  <a:srgbClr val="FFFF00"/>
                </a:solidFill>
                <a:latin typeface="PMingLiU"/>
                <a:ea typeface="PMingLiU"/>
                <a:cs typeface="PMingLiU"/>
                <a:sym typeface="PMingLiU"/>
              </a:rPr>
              <a:t>更智能化的停車管理</a:t>
            </a:r>
            <a:r>
              <a:rPr b="1" lang="zh-TW" sz="1800">
                <a:latin typeface="PMingLiU"/>
                <a:ea typeface="PMingLiU"/>
                <a:cs typeface="PMingLiU"/>
                <a:sym typeface="PMingLiU"/>
              </a:rPr>
              <a:t>：</a:t>
            </a:r>
            <a:r>
              <a:rPr lang="zh-TW" sz="1800">
                <a:latin typeface="PMingLiU"/>
                <a:ea typeface="PMingLiU"/>
                <a:cs typeface="PMingLiU"/>
                <a:sym typeface="PMingLiU"/>
              </a:rPr>
              <a:t> 隨著人工智慧和機器學習技術的不斷發展，智慧路邊停車系統將變得更加智能化，能夠更準確地預測停車需求、優化停車流程，並提供更個性化的服務。</a:t>
            </a:r>
            <a:endParaRPr sz="1800">
              <a:latin typeface="PMingLiU"/>
              <a:ea typeface="PMingLiU"/>
              <a:cs typeface="PMingLiU"/>
              <a:sym typeface="PMingLiU"/>
            </a:endParaRPr>
          </a:p>
          <a:p>
            <a:pPr indent="-304165" lvl="0" marL="30416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b="1" lang="zh-TW" sz="1800">
                <a:solidFill>
                  <a:srgbClr val="FFFF00"/>
                </a:solidFill>
                <a:latin typeface="PMingLiU"/>
                <a:ea typeface="PMingLiU"/>
                <a:cs typeface="PMingLiU"/>
                <a:sym typeface="PMingLiU"/>
              </a:rPr>
              <a:t>多模式運輸整合</a:t>
            </a:r>
            <a:r>
              <a:rPr b="1" lang="zh-TW" sz="1800">
                <a:latin typeface="PMingLiU"/>
                <a:ea typeface="PMingLiU"/>
                <a:cs typeface="PMingLiU"/>
                <a:sym typeface="PMingLiU"/>
              </a:rPr>
              <a:t>：</a:t>
            </a:r>
            <a:r>
              <a:rPr lang="zh-TW" sz="1800">
                <a:latin typeface="PMingLiU"/>
                <a:ea typeface="PMingLiU"/>
                <a:cs typeface="PMingLiU"/>
                <a:sym typeface="PMingLiU"/>
              </a:rPr>
              <a:t> 智慧路邊停車系統將與其他交通和運輸系統進行整合，例如公共交通、共享出行服務等，以提供更全面的運輸解決方案，減少交通擁擠和碳排放。</a:t>
            </a:r>
            <a:endParaRPr/>
          </a:p>
          <a:p>
            <a:pPr indent="-304165" lvl="0" marL="30416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b="1" lang="zh-TW" sz="1800">
                <a:solidFill>
                  <a:srgbClr val="FFFF00"/>
                </a:solidFill>
                <a:latin typeface="PMingLiU"/>
                <a:ea typeface="PMingLiU"/>
                <a:cs typeface="PMingLiU"/>
                <a:sym typeface="PMingLiU"/>
              </a:rPr>
              <a:t>城市交通管理優化</a:t>
            </a:r>
            <a:r>
              <a:rPr b="1" lang="zh-TW" sz="1800">
                <a:latin typeface="PMingLiU"/>
                <a:ea typeface="PMingLiU"/>
                <a:cs typeface="PMingLiU"/>
                <a:sym typeface="PMingLiU"/>
              </a:rPr>
              <a:t>：</a:t>
            </a:r>
            <a:r>
              <a:rPr lang="zh-TW" sz="1800">
                <a:latin typeface="PMingLiU"/>
                <a:ea typeface="PMingLiU"/>
                <a:cs typeface="PMingLiU"/>
                <a:sym typeface="PMingLiU"/>
              </a:rPr>
              <a:t> 智慧路邊停車系統可以與城市交通管理系統整合，通過即時數據監控和分析，提供關鍵的交通信息，協助城市規劃者優化交通流量和路邊停車政策。</a:t>
            </a:r>
            <a:endParaRPr/>
          </a:p>
          <a:p>
            <a:pPr indent="-304165" lvl="0" marL="30416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b="1" lang="zh-TW" sz="1800">
                <a:solidFill>
                  <a:srgbClr val="FFFF00"/>
                </a:solidFill>
                <a:latin typeface="PMingLiU"/>
                <a:ea typeface="PMingLiU"/>
                <a:cs typeface="PMingLiU"/>
                <a:sym typeface="PMingLiU"/>
              </a:rPr>
              <a:t>環境和氣候友好型應用</a:t>
            </a:r>
            <a:r>
              <a:rPr b="1" lang="zh-TW" sz="1800">
                <a:latin typeface="PMingLiU"/>
                <a:ea typeface="PMingLiU"/>
                <a:cs typeface="PMingLiU"/>
                <a:sym typeface="PMingLiU"/>
              </a:rPr>
              <a:t>：</a:t>
            </a:r>
            <a:r>
              <a:rPr lang="zh-TW" sz="1800">
                <a:latin typeface="PMingLiU"/>
                <a:ea typeface="PMingLiU"/>
                <a:cs typeface="PMingLiU"/>
                <a:sym typeface="PMingLiU"/>
              </a:rPr>
              <a:t> 智慧路邊停車系統將越來越重視環境保護和氣候變化，通過促進共享出行、鼓勵電動車的使用等方式，降低交通對環境的影響。</a:t>
            </a:r>
            <a:endParaRPr/>
          </a:p>
          <a:p>
            <a:pPr indent="-304165" lvl="0" marL="30416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b="1" lang="zh-TW" sz="1800">
                <a:solidFill>
                  <a:srgbClr val="FFFF00"/>
                </a:solidFill>
                <a:latin typeface="PMingLiU"/>
                <a:ea typeface="PMingLiU"/>
                <a:cs typeface="PMingLiU"/>
                <a:sym typeface="PMingLiU"/>
              </a:rPr>
              <a:t>智慧城市建設</a:t>
            </a:r>
            <a:r>
              <a:rPr b="1" lang="zh-TW" sz="1800">
                <a:latin typeface="PMingLiU"/>
                <a:ea typeface="PMingLiU"/>
                <a:cs typeface="PMingLiU"/>
                <a:sym typeface="PMingLiU"/>
              </a:rPr>
              <a:t>：</a:t>
            </a:r>
            <a:r>
              <a:rPr lang="zh-TW" sz="1800">
                <a:latin typeface="PMingLiU"/>
                <a:ea typeface="PMingLiU"/>
                <a:cs typeface="PMingLiU"/>
                <a:sym typeface="PMingLiU"/>
              </a:rPr>
              <a:t> 智慧路邊停車系統是智慧城市建設的重要組成部分，將與其他智慧城市基礎設施（如智慧照明、智慧交通信號）相互連接，共同實現城市管理和服務的智慧化。</a:t>
            </a:r>
            <a:endParaRPr/>
          </a:p>
          <a:p>
            <a:pPr indent="-304165" lvl="0" marL="30416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b="1" lang="zh-TW" sz="1800">
                <a:solidFill>
                  <a:srgbClr val="FFFF00"/>
                </a:solidFill>
                <a:latin typeface="PMingLiU"/>
                <a:ea typeface="PMingLiU"/>
                <a:cs typeface="PMingLiU"/>
                <a:sym typeface="PMingLiU"/>
              </a:rPr>
              <a:t>新技術的應用</a:t>
            </a:r>
            <a:r>
              <a:rPr b="1" lang="zh-TW" sz="1800">
                <a:latin typeface="PMingLiU"/>
                <a:ea typeface="PMingLiU"/>
                <a:cs typeface="PMingLiU"/>
                <a:sym typeface="PMingLiU"/>
              </a:rPr>
              <a:t>：</a:t>
            </a:r>
            <a:r>
              <a:rPr lang="zh-TW" sz="1800">
                <a:latin typeface="PMingLiU"/>
                <a:ea typeface="PMingLiU"/>
                <a:cs typeface="PMingLiU"/>
                <a:sym typeface="PMingLiU"/>
              </a:rPr>
              <a:t> 隨著5G、物聯網、區塊鏈等新興技術的發展和應用，智慧路邊停車系統將不斷優化和升級，提供更快速、更安全、更可靠的服務。</a:t>
            </a:r>
            <a:endParaRPr/>
          </a:p>
          <a:p>
            <a:pPr indent="-304165" lvl="0" marL="30416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zh-TW" sz="1800">
                <a:latin typeface="PMingLiU"/>
                <a:ea typeface="PMingLiU"/>
                <a:cs typeface="PMingLiU"/>
                <a:sym typeface="PMingLiU"/>
              </a:rPr>
              <a:t>總體來說，智慧路邊停車系統將在未來持續發展和創新，為城市居民和遊客提供更便捷、更高效、更環保的停車體驗，同時促進城市交通管理的現代化和智慧化。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br>
              <a:rPr lang="zh-TW"/>
            </a:br>
            <a:endParaRPr sz="1200"/>
          </a:p>
          <a:p>
            <a:pPr indent="-227965" lvl="0" marL="30416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912005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報告內容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835285" y="211423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-304165" lvl="0" marL="30416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zh-TW" sz="3200">
                <a:latin typeface="PMingLiU"/>
                <a:ea typeface="PMingLiU"/>
                <a:cs typeface="PMingLiU"/>
                <a:sym typeface="PMingLiU"/>
              </a:rPr>
              <a:t>產品介紹</a:t>
            </a:r>
            <a:endParaRPr/>
          </a:p>
          <a:p>
            <a:pPr indent="-304165" lvl="0" marL="30416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3200"/>
              <a:buChar char="•"/>
            </a:pPr>
            <a:r>
              <a:rPr lang="zh-TW" sz="3200">
                <a:latin typeface="PMingLiU"/>
                <a:ea typeface="PMingLiU"/>
                <a:cs typeface="PMingLiU"/>
                <a:sym typeface="PMingLiU"/>
              </a:rPr>
              <a:t>產品應用</a:t>
            </a:r>
            <a:endParaRPr sz="3200">
              <a:latin typeface="PMingLiU"/>
              <a:ea typeface="PMingLiU"/>
              <a:cs typeface="PMingLiU"/>
              <a:sym typeface="PMingLiU"/>
            </a:endParaRPr>
          </a:p>
          <a:p>
            <a:pPr indent="-304165" lvl="0" marL="30416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3200"/>
              <a:buChar char="•"/>
            </a:pPr>
            <a:r>
              <a:rPr lang="zh-TW" sz="3200">
                <a:latin typeface="PMingLiU"/>
                <a:ea typeface="PMingLiU"/>
                <a:cs typeface="PMingLiU"/>
                <a:sym typeface="PMingLiU"/>
              </a:rPr>
              <a:t>產品規格</a:t>
            </a:r>
            <a:endParaRPr/>
          </a:p>
          <a:p>
            <a:pPr indent="-304165" lvl="0" marL="30416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3200"/>
              <a:buChar char="•"/>
            </a:pPr>
            <a:r>
              <a:rPr lang="zh-TW" sz="3200">
                <a:latin typeface="PMingLiU"/>
                <a:ea typeface="PMingLiU"/>
                <a:cs typeface="PMingLiU"/>
                <a:sym typeface="PMingLiU"/>
              </a:rPr>
              <a:t>產品使用天線介紹</a:t>
            </a:r>
            <a:endParaRPr/>
          </a:p>
          <a:p>
            <a:pPr indent="-304165" lvl="0" marL="30416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3200"/>
              <a:buChar char="•"/>
            </a:pPr>
            <a:r>
              <a:rPr lang="zh-TW" sz="3200">
                <a:latin typeface="PMingLiU"/>
                <a:ea typeface="PMingLiU"/>
                <a:cs typeface="PMingLiU"/>
                <a:sym typeface="PMingLiU"/>
              </a:rPr>
              <a:t>產品未來發產&amp;應用</a:t>
            </a:r>
            <a:endParaRPr/>
          </a:p>
        </p:txBody>
      </p:sp>
      <p:pic>
        <p:nvPicPr>
          <p:cNvPr descr="一張含有 文字, 機器, 電子產品, 黃色 的圖片&#10;&#10;自動產生的描述" id="114" name="Google Shape;1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0055" y="86324"/>
            <a:ext cx="4207414" cy="6493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1481328" y="138014"/>
            <a:ext cx="8938472" cy="156538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zh-TW" sz="2400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智慧路邊停車系統​</a:t>
            </a:r>
            <a:br>
              <a:rPr lang="zh-TW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zh-TW" sz="2400"/>
            </a:br>
            <a:endParaRPr sz="1600"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一張含有 文字, 時鐘, 螢幕擷取畫面, 麥克風 的圖片&#10;&#10;自動產生的描述" id="121" name="Google Shape;12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1930" y="1811755"/>
            <a:ext cx="8947988" cy="5047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810499" y="309716"/>
            <a:ext cx="9518005" cy="3647331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>
                <a:latin typeface="PMingLiU"/>
                <a:ea typeface="PMingLiU"/>
                <a:cs typeface="PMingLiU"/>
                <a:sym typeface="PMingLiU"/>
              </a:rPr>
              <a:t>智慧號誌&amp;及時調控解壅塞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智慧交通的另一個公共應用是道路的號誌燈，智慧功能有助於調控車流。遠傳團隊舉例，主幹道的號誌燈會根據尖峰與離峰時段，設定秒數調撥；但如果遇到過度壅塞事件，交通勤務中心往往缺乏即時資訊，而未能快速判斷與調控。</a:t>
            </a:r>
            <a:endParaRPr>
              <a:solidFill>
                <a:schemeClr val="lt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TW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智慧號誌方案可在車流繁忙的路口，每五公尺埋設NB-IOT感應器。當感測到停滯的車輛數超過預設值，會發出警訊，並搭配路口號誌燈上頭的感應器訊號，雙重確認壅塞的成因，就能從勤務中心即時調整號誌燈的秒數，紓解交通壅塞。</a:t>
            </a:r>
            <a:endParaRPr>
              <a:solidFill>
                <a:schemeClr val="lt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一張含有 文字, 螢幕擷取畫面, 圖表 的圖片&#10;&#10;自動產生的描述"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265" y="4177"/>
            <a:ext cx="8855424" cy="684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1625177" y="3274513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400"/>
              <a:buFont typeface="Quattrocento Sans"/>
              <a:buNone/>
            </a:pPr>
            <a:r>
              <a:rPr lang="zh-TW" sz="2400" cap="none">
                <a:solidFill>
                  <a:srgbClr val="00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智慧路邊停車系統好處:</a:t>
            </a:r>
            <a:r>
              <a:rPr lang="zh-TW" sz="2400">
                <a:latin typeface="PMingLiU"/>
                <a:ea typeface="PMingLiU"/>
                <a:cs typeface="PMingLiU"/>
                <a:sym typeface="PMingLiU"/>
              </a:rPr>
              <a:t>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MingLiU"/>
              <a:buNone/>
            </a:pPr>
            <a:r>
              <a:rPr lang="zh-TW" sz="2400" cap="none">
                <a:latin typeface="PMingLiU"/>
                <a:ea typeface="PMingLiU"/>
                <a:cs typeface="PMingLiU"/>
                <a:sym typeface="PMingLiU"/>
              </a:rPr>
              <a:t>1.</a:t>
            </a:r>
            <a:r>
              <a:rPr lang="zh-TW" sz="2400" cap="none">
                <a:latin typeface="Quattrocento Sans"/>
                <a:ea typeface="Quattrocento Sans"/>
                <a:cs typeface="Quattrocento Sans"/>
                <a:sym typeface="Quattrocento Sans"/>
              </a:rPr>
              <a:t>減少尋找停車位的時間和壓力。</a:t>
            </a:r>
            <a:r>
              <a:rPr lang="zh-TW" sz="2400">
                <a:latin typeface="PMingLiU"/>
                <a:ea typeface="PMingLiU"/>
                <a:cs typeface="PMingLiU"/>
                <a:sym typeface="PMingLiU"/>
              </a:rPr>
              <a:t>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MingLiU"/>
              <a:buNone/>
            </a:pPr>
            <a:r>
              <a:rPr lang="zh-TW" sz="2400" cap="none">
                <a:latin typeface="PMingLiU"/>
                <a:ea typeface="PMingLiU"/>
                <a:cs typeface="PMingLiU"/>
                <a:sym typeface="PMingLiU"/>
              </a:rPr>
              <a:t>2.</a:t>
            </a:r>
            <a:r>
              <a:rPr lang="zh-TW" sz="2400" cap="none">
                <a:latin typeface="Quattrocento Sans"/>
                <a:ea typeface="Quattrocento Sans"/>
                <a:cs typeface="Quattrocento Sans"/>
                <a:sym typeface="Quattrocento Sans"/>
              </a:rPr>
              <a:t>提高停車位的利用率，減少交通擁擠。</a:t>
            </a:r>
            <a:r>
              <a:rPr lang="zh-TW" sz="2400">
                <a:latin typeface="PMingLiU"/>
                <a:ea typeface="PMingLiU"/>
                <a:cs typeface="PMingLiU"/>
                <a:sym typeface="PMingLiU"/>
              </a:rPr>
              <a:t>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MingLiU"/>
              <a:buNone/>
            </a:pPr>
            <a:r>
              <a:rPr lang="zh-TW" sz="2400" cap="none">
                <a:latin typeface="PMingLiU"/>
                <a:ea typeface="PMingLiU"/>
                <a:cs typeface="PMingLiU"/>
                <a:sym typeface="PMingLiU"/>
              </a:rPr>
              <a:t>3.</a:t>
            </a:r>
            <a:r>
              <a:rPr lang="zh-TW" sz="2400" cap="none">
                <a:latin typeface="Quattrocento Sans"/>
                <a:ea typeface="Quattrocento Sans"/>
                <a:cs typeface="Quattrocento Sans"/>
                <a:sym typeface="Quattrocento Sans"/>
              </a:rPr>
              <a:t>提供便捷的停車支付方式。</a:t>
            </a:r>
            <a:r>
              <a:rPr lang="zh-TW" sz="2400">
                <a:latin typeface="PMingLiU"/>
                <a:ea typeface="PMingLiU"/>
                <a:cs typeface="PMingLiU"/>
                <a:sym typeface="PMingLiU"/>
              </a:rPr>
              <a:t>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MingLiU"/>
              <a:buNone/>
            </a:pPr>
            <a:r>
              <a:rPr lang="zh-TW" sz="2400" cap="none">
                <a:latin typeface="PMingLiU"/>
                <a:ea typeface="PMingLiU"/>
                <a:cs typeface="PMingLiU"/>
                <a:sym typeface="PMingLiU"/>
              </a:rPr>
              <a:t>4.</a:t>
            </a:r>
            <a:r>
              <a:rPr lang="zh-TW" sz="2400" cap="none">
                <a:latin typeface="Quattrocento Sans"/>
                <a:ea typeface="Quattrocento Sans"/>
                <a:cs typeface="Quattrocento Sans"/>
                <a:sym typeface="Quattrocento Sans"/>
              </a:rPr>
              <a:t>促進城市的智慧交通管理和城市規劃。</a:t>
            </a:r>
            <a:r>
              <a:rPr lang="zh-TW" sz="2400">
                <a:latin typeface="PMingLiU"/>
                <a:ea typeface="PMingLiU"/>
                <a:cs typeface="PMingLiU"/>
                <a:sym typeface="PMingLiU"/>
              </a:rPr>
              <a:t>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400"/>
              <a:buFont typeface="Quattrocento Sans"/>
              <a:buNone/>
            </a:pPr>
            <a:r>
              <a:rPr lang="zh-TW" sz="2400" cap="none">
                <a:solidFill>
                  <a:srgbClr val="00999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智慧路邊停車系統壞處</a:t>
            </a:r>
            <a:r>
              <a:rPr lang="zh-TW" sz="2400" cap="none">
                <a:solidFill>
                  <a:srgbClr val="009999"/>
                </a:solidFill>
                <a:latin typeface="PMingLiU"/>
                <a:ea typeface="PMingLiU"/>
                <a:cs typeface="PMingLiU"/>
                <a:sym typeface="PMingLiU"/>
              </a:rPr>
              <a:t>:</a:t>
            </a:r>
            <a:r>
              <a:rPr lang="zh-TW" sz="24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MingLiU"/>
              <a:buNone/>
            </a:pPr>
            <a:r>
              <a:rPr lang="zh-TW" sz="2400" cap="none">
                <a:latin typeface="PMingLiU"/>
                <a:ea typeface="PMingLiU"/>
                <a:cs typeface="PMingLiU"/>
                <a:sym typeface="PMingLiU"/>
              </a:rPr>
              <a:t>1.技術依賴性可能導致系統故障。</a:t>
            </a:r>
            <a:r>
              <a:rPr lang="zh-TW" sz="2400">
                <a:latin typeface="PMingLiU"/>
                <a:ea typeface="PMingLiU"/>
                <a:cs typeface="PMingLiU"/>
                <a:sym typeface="PMingLiU"/>
              </a:rPr>
              <a:t>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MingLiU"/>
              <a:buNone/>
            </a:pPr>
            <a:r>
              <a:rPr lang="zh-TW" sz="2400" cap="none">
                <a:latin typeface="PMingLiU"/>
                <a:ea typeface="PMingLiU"/>
                <a:cs typeface="PMingLiU"/>
                <a:sym typeface="PMingLiU"/>
              </a:rPr>
              <a:t>2.隱私問題可能涉及用戶數據的收集和使用。</a:t>
            </a:r>
            <a:r>
              <a:rPr lang="zh-TW" sz="2400">
                <a:latin typeface="PMingLiU"/>
                <a:ea typeface="PMingLiU"/>
                <a:cs typeface="PMingLiU"/>
                <a:sym typeface="PMingLiU"/>
              </a:rPr>
              <a:t>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MingLiU"/>
              <a:buNone/>
            </a:pPr>
            <a:r>
              <a:rPr lang="zh-TW" sz="2400" cap="none">
                <a:latin typeface="PMingLiU"/>
                <a:ea typeface="PMingLiU"/>
                <a:cs typeface="PMingLiU"/>
                <a:sym typeface="PMingLiU"/>
              </a:rPr>
              <a:t>3.用戶可能需要支付額外的費用。</a:t>
            </a:r>
            <a:r>
              <a:rPr lang="zh-TW" sz="2400">
                <a:latin typeface="PMingLiU"/>
                <a:ea typeface="PMingLiU"/>
                <a:cs typeface="PMingLiU"/>
                <a:sym typeface="PMingLiU"/>
              </a:rPr>
              <a:t>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MingLiU"/>
              <a:buNone/>
            </a:pPr>
            <a:r>
              <a:rPr lang="zh-TW" sz="2400" cap="none">
                <a:latin typeface="PMingLiU"/>
                <a:ea typeface="PMingLiU"/>
                <a:cs typeface="PMingLiU"/>
                <a:sym typeface="PMingLiU"/>
              </a:rPr>
              <a:t>4.技術可能不夠成熟，存在系統穩定性和功能性問題。</a:t>
            </a:r>
            <a:r>
              <a:rPr lang="zh-TW" sz="2400">
                <a:latin typeface="PMingLiU"/>
                <a:ea typeface="PMingLiU"/>
                <a:cs typeface="PMingLiU"/>
                <a:sym typeface="PMingLiU"/>
              </a:rPr>
              <a:t>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MingLiU"/>
              <a:buNone/>
            </a:pPr>
            <a:r>
              <a:rPr lang="zh-TW" sz="2400" cap="none">
                <a:latin typeface="PMingLiU"/>
                <a:ea typeface="PMingLiU"/>
                <a:cs typeface="PMingLiU"/>
                <a:sym typeface="PMingLiU"/>
              </a:rPr>
              <a:t>5.某些系統的排他性可能限制了競爭和選擇。</a:t>
            </a:r>
            <a:r>
              <a:rPr lang="zh-TW" sz="2400">
                <a:latin typeface="PMingLiU"/>
                <a:ea typeface="PMingLiU"/>
                <a:cs typeface="PMingLiU"/>
                <a:sym typeface="PMingLiU"/>
              </a:rPr>
              <a:t>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MingLiU"/>
              <a:buNone/>
            </a:pPr>
            <a:r>
              <a:rPr lang="zh-TW" sz="2400" cap="none">
                <a:latin typeface="PMingLiU"/>
                <a:ea typeface="PMingLiU"/>
                <a:cs typeface="PMingLiU"/>
                <a:sym typeface="PMingLiU"/>
              </a:rPr>
              <a:t>6.無線通信可能導致電磁輻射問題。</a:t>
            </a:r>
            <a:r>
              <a:rPr lang="zh-TW" sz="2400">
                <a:latin typeface="PMingLiU"/>
                <a:ea typeface="PMingLiU"/>
                <a:cs typeface="PMingLiU"/>
                <a:sym typeface="PMingLiU"/>
              </a:rPr>
              <a:t>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1218883" y="-32294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PMingLiU"/>
              <a:buNone/>
            </a:pPr>
            <a:r>
              <a:rPr lang="zh-TW" sz="3200">
                <a:solidFill>
                  <a:srgbClr val="FFFF00"/>
                </a:solidFill>
                <a:latin typeface="PMingLiU"/>
                <a:ea typeface="PMingLiU"/>
                <a:cs typeface="PMingLiU"/>
                <a:sym typeface="PMingLiU"/>
              </a:rPr>
              <a:t>產品應用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1218124" y="921147"/>
            <a:ext cx="10023850" cy="594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2000" u="none" cap="none" strike="noStrike">
                <a:solidFill>
                  <a:srgbClr val="FFFF00"/>
                </a:solidFill>
                <a:latin typeface="PMingLiU"/>
                <a:ea typeface="PMingLiU"/>
                <a:cs typeface="PMingLiU"/>
                <a:sym typeface="PMingLiU"/>
              </a:rPr>
              <a:t>城市停車管理</a:t>
            </a:r>
            <a:r>
              <a:rPr b="1" i="0" lang="zh-TW" sz="2000" u="none" cap="none" strike="noStrike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：</a:t>
            </a:r>
            <a:r>
              <a:rPr b="0" i="0" lang="zh-TW" sz="2000" u="none" cap="none" strike="noStrike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 智慧路邊停車系統可用於城市停車管理，通過感測器檢測路邊停車位的可用性，提供實時停車位信息，幫助車輛找到可用停車位，減少尋找停車位的時間和交通擁堵。</a:t>
            </a:r>
            <a:endParaRPr sz="2000">
              <a:solidFill>
                <a:schemeClr val="lt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FFFF00"/>
                </a:solidFill>
                <a:latin typeface="PMingLiU"/>
                <a:ea typeface="PMingLiU"/>
                <a:cs typeface="PMingLiU"/>
                <a:sym typeface="PMingLiU"/>
              </a:rPr>
              <a:t>停車費用管理</a:t>
            </a:r>
            <a:r>
              <a:rPr b="1" lang="zh-TW" sz="2000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：</a:t>
            </a:r>
            <a:r>
              <a:rPr lang="zh-TW" sz="2000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 智慧路邊停車系統可以整合付款系統，用戶可以通過手機應用程式或網絡平台支付停車費用，實現停車場收費的自動化和便捷化。</a:t>
            </a:r>
            <a:endParaRPr sz="2000">
              <a:solidFill>
                <a:schemeClr val="lt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FFFF00"/>
                </a:solidFill>
                <a:latin typeface="PMingLiU"/>
                <a:ea typeface="PMingLiU"/>
                <a:cs typeface="PMingLiU"/>
                <a:sym typeface="PMingLiU"/>
              </a:rPr>
              <a:t>路邊停車導航</a:t>
            </a:r>
            <a:r>
              <a:rPr b="1" lang="zh-TW" sz="2000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：</a:t>
            </a:r>
            <a:r>
              <a:rPr lang="zh-TW" sz="2000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 智慧路邊停車系統可以提供路邊停車位的導航功能，用戶可以在行駛路線上查找可用的停車位，並通過手機應用程式或導航系統將其引導至目的地。</a:t>
            </a:r>
            <a:endParaRPr sz="2000">
              <a:solidFill>
                <a:schemeClr val="lt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FFFF00"/>
                </a:solidFill>
                <a:latin typeface="PMingLiU"/>
                <a:ea typeface="PMingLiU"/>
                <a:cs typeface="PMingLiU"/>
                <a:sym typeface="PMingLiU"/>
              </a:rPr>
              <a:t>停車場管理</a:t>
            </a:r>
            <a:r>
              <a:rPr b="1" lang="zh-TW" sz="2000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：</a:t>
            </a:r>
            <a:r>
              <a:rPr lang="zh-TW" sz="2000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 智慧路邊停車系統也可應用於停車場管理，包括停車位監控、車輛進出管理、付款管理等，提高停車場的運營效率和管理水平。</a:t>
            </a:r>
            <a:endParaRPr sz="2000">
              <a:solidFill>
                <a:schemeClr val="lt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FFFF00"/>
                </a:solidFill>
                <a:latin typeface="PMingLiU"/>
                <a:ea typeface="PMingLiU"/>
                <a:cs typeface="PMingLiU"/>
                <a:sym typeface="PMingLiU"/>
              </a:rPr>
              <a:t>停車位共享</a:t>
            </a:r>
            <a:r>
              <a:rPr b="1" lang="zh-TW" sz="2000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：</a:t>
            </a:r>
            <a:r>
              <a:rPr lang="zh-TW" sz="2000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 智慧路邊停車系統還可以支持停車位共享模式，用戶可以將自己的私人停車位共享給其他需要停車位的用戶，從而提高停車位的利用率和共享經濟的發展。</a:t>
            </a:r>
            <a:endParaRPr sz="2000">
              <a:solidFill>
                <a:schemeClr val="lt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FFFF00"/>
                </a:solidFill>
                <a:latin typeface="PMingLiU"/>
                <a:ea typeface="PMingLiU"/>
                <a:cs typeface="PMingLiU"/>
                <a:sym typeface="PMingLiU"/>
              </a:rPr>
              <a:t>停車違規管理</a:t>
            </a:r>
            <a:r>
              <a:rPr b="1" lang="zh-TW" sz="2000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：</a:t>
            </a:r>
            <a:r>
              <a:rPr lang="zh-TW" sz="2000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 智慧路邊停車系統還可以用於停車違規管理，例如警察和停車監管部門可以通過系統監控和記錄違規停車行為，並對違規車輛進行處罰和監管。</a:t>
            </a:r>
            <a:endParaRPr sz="2000">
              <a:solidFill>
                <a:schemeClr val="lt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912005" y="-3519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lang="zh-TW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產品規格(</a:t>
            </a:r>
            <a:r>
              <a:rPr b="1" lang="zh-TW">
                <a:solidFill>
                  <a:srgbClr val="FFFF00"/>
                </a:solidFill>
                <a:latin typeface="PMingLiU"/>
                <a:ea typeface="PMingLiU"/>
                <a:cs typeface="PMingLiU"/>
                <a:sym typeface="PMingLiU"/>
              </a:rPr>
              <a:t>PSS阜爾運通</a:t>
            </a:r>
            <a:r>
              <a:rPr lang="zh-TW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zh-TW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graphicFrame>
        <p:nvGraphicFramePr>
          <p:cNvPr id="151" name="Google Shape;151;p8"/>
          <p:cNvGraphicFramePr/>
          <p:nvPr/>
        </p:nvGraphicFramePr>
        <p:xfrm>
          <a:off x="912321" y="7414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{45950FD6-23C6-4A92-B6B3-DD82F996B814}</a:tableStyleId>
              </a:tblPr>
              <a:tblGrid>
                <a:gridCol w="2009350"/>
                <a:gridCol w="4910625"/>
              </a:tblGrid>
              <a:tr h="31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PMingLiU"/>
                        <a:buNone/>
                      </a:pPr>
                      <a:r>
                        <a:rPr b="0" i="0" lang="zh-TW" sz="1200" u="none" cap="none" strike="noStrike">
                          <a:solidFill>
                            <a:schemeClr val="lt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規格項目</a:t>
                      </a:r>
                      <a:endParaRPr sz="1200" u="none" cap="none" strike="noStrike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u="none" cap="none" strike="noStrike">
                          <a:solidFill>
                            <a:schemeClr val="lt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規格說明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1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PMingLiU"/>
                        <a:buNone/>
                      </a:pPr>
                      <a:r>
                        <a:rPr b="0" i="0" lang="zh-TW" sz="1200" u="none" strike="noStrike">
                          <a:solidFill>
                            <a:schemeClr val="lt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外殼材料</a:t>
                      </a:r>
                      <a:endParaRPr sz="1200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91450" marL="91450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PMingLiU"/>
                        <a:buNone/>
                      </a:pPr>
                      <a:r>
                        <a:rPr b="0" i="0" lang="zh-TW" sz="1200" u="none" strike="noStrike">
                          <a:solidFill>
                            <a:schemeClr val="lt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達20T,IP68防護等級</a:t>
                      </a:r>
                      <a:endParaRPr b="0" i="0" sz="1200" u="none" strike="noStrike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91450" marL="91450">
                    <a:solidFill>
                      <a:srgbClr val="ED7D31"/>
                    </a:solidFill>
                  </a:tcPr>
                </a:tc>
              </a:tr>
              <a:tr h="334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PMingLiU"/>
                        <a:buNone/>
                      </a:pPr>
                      <a:r>
                        <a:rPr b="0" i="0" lang="zh-TW" sz="1200" u="none" strike="noStrike">
                          <a:solidFill>
                            <a:schemeClr val="lt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通訊方式</a:t>
                      </a:r>
                      <a:endParaRPr sz="1200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91450" marL="91450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PMingLiU"/>
                        <a:buNone/>
                      </a:pPr>
                      <a:r>
                        <a:rPr b="0" i="0" lang="zh-TW" sz="1200" u="none" strike="noStrike">
                          <a:solidFill>
                            <a:schemeClr val="lt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NBIOT 全頻段。</a:t>
                      </a:r>
                      <a:endParaRPr sz="1200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91450" marL="91450">
                    <a:solidFill>
                      <a:srgbClr val="ED7D31"/>
                    </a:solidFill>
                  </a:tcPr>
                </a:tc>
              </a:tr>
              <a:tr h="31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PMingLiU"/>
                        <a:buNone/>
                      </a:pPr>
                      <a:r>
                        <a:rPr b="0" i="0" lang="zh-TW" sz="1200" u="none" strike="noStrike">
                          <a:solidFill>
                            <a:schemeClr val="lt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電池</a:t>
                      </a:r>
                      <a:endParaRPr sz="1200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91450" marL="91450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PMingLiU"/>
                        <a:buNone/>
                      </a:pPr>
                      <a:r>
                        <a:rPr b="0" i="0" lang="zh-TW" sz="1200" u="none" strike="noStrike">
                          <a:solidFill>
                            <a:schemeClr val="lt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可太陽能充電,每日370次傳輸,可以維持3年</a:t>
                      </a:r>
                      <a:endParaRPr b="0" i="0" sz="1200" u="none" strike="noStrike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91450" marL="91450">
                    <a:solidFill>
                      <a:srgbClr val="ED7D31"/>
                    </a:solidFill>
                  </a:tcPr>
                </a:tc>
              </a:tr>
              <a:tr h="31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PMingLiU"/>
                        <a:buNone/>
                      </a:pPr>
                      <a:r>
                        <a:rPr b="0" i="0" lang="zh-TW" sz="1200" u="none" strike="noStrike">
                          <a:solidFill>
                            <a:schemeClr val="lt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工作溫度</a:t>
                      </a:r>
                      <a:endParaRPr sz="1200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91450" marL="91450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PMingLiU"/>
                        <a:buNone/>
                      </a:pPr>
                      <a:r>
                        <a:rPr b="0" i="0" lang="zh-TW" sz="1200" u="none" strike="noStrike">
                          <a:solidFill>
                            <a:schemeClr val="lt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攝氏-40~85度</a:t>
                      </a:r>
                      <a:endParaRPr b="0" i="0" sz="1200" u="none" strike="noStrike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91450" marL="91450">
                    <a:solidFill>
                      <a:srgbClr val="ED7D31"/>
                    </a:solidFill>
                  </a:tcPr>
                </a:tc>
              </a:tr>
              <a:tr h="31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PMingLiU"/>
                        <a:buNone/>
                      </a:pPr>
                      <a:r>
                        <a:rPr b="0" i="0" lang="zh-TW" sz="1200" u="none" strike="noStrike">
                          <a:solidFill>
                            <a:schemeClr val="lt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傳輸延遲</a:t>
                      </a:r>
                      <a:endParaRPr sz="1200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91450" marL="91450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PMingLiU"/>
                        <a:buNone/>
                      </a:pPr>
                      <a:r>
                        <a:rPr b="0" i="0" lang="zh-TW" sz="1200" u="none" strike="noStrike">
                          <a:solidFill>
                            <a:schemeClr val="lt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可正確判斷停車進出時間,誤差10秒之内。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PMingLiU"/>
                        <a:buNone/>
                      </a:pPr>
                      <a:r>
                        <a:rPr b="0" i="0" lang="zh-TW" sz="1200" u="none" strike="noStrike">
                          <a:solidFill>
                            <a:schemeClr val="lt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兩台車一出一進,可以判斷出兩台車。跟現實生活停車一樣,無秒數限制。不會因為網路傳輸延遲,造成資料時間延遲。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D7D31"/>
                    </a:solidFill>
                  </a:tcPr>
                </a:tc>
              </a:tr>
              <a:tr h="447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PMingLiU"/>
                        <a:buNone/>
                      </a:pPr>
                      <a:r>
                        <a:rPr b="0" i="0" lang="zh-TW" sz="1200" u="none" strike="noStrike">
                          <a:solidFill>
                            <a:schemeClr val="lt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自動校正、雲端修復</a:t>
                      </a:r>
                      <a:endParaRPr sz="1200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91450" marL="91450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PMingLiU"/>
                        <a:buNone/>
                      </a:pPr>
                      <a:r>
                        <a:rPr b="0" i="0" lang="zh-TW" sz="1200" u="none" strike="noStrike">
                          <a:solidFill>
                            <a:schemeClr val="lt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安裝完後,除了更換電池之外,無須巡場維護。</a:t>
                      </a:r>
                      <a:endParaRPr sz="1200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91450" marL="91450">
                    <a:solidFill>
                      <a:srgbClr val="ED7D31"/>
                    </a:solidFill>
                  </a:tcPr>
                </a:tc>
              </a:tr>
              <a:tr h="31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PMingLiU"/>
                        <a:buNone/>
                      </a:pPr>
                      <a:r>
                        <a:rPr b="0" i="0" lang="zh-TW" sz="1200" u="none" strike="noStrike">
                          <a:solidFill>
                            <a:schemeClr val="lt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自動分流</a:t>
                      </a:r>
                      <a:endParaRPr sz="1200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91450" marL="91450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PMingLiU"/>
                        <a:buNone/>
                      </a:pPr>
                      <a:r>
                        <a:rPr b="0" i="0" lang="zh-TW" sz="1200" u="none" strike="noStrike">
                          <a:solidFill>
                            <a:schemeClr val="lt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維修或網路流量過大、網路延遲時間過長,不需現場修改設備,可以自動重新分配主機。</a:t>
                      </a:r>
                      <a:endParaRPr sz="1200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91450" marL="91450">
                    <a:solidFill>
                      <a:srgbClr val="ED7D31"/>
                    </a:solidFill>
                  </a:tcPr>
                </a:tc>
              </a:tr>
              <a:tr h="31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PMingLiU"/>
                        <a:buNone/>
                      </a:pPr>
                      <a:r>
                        <a:rPr b="0" i="0" lang="zh-TW" sz="1200" u="none" strike="noStrike">
                          <a:solidFill>
                            <a:schemeClr val="lt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電子圍籬</a:t>
                      </a:r>
                      <a:endParaRPr sz="1200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91450" marL="91450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PMingLiU"/>
                        <a:buNone/>
                      </a:pPr>
                      <a:r>
                        <a:rPr b="0" i="0" lang="zh-TW" sz="1200" u="none" strike="noStrike">
                          <a:solidFill>
                            <a:schemeClr val="lt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可支援較小體積的量體,如摩托車、腳踏車等</a:t>
                      </a:r>
                      <a:endParaRPr sz="1200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91450" marL="91450">
                    <a:solidFill>
                      <a:srgbClr val="ED7D31"/>
                    </a:solidFill>
                  </a:tcPr>
                </a:tc>
              </a:tr>
              <a:tr h="31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PMingLiU"/>
                        <a:buNone/>
                      </a:pPr>
                      <a:r>
                        <a:rPr b="0" i="0" lang="zh-TW" sz="1200" u="none" strike="noStrike">
                          <a:solidFill>
                            <a:schemeClr val="lt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網路安全</a:t>
                      </a:r>
                      <a:endParaRPr sz="1200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91450" marL="91450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PMingLiU"/>
                        <a:buNone/>
                      </a:pPr>
                      <a:r>
                        <a:rPr b="0" i="0" lang="zh-TW" sz="1200" u="none" strike="noStrike">
                          <a:solidFill>
                            <a:schemeClr val="lt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地磁設備需經過安全認證,方能傳送資料,物聯網能隨時阻斷非法設備與非法傳輸,避免系統被癱瘓。</a:t>
                      </a:r>
                      <a:endParaRPr sz="1200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91450" marL="91450">
                    <a:solidFill>
                      <a:srgbClr val="ED7D31"/>
                    </a:solidFill>
                  </a:tcPr>
                </a:tc>
              </a:tr>
              <a:tr h="31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PMingLiU"/>
                        <a:buNone/>
                      </a:pPr>
                      <a:r>
                        <a:rPr b="0" i="0" lang="zh-TW" sz="1200" u="none" strike="noStrike">
                          <a:solidFill>
                            <a:schemeClr val="lt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資料加密與版本控制</a:t>
                      </a:r>
                      <a:endParaRPr sz="1200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91450" marL="91450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PMingLiU"/>
                        <a:buNone/>
                      </a:pPr>
                      <a:r>
                        <a:rPr b="0" i="0" lang="zh-TW" sz="1200" u="none" strike="noStrike">
                          <a:solidFill>
                            <a:schemeClr val="lt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可以根據不同版本的韌體,進行資料控管,内容可以透過加密表加密。</a:t>
                      </a:r>
                      <a:endParaRPr sz="1200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91450" marL="91450">
                    <a:solidFill>
                      <a:srgbClr val="ED7D31"/>
                    </a:solidFill>
                  </a:tcPr>
                </a:tc>
              </a:tr>
              <a:tr h="31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PMingLiU"/>
                        <a:buNone/>
                      </a:pPr>
                      <a:r>
                        <a:rPr b="0" i="0" lang="zh-TW" sz="1200" u="none" strike="noStrike">
                          <a:solidFill>
                            <a:schemeClr val="lt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全自動及半自動開單</a:t>
                      </a:r>
                      <a:endParaRPr sz="1200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91450" marL="91450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PMingLiU"/>
                        <a:buNone/>
                      </a:pPr>
                      <a:r>
                        <a:rPr b="0" i="0" lang="zh-TW" sz="1200" u="none" strike="noStrike">
                          <a:solidFill>
                            <a:schemeClr val="lt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透過協定,可以在車輛停入車格時,自動開單。</a:t>
                      </a:r>
                      <a:br>
                        <a:rPr b="0" i="0" lang="zh-TW" sz="1200" u="none" strike="noStrike">
                          <a:solidFill>
                            <a:schemeClr val="lt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</a:br>
                      <a:r>
                        <a:rPr b="0" i="0" lang="zh-TW" sz="1200" u="none" strike="noStrike">
                          <a:solidFill>
                            <a:schemeClr val="lt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透過手機APP,可以自動連結停車格地磁,提供車主不下車半自動開單。</a:t>
                      </a:r>
                      <a:endParaRPr sz="1200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91450" marL="91450">
                    <a:solidFill>
                      <a:srgbClr val="ED7D31"/>
                    </a:solidFill>
                  </a:tcPr>
                </a:tc>
              </a:tr>
              <a:tr h="313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PMingLiU"/>
                        <a:buNone/>
                      </a:pPr>
                      <a:r>
                        <a:rPr b="0" i="0" lang="zh-TW" sz="1200" u="none" strike="noStrike">
                          <a:solidFill>
                            <a:schemeClr val="lt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雨天與砂土、樹葉造成失效</a:t>
                      </a:r>
                      <a:endParaRPr sz="1200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91450" marL="91450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PMingLiU"/>
                        <a:buNone/>
                      </a:pPr>
                      <a:r>
                        <a:rPr b="0" i="0" lang="zh-TW" sz="1200" u="none" strike="noStrike">
                          <a:solidFill>
                            <a:schemeClr val="lt1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透過AI學習,不會因颱風、積水、障礙物等而無法判斷。可水下一公分測試。可自訂指令,對地磁進行控制。</a:t>
                      </a:r>
                      <a:endParaRPr sz="1200">
                        <a:solidFill>
                          <a:schemeClr val="lt1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T="45725" marB="45725" marR="91450" marL="91450"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pic>
        <p:nvPicPr>
          <p:cNvPr descr="一張含有 圓形 的圖片&#10;&#10;自動產生的描述" id="152" name="Google Shape;152;p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1930" y="1719082"/>
            <a:ext cx="3294164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產品使用天線介紹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1218883" y="1717318"/>
            <a:ext cx="10363634" cy="445488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165" lvl="0" marL="30416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zh-TW" sz="1600">
                <a:solidFill>
                  <a:schemeClr val="accent1"/>
                </a:solidFill>
                <a:latin typeface="PMingLiU"/>
                <a:ea typeface="PMingLiU"/>
                <a:cs typeface="PMingLiU"/>
                <a:sym typeface="PMingLiU"/>
              </a:rPr>
              <a:t>藍牙天線：</a:t>
            </a:r>
            <a:endParaRPr sz="1600">
              <a:solidFill>
                <a:schemeClr val="accent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-231139" lvl="1" marL="60896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•"/>
            </a:pPr>
            <a:r>
              <a:rPr lang="zh-TW" sz="1600">
                <a:latin typeface="PMingLiU"/>
                <a:ea typeface="PMingLiU"/>
                <a:cs typeface="PMingLiU"/>
                <a:sym typeface="PMingLiU"/>
              </a:rPr>
              <a:t>用於與車輛上的藍牙設備通信，例如手機或車載藍牙系統。</a:t>
            </a:r>
            <a:endParaRPr/>
          </a:p>
          <a:p>
            <a:pPr indent="-231139" lvl="1" marL="60896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•"/>
            </a:pPr>
            <a:r>
              <a:rPr lang="zh-TW" sz="1600">
                <a:latin typeface="PMingLiU"/>
                <a:ea typeface="PMingLiU"/>
                <a:cs typeface="PMingLiU"/>
                <a:sym typeface="PMingLiU"/>
              </a:rPr>
              <a:t>提供車輛識別和停車位信息的交流，以便用戶可以輕鬆尋找停車位。</a:t>
            </a:r>
            <a:endParaRPr/>
          </a:p>
          <a:p>
            <a:pPr indent="-304165" lvl="0" marL="30416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b="1" lang="zh-TW" sz="1600">
                <a:solidFill>
                  <a:schemeClr val="accent1"/>
                </a:solidFill>
                <a:latin typeface="PMingLiU"/>
                <a:ea typeface="PMingLiU"/>
                <a:cs typeface="PMingLiU"/>
                <a:sym typeface="PMingLiU"/>
              </a:rPr>
              <a:t>Wi-Fi天線：</a:t>
            </a:r>
            <a:endParaRPr sz="1600">
              <a:solidFill>
                <a:schemeClr val="accent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-231139" lvl="1" marL="60896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•"/>
            </a:pPr>
            <a:r>
              <a:rPr lang="zh-TW" sz="1600">
                <a:latin typeface="PMingLiU"/>
                <a:ea typeface="PMingLiU"/>
                <a:cs typeface="PMingLiU"/>
                <a:sym typeface="PMingLiU"/>
              </a:rPr>
              <a:t>提供Wi-Fi連接，以支持系統內部組件之間的通信，以及與用戶界面之間的連接。</a:t>
            </a:r>
            <a:endParaRPr/>
          </a:p>
          <a:p>
            <a:pPr indent="-231139" lvl="1" marL="60896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•"/>
            </a:pPr>
            <a:r>
              <a:rPr lang="zh-TW" sz="1600">
                <a:latin typeface="PMingLiU"/>
                <a:ea typeface="PMingLiU"/>
                <a:cs typeface="PMingLiU"/>
                <a:sym typeface="PMingLiU"/>
              </a:rPr>
              <a:t>可能用於車輛和系統之間的數據傳輸，例如停車位信息和導航更新。</a:t>
            </a:r>
            <a:endParaRPr/>
          </a:p>
          <a:p>
            <a:pPr indent="-304165" lvl="0" marL="30416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b="1" lang="zh-TW" sz="1600">
                <a:solidFill>
                  <a:schemeClr val="accent1"/>
                </a:solidFill>
                <a:latin typeface="PMingLiU"/>
                <a:ea typeface="PMingLiU"/>
                <a:cs typeface="PMingLiU"/>
                <a:sym typeface="PMingLiU"/>
              </a:rPr>
              <a:t>GPS天線：</a:t>
            </a:r>
            <a:endParaRPr sz="1600">
              <a:solidFill>
                <a:schemeClr val="accent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-231139" lvl="1" marL="60896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•"/>
            </a:pPr>
            <a:r>
              <a:rPr lang="zh-TW" sz="1600">
                <a:latin typeface="PMingLiU"/>
                <a:ea typeface="PMingLiU"/>
                <a:cs typeface="PMingLiU"/>
                <a:sym typeface="PMingLiU"/>
              </a:rPr>
              <a:t>接收全球定位系統（GPS）信號，以確定車輛的位置和定位信息。</a:t>
            </a:r>
            <a:endParaRPr/>
          </a:p>
          <a:p>
            <a:pPr indent="-231139" lvl="1" marL="60896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•"/>
            </a:pPr>
            <a:r>
              <a:rPr lang="zh-TW" sz="1600">
                <a:latin typeface="PMingLiU"/>
                <a:ea typeface="PMingLiU"/>
                <a:cs typeface="PMingLiU"/>
                <a:sym typeface="PMingLiU"/>
              </a:rPr>
              <a:t>通過GPS定位，系統可以幫助用戶導航至空閒的停車位。</a:t>
            </a:r>
            <a:endParaRPr/>
          </a:p>
          <a:p>
            <a:pPr indent="-304165" lvl="0" marL="30416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b="1" lang="zh-TW" sz="1600">
                <a:solidFill>
                  <a:schemeClr val="accent1"/>
                </a:solidFill>
                <a:latin typeface="PMingLiU"/>
                <a:ea typeface="PMingLiU"/>
                <a:cs typeface="PMingLiU"/>
                <a:sym typeface="PMingLiU"/>
              </a:rPr>
              <a:t>通信天線：</a:t>
            </a:r>
            <a:endParaRPr sz="1600">
              <a:solidFill>
                <a:schemeClr val="accent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-231139" lvl="1" marL="60896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•"/>
            </a:pPr>
            <a:r>
              <a:rPr lang="zh-TW" sz="1600">
                <a:latin typeface="PMingLiU"/>
                <a:ea typeface="PMingLiU"/>
                <a:cs typeface="PMingLiU"/>
                <a:sym typeface="PMingLiU"/>
              </a:rPr>
              <a:t>用於系統內部各組件之間的通信，以及與外部服務器或網絡的連接。</a:t>
            </a:r>
            <a:endParaRPr/>
          </a:p>
          <a:p>
            <a:pPr indent="-231139" lvl="1" marL="60896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80"/>
              <a:buChar char="•"/>
            </a:pPr>
            <a:r>
              <a:rPr lang="zh-TW" sz="1600">
                <a:latin typeface="PMingLiU"/>
                <a:ea typeface="PMingLiU"/>
                <a:cs typeface="PMingLiU"/>
                <a:sym typeface="PMingLiU"/>
              </a:rPr>
              <a:t>支持數據傳輸和控制功能，例如車輛識別、停車位管理和支付系統。</a:t>
            </a:r>
            <a:endParaRPr/>
          </a:p>
          <a:p>
            <a:pPr indent="-202565" lvl="0" marL="30416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科技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2024-04-08T14:44:50Z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