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9" r:id="rId7"/>
    <p:sldId id="271" r:id="rId8"/>
    <p:sldId id="273" r:id="rId9"/>
    <p:sldId id="262" r:id="rId10"/>
    <p:sldId id="263" r:id="rId11"/>
    <p:sldId id="264" r:id="rId12"/>
    <p:sldId id="268" r:id="rId13"/>
  </p:sldIdLst>
  <p:sldSz cx="18288000" cy="10287000"/>
  <p:notesSz cx="6858000" cy="9144000"/>
  <p:embeddedFontLst>
    <p:embeddedFont>
      <p:font typeface="Maven Pro Bold" panose="02020500000000000000" charset="0"/>
      <p:regular r:id="rId14"/>
    </p:embeddedFont>
    <p:embeddedFont>
      <p:font typeface="Microsoft JhengHei Light" panose="020B0304030504040204" pitchFamily="34" charset="-120"/>
      <p:regular r:id="rId15"/>
    </p:embeddedFont>
    <p:embeddedFont>
      <p:font typeface="微軟正黑體" panose="020B0604030504040204" pitchFamily="34" charset="-12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38" y="26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71800" y="4724563"/>
            <a:ext cx="13112360" cy="1552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9"/>
              </a:lnSpc>
            </a:pPr>
            <a:r>
              <a:rPr lang="zh-TW" altLang="en-US" sz="14537" b="1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智慧消防</a:t>
            </a:r>
            <a:endParaRPr lang="en-US" sz="14537" b="1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52923" y="2230254"/>
            <a:ext cx="15582152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AI </a:t>
            </a: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判斷更精準（如煙霧 </a:t>
            </a: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vs </a:t>
            </a: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煮飯）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普及化：政府補助老舊社區更新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結合</a:t>
            </a: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5G</a:t>
            </a: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：即時影像回傳無延遲</a:t>
            </a: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整合智慧城市平台</a:t>
            </a:r>
            <a:endParaRPr lang="en-US" altLang="zh-TW" sz="7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pPr marL="857250" indent="-857250" algn="just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結合</a:t>
            </a: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VR</a:t>
            </a: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技術</a:t>
            </a: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:</a:t>
            </a: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模擬火場環境以及可能發生狀況，讓消防員們能夠事先進行訓練及模擬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23668" y="1042761"/>
            <a:ext cx="7640663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未來發展趨勢</a:t>
            </a:r>
            <a:endParaRPr lang="en-US" sz="10000" b="1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739078"/>
            <a:ext cx="16582197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智慧消防的目標：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結合科技主動預防與因應火災，保護生命與財產。</a:t>
            </a:r>
            <a:endParaRPr lang="en-US" altLang="zh-TW" sz="7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利用即時性的資訊監測可能發生的隱患，使救災更有效率，也能提高監控環境安全成效。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未來將會是智慧城市中不可或缺的一環。</a:t>
            </a:r>
            <a:endParaRPr lang="en-US" sz="7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23668" y="856428"/>
            <a:ext cx="7640663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結語</a:t>
            </a:r>
            <a:endParaRPr lang="en-US" sz="10000" b="1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4247793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67394"/>
            <a:ext cx="162306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智慧消防是運用物聯網（</a:t>
            </a: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IoT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）、人工智慧（</a:t>
            </a: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AI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）、大數據等科技，提升消防預警、監控與救災效率的系統。</a:t>
            </a:r>
          </a:p>
          <a:p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傳統 </a:t>
            </a: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vs 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智慧：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傳統：火災發生後才報警，火場中設備易受到高溫燃燒毀損，影響資訊蒐集。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智慧：事前預警、即時監控、自動處理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596087" y="1030968"/>
            <a:ext cx="9095826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什麼是智慧消防？</a:t>
            </a:r>
            <a:endParaRPr lang="en-US" sz="10000" b="1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38100" y="8908679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Freeform 6"/>
          <p:cNvSpPr/>
          <p:nvPr/>
        </p:nvSpPr>
        <p:spPr>
          <a:xfrm>
            <a:off x="685800" y="9607920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4935200" y="-5715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71599" y="1396731"/>
            <a:ext cx="15544800" cy="83099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zh-TW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1.</a:t>
            </a: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 感測器與物聯網：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煙霧、溫度、瓦斯、紅外線感測器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通訊模組（</a:t>
            </a:r>
            <a:r>
              <a:rPr lang="en-US" altLang="zh-TW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Wi-Fi</a:t>
            </a: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、</a:t>
            </a:r>
            <a:r>
              <a:rPr lang="en-US" altLang="zh-TW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NB-IoT</a:t>
            </a: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）傳送資料</a:t>
            </a:r>
          </a:p>
          <a:p>
            <a:r>
              <a:rPr lang="en-US" altLang="zh-TW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2.</a:t>
            </a: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 </a:t>
            </a:r>
            <a:r>
              <a:rPr lang="en-US" altLang="zh-TW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AI </a:t>
            </a: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分析與預警：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判斷異常情況、自動警報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預測風險點（如電線老化）</a:t>
            </a:r>
          </a:p>
          <a:p>
            <a:r>
              <a:rPr lang="en-US" altLang="zh-TW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3.</a:t>
            </a:r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 雲端與大數據：</a:t>
            </a:r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警報資料上傳至雲端，讓用戶可以遠端接收以及統計事故發生原因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99625" y="645399"/>
            <a:ext cx="12288749" cy="992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zh-TW" altLang="en-US" sz="10000" b="1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核心技術</a:t>
            </a:r>
            <a:endParaRPr lang="en-US" sz="10000" b="1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-381000" y="-419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6" name="Freeform 6"/>
          <p:cNvSpPr/>
          <p:nvPr/>
        </p:nvSpPr>
        <p:spPr>
          <a:xfrm>
            <a:off x="14704908" y="9410700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84556" y="706015"/>
            <a:ext cx="6918887" cy="915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應用場景</a:t>
            </a:r>
            <a:endParaRPr lang="en-US" sz="10000" b="1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52499" y="1621971"/>
            <a:ext cx="16383000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just">
              <a:buFont typeface="Arial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建築物安全：智慧大樓的即時火災監控、自動通風與逃生指引</a:t>
            </a:r>
          </a:p>
          <a:p>
            <a:pPr marL="690881" lvl="1" indent="-345440" algn="just">
              <a:buFont typeface="Arial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工業場域：危險化學品區域自動滅火、無人機巡檢</a:t>
            </a:r>
          </a:p>
          <a:p>
            <a:pPr marL="690881" lvl="1" indent="-345440" algn="just">
              <a:buFont typeface="Arial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社區與住宅：舊社區智慧警報器、</a:t>
            </a: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App</a:t>
            </a: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通知住戶與</a:t>
            </a:r>
            <a:r>
              <a:rPr lang="en-US" altLang="zh-TW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119</a:t>
            </a:r>
          </a:p>
          <a:p>
            <a:pPr marL="690881" lvl="1" indent="-345440" algn="just">
              <a:buFont typeface="Arial"/>
              <a:buChar char="•"/>
            </a:pPr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火場救災：能夠更快追蹤受困人員位置，</a:t>
            </a:r>
            <a:endParaRPr lang="en-US" altLang="zh-TW" sz="7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pPr marL="345441" lvl="1" algn="just"/>
            <a:r>
              <a:rPr lang="zh-TW" altLang="en-US" sz="7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在惡劣環境依舊能訊號暢通。</a:t>
            </a:r>
            <a:endParaRPr lang="en-US" altLang="zh-TW" sz="7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5392400" y="-72312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8" y="712107"/>
            <a:ext cx="7640663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實際案例</a:t>
            </a:r>
            <a:endParaRPr lang="en-US" sz="10000" b="1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263612" y="1333500"/>
            <a:ext cx="15760773" cy="86177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5441" lvl="1"/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台灣案例：</a:t>
            </a:r>
          </a:p>
          <a:p>
            <a:pPr marL="690881" lvl="1" indent="-345440">
              <a:buFont typeface="Arial"/>
              <a:buChar char="•"/>
            </a:pP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 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台北市智慧消防系統，整合</a:t>
            </a: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IoT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與雲端平台，即時派遣與預警。</a:t>
            </a:r>
            <a:endParaRPr lang="en-US" altLang="zh-TW" sz="7000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pPr marL="690881" lvl="1" indent="-345440">
              <a:buFont typeface="Arial"/>
              <a:buChar char="•"/>
            </a:pP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彰化縣</a:t>
            </a: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AI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智能消防系統，即時轉譯無線電救災救護內容。</a:t>
            </a:r>
          </a:p>
          <a:p>
            <a:pPr marL="345441" lvl="1"/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國外案例：</a:t>
            </a:r>
            <a:endParaRPr lang="en-US" altLang="zh-TW" sz="7000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pPr marL="690881" lvl="1" indent="-345440">
              <a:buFont typeface="Arial"/>
              <a:buChar char="•"/>
            </a:pP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新加坡：全國性智慧火災感測網</a:t>
            </a:r>
            <a:endParaRPr lang="en-US" altLang="zh-TW" sz="7000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pPr marL="690881" lvl="1" indent="-345440">
              <a:buFont typeface="Arial"/>
              <a:buChar char="•"/>
            </a:pP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中國杭州：社區 </a:t>
            </a:r>
            <a:r>
              <a:rPr lang="en-US" altLang="zh-TW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AI </a:t>
            </a:r>
            <a:r>
              <a:rPr lang="zh-TW" altLang="en-US" sz="7000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滅火監控平台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703702" y="-419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7BB8-CE22-18BB-CAD3-4E8B1F616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2FAE1BF-328D-5D0C-1F66-E2A33DCB76B7}"/>
              </a:ext>
            </a:extLst>
          </p:cNvPr>
          <p:cNvSpPr txBox="1"/>
          <p:nvPr/>
        </p:nvSpPr>
        <p:spPr>
          <a:xfrm>
            <a:off x="1066800" y="1258834"/>
            <a:ext cx="7640663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實際案例</a:t>
            </a:r>
            <a:endParaRPr lang="en-US" sz="10000" b="1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1E8F538-CA49-C097-5A63-31A0D26832C9}"/>
              </a:ext>
            </a:extLst>
          </p:cNvPr>
          <p:cNvSpPr/>
          <p:nvPr/>
        </p:nvSpPr>
        <p:spPr>
          <a:xfrm flipH="1">
            <a:off x="-703702" y="-419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001777D-CE8B-9C87-5F42-B279CF7C0841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82C94D3-46A6-F0E2-EAAA-FC988E8BC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7965" y="175453"/>
            <a:ext cx="6876734" cy="496804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84CF041-3601-930B-74BE-345E0CF1D6F3}"/>
              </a:ext>
            </a:extLst>
          </p:cNvPr>
          <p:cNvSpPr txBox="1"/>
          <p:nvPr/>
        </p:nvSpPr>
        <p:spPr>
          <a:xfrm>
            <a:off x="222155" y="2533534"/>
            <a:ext cx="10457049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受信總機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連接網路將資料上傳到雲端可以讓用戶進行遠端監控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zh-TW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跟</a:t>
            </a:r>
            <a:r>
              <a:rPr lang="en-US" altLang="zh-TW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及時通知活動訊息紀錄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可以連到外部設備進行強制啟動、停止，如空調、消防機組，瓦斯遮斷閥等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使用定址探測器，警報區域劃分更清楚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定期自我測試並將資料上傳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可以簡化部分外部線路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5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維修及調閱歷史資料更方便</a:t>
            </a:r>
            <a:endParaRPr lang="en-US" altLang="zh-TW" sz="45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69764E3-EBAE-9304-04DF-019CBD64BB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94419" y="5098906"/>
            <a:ext cx="6677724" cy="499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3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F5FBC-3A07-34AF-3AA5-65A6614C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0E7A540-F441-F33A-9B8E-419FDFBC2393}"/>
              </a:ext>
            </a:extLst>
          </p:cNvPr>
          <p:cNvSpPr txBox="1"/>
          <p:nvPr/>
        </p:nvSpPr>
        <p:spPr>
          <a:xfrm>
            <a:off x="1066800" y="1258834"/>
            <a:ext cx="7640663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實際案例</a:t>
            </a:r>
            <a:endParaRPr lang="en-US" sz="10000" b="1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1CF3608-96AA-7CFD-BB7F-7289A8576AD4}"/>
              </a:ext>
            </a:extLst>
          </p:cNvPr>
          <p:cNvSpPr/>
          <p:nvPr/>
        </p:nvSpPr>
        <p:spPr>
          <a:xfrm flipH="1">
            <a:off x="-703702" y="-419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E91DA6B-52B5-0A60-2371-FF1BBA5CE7AC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34B236F-8095-4B9C-3F3B-7398A40E08FB}"/>
              </a:ext>
            </a:extLst>
          </p:cNvPr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B306D29-70F4-328C-CCE8-7F580A266C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4500" y="2428851"/>
            <a:ext cx="14859000" cy="682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E63C9-5D0F-A92F-0573-B0966845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D6F5D96-B22D-1A05-3AAA-7AFA21A83566}"/>
              </a:ext>
            </a:extLst>
          </p:cNvPr>
          <p:cNvSpPr txBox="1"/>
          <p:nvPr/>
        </p:nvSpPr>
        <p:spPr>
          <a:xfrm>
            <a:off x="1143000" y="1407431"/>
            <a:ext cx="7640663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zh-TW" altLang="en-US" sz="10000" b="1" dirty="0">
                <a:solidFill>
                  <a:srgbClr val="252D37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實際案例</a:t>
            </a:r>
            <a:endParaRPr lang="en-US" sz="10000" b="1" dirty="0">
              <a:solidFill>
                <a:srgbClr val="252D37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2AA2CC6-ADB2-9255-84D1-014312286F94}"/>
              </a:ext>
            </a:extLst>
          </p:cNvPr>
          <p:cNvSpPr/>
          <p:nvPr/>
        </p:nvSpPr>
        <p:spPr>
          <a:xfrm flipH="1">
            <a:off x="-703702" y="-4191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59C9E49-D959-00CA-C010-4D4C53AB342E}"/>
              </a:ext>
            </a:extLst>
          </p:cNvPr>
          <p:cNvSpPr txBox="1"/>
          <p:nvPr/>
        </p:nvSpPr>
        <p:spPr>
          <a:xfrm>
            <a:off x="11103176" y="1924301"/>
            <a:ext cx="648742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6000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無線連動住警器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C7CEAD7F-4906-EA3F-047C-BDF6F9632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785" y="2939964"/>
            <a:ext cx="5235066" cy="6099243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A31E3FB-5427-9E60-DBB3-9825A66892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851" y="2939964"/>
            <a:ext cx="5235067" cy="6099243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E6CFB87A-B5EE-649B-070B-2A7FCC8B5D05}"/>
              </a:ext>
            </a:extLst>
          </p:cNvPr>
          <p:cNvSpPr txBox="1"/>
          <p:nvPr/>
        </p:nvSpPr>
        <p:spPr>
          <a:xfrm>
            <a:off x="10724031" y="2939964"/>
            <a:ext cx="7234825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不需實體線路連接探測器</a:t>
            </a:r>
            <a:endParaRPr lang="en-US" altLang="zh-TW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價格較便宜，安裝方便</a:t>
            </a:r>
            <a:endParaRPr lang="en-US" altLang="zh-TW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當有一處發生火災時，可連動其他顆探測器發報</a:t>
            </a:r>
            <a:endParaRPr lang="en-US" altLang="zh-TW" sz="5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可以連接到</a:t>
            </a:r>
            <a:r>
              <a:rPr lang="en-US" altLang="zh-TW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r>
              <a:rPr lang="zh-TW" altLang="en-US" sz="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接收即時訊息跟搭配其他模組做移報</a:t>
            </a:r>
          </a:p>
        </p:txBody>
      </p:sp>
    </p:spTree>
    <p:extLst>
      <p:ext uri="{BB962C8B-B14F-4D97-AF65-F5344CB8AC3E}">
        <p14:creationId xmlns:p14="http://schemas.microsoft.com/office/powerpoint/2010/main" val="264991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20479" y="2607952"/>
            <a:ext cx="8612298" cy="6002648"/>
            <a:chOff x="0" y="0"/>
            <a:chExt cx="1836416" cy="12812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649779" y="2800815"/>
            <a:ext cx="7753698" cy="5616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挑戰</a:t>
            </a:r>
            <a:r>
              <a:rPr lang="zh-TW" altLang="en-US" sz="65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：</a:t>
            </a: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初期建置成本高</a:t>
            </a: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資料安全問題</a:t>
            </a:r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老舊建築難以整合</a:t>
            </a:r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現階段的的法規需要一起跟進</a:t>
            </a:r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923046" y="1023711"/>
            <a:ext cx="10441907" cy="909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zh-TW" altLang="en-US" sz="10000" b="1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 Bold"/>
                <a:sym typeface="Maven Pro Bold"/>
              </a:rPr>
              <a:t>優點與挑戰</a:t>
            </a:r>
            <a:endParaRPr lang="en-US" sz="10000" b="1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 Bold"/>
              <a:sym typeface="Maven Pro Bold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437356" y="2607952"/>
            <a:ext cx="8612299" cy="6002648"/>
            <a:chOff x="0" y="0"/>
            <a:chExt cx="1836416" cy="12812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42604" y="3113532"/>
            <a:ext cx="8192463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優點：</a:t>
            </a: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提高應變速度</a:t>
            </a: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減少人力負擔</a:t>
            </a: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預防為主，降低損失</a:t>
            </a:r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r>
              <a:rPr lang="zh-TW" altLang="en-US" sz="6000" dirty="0">
                <a:solidFill>
                  <a:srgbClr val="25293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aven Pro"/>
                <a:sym typeface="Maven Pro"/>
              </a:rPr>
              <a:t>使資源排程更加精準</a:t>
            </a:r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  <a:p>
            <a:endParaRPr lang="en-US" altLang="zh-TW" sz="6000" dirty="0">
              <a:solidFill>
                <a:srgbClr val="25293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aven Pro"/>
              <a:sym typeface="Maven Pro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15" name="Freeform 15"/>
          <p:cNvSpPr/>
          <p:nvPr/>
        </p:nvSpPr>
        <p:spPr>
          <a:xfrm>
            <a:off x="14706600" y="-51298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557</Words>
  <Application>Microsoft Office PowerPoint</Application>
  <PresentationFormat>自訂</PresentationFormat>
  <Paragraphs>67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微軟正黑體</vt:lpstr>
      <vt:lpstr>Calibri</vt:lpstr>
      <vt:lpstr>Microsoft JhengHei Light</vt:lpstr>
      <vt:lpstr>Maven Pro Bold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此處為你的標題</dc:title>
  <dc:creator>何珮瑾</dc:creator>
  <cp:lastModifiedBy>珮瑾 何</cp:lastModifiedBy>
  <cp:revision>8</cp:revision>
  <dcterms:created xsi:type="dcterms:W3CDTF">2006-08-16T00:00:00Z</dcterms:created>
  <dcterms:modified xsi:type="dcterms:W3CDTF">2025-06-13T09:10:14Z</dcterms:modified>
  <dc:identifier>DAGqJVz1fhI</dc:identifier>
</cp:coreProperties>
</file>