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63" r:id="rId3"/>
    <p:sldId id="265" r:id="rId4"/>
    <p:sldId id="262" r:id="rId5"/>
    <p:sldId id="261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88" r:id="rId21"/>
    <p:sldId id="281" r:id="rId22"/>
    <p:sldId id="283" r:id="rId23"/>
    <p:sldId id="284" r:id="rId24"/>
    <p:sldId id="285" r:id="rId25"/>
    <p:sldId id="286" r:id="rId26"/>
    <p:sldId id="287" r:id="rId27"/>
    <p:sldId id="295" r:id="rId28"/>
    <p:sldId id="257" r:id="rId29"/>
    <p:sldId id="259" r:id="rId30"/>
    <p:sldId id="289" r:id="rId31"/>
    <p:sldId id="293" r:id="rId32"/>
    <p:sldId id="258" r:id="rId33"/>
    <p:sldId id="292" r:id="rId34"/>
    <p:sldId id="290" r:id="rId35"/>
    <p:sldId id="291" r:id="rId36"/>
    <p:sldId id="296" r:id="rId37"/>
    <p:sldId id="294" r:id="rId38"/>
    <p:sldId id="264" r:id="rId39"/>
    <p:sldId id="266" r:id="rId40"/>
    <p:sldId id="28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-131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EE513-E7B8-465C-9BE4-CAB4E725BE5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6121A9-C7AB-4074-818D-5C12E3454158}">
      <dgm:prSet phldrT="[Text]"/>
      <dgm:spPr/>
      <dgm:t>
        <a:bodyPr/>
        <a:lstStyle/>
        <a:p>
          <a:endParaRPr lang="en-US" dirty="0"/>
        </a:p>
      </dgm:t>
    </dgm:pt>
    <dgm:pt modelId="{6045E268-6D2F-45BF-B673-7BF71799734D}" type="parTrans" cxnId="{F4EBAC3B-3FD1-4F7B-85E6-5D0CE048A9C7}">
      <dgm:prSet/>
      <dgm:spPr/>
      <dgm:t>
        <a:bodyPr/>
        <a:lstStyle/>
        <a:p>
          <a:endParaRPr lang="en-US"/>
        </a:p>
      </dgm:t>
    </dgm:pt>
    <dgm:pt modelId="{195CEBCC-B225-452B-9213-6DE559B6CF7A}" type="sibTrans" cxnId="{F4EBAC3B-3FD1-4F7B-85E6-5D0CE048A9C7}">
      <dgm:prSet/>
      <dgm:spPr/>
      <dgm:t>
        <a:bodyPr/>
        <a:lstStyle/>
        <a:p>
          <a:endParaRPr lang="en-US"/>
        </a:p>
      </dgm:t>
    </dgm:pt>
    <dgm:pt modelId="{42228B82-FC36-4D5D-9DCE-FE23F8229EE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C996ED7-C64B-4478-B348-FD8FEC911087}" type="sibTrans" cxnId="{4DC8F9C1-9883-49B1-B387-8ACF6154346E}">
      <dgm:prSet/>
      <dgm:spPr/>
      <dgm:t>
        <a:bodyPr/>
        <a:lstStyle/>
        <a:p>
          <a:endParaRPr lang="en-US"/>
        </a:p>
      </dgm:t>
    </dgm:pt>
    <dgm:pt modelId="{087E748A-6AD1-4516-B41C-406DE9924B26}" type="parTrans" cxnId="{4DC8F9C1-9883-49B1-B387-8ACF6154346E}">
      <dgm:prSet/>
      <dgm:spPr/>
      <dgm:t>
        <a:bodyPr/>
        <a:lstStyle/>
        <a:p>
          <a:endParaRPr lang="en-US"/>
        </a:p>
      </dgm:t>
    </dgm:pt>
    <dgm:pt modelId="{15C3743B-A27F-4581-A474-34DAF6A50CA2}" type="pres">
      <dgm:prSet presAssocID="{A15EE513-E7B8-465C-9BE4-CAB4E725BE56}" presName="cycle" presStyleCnt="0">
        <dgm:presLayoutVars>
          <dgm:dir/>
          <dgm:resizeHandles val="exact"/>
        </dgm:presLayoutVars>
      </dgm:prSet>
      <dgm:spPr/>
    </dgm:pt>
    <dgm:pt modelId="{711791B5-0C3A-4603-91D6-98A848A02180}" type="pres">
      <dgm:prSet presAssocID="{CE6121A9-C7AB-4074-818D-5C12E3454158}" presName="dummy" presStyleCnt="0"/>
      <dgm:spPr/>
    </dgm:pt>
    <dgm:pt modelId="{4FD76ADE-26EE-4BEC-830B-5F73AE9A2321}" type="pres">
      <dgm:prSet presAssocID="{CE6121A9-C7AB-4074-818D-5C12E3454158}" presName="node" presStyleLbl="revTx" presStyleIdx="0" presStyleCnt="2">
        <dgm:presLayoutVars>
          <dgm:bulletEnabled val="1"/>
        </dgm:presLayoutVars>
      </dgm:prSet>
      <dgm:spPr/>
    </dgm:pt>
    <dgm:pt modelId="{F9AF9F80-B61E-4E39-9728-FC0046312643}" type="pres">
      <dgm:prSet presAssocID="{195CEBCC-B225-452B-9213-6DE559B6CF7A}" presName="sibTrans" presStyleLbl="node1" presStyleIdx="0" presStyleCnt="2"/>
      <dgm:spPr/>
    </dgm:pt>
    <dgm:pt modelId="{F695EED3-F6F2-4906-9141-35947F6E7FFD}" type="pres">
      <dgm:prSet presAssocID="{42228B82-FC36-4D5D-9DCE-FE23F8229EE5}" presName="dummy" presStyleCnt="0"/>
      <dgm:spPr/>
    </dgm:pt>
    <dgm:pt modelId="{3BB7F3F0-E5D8-4DF5-A271-172E4B6CCB29}" type="pres">
      <dgm:prSet presAssocID="{42228B82-FC36-4D5D-9DCE-FE23F8229EE5}" presName="node" presStyleLbl="revTx" presStyleIdx="1" presStyleCnt="2">
        <dgm:presLayoutVars>
          <dgm:bulletEnabled val="1"/>
        </dgm:presLayoutVars>
      </dgm:prSet>
      <dgm:spPr/>
    </dgm:pt>
    <dgm:pt modelId="{1A0BFBB9-6A28-4F4C-B0E6-8748508FA673}" type="pres">
      <dgm:prSet presAssocID="{AC996ED7-C64B-4478-B348-FD8FEC911087}" presName="sibTrans" presStyleLbl="node1" presStyleIdx="1" presStyleCnt="2"/>
      <dgm:spPr/>
    </dgm:pt>
  </dgm:ptLst>
  <dgm:cxnLst>
    <dgm:cxn modelId="{BCE34613-9209-4B99-A399-97CCDCAC3ED8}" type="presOf" srcId="{CE6121A9-C7AB-4074-818D-5C12E3454158}" destId="{4FD76ADE-26EE-4BEC-830B-5F73AE9A2321}" srcOrd="0" destOrd="0" presId="urn:microsoft.com/office/officeart/2005/8/layout/cycle1"/>
    <dgm:cxn modelId="{F4EBAC3B-3FD1-4F7B-85E6-5D0CE048A9C7}" srcId="{A15EE513-E7B8-465C-9BE4-CAB4E725BE56}" destId="{CE6121A9-C7AB-4074-818D-5C12E3454158}" srcOrd="0" destOrd="0" parTransId="{6045E268-6D2F-45BF-B673-7BF71799734D}" sibTransId="{195CEBCC-B225-452B-9213-6DE559B6CF7A}"/>
    <dgm:cxn modelId="{2A723855-ABF1-43E5-A4E9-CA225C6E7B50}" type="presOf" srcId="{42228B82-FC36-4D5D-9DCE-FE23F8229EE5}" destId="{3BB7F3F0-E5D8-4DF5-A271-172E4B6CCB29}" srcOrd="0" destOrd="0" presId="urn:microsoft.com/office/officeart/2005/8/layout/cycle1"/>
    <dgm:cxn modelId="{D55F0481-2E59-4975-AB49-E782A5F7253A}" type="presOf" srcId="{A15EE513-E7B8-465C-9BE4-CAB4E725BE56}" destId="{15C3743B-A27F-4581-A474-34DAF6A50CA2}" srcOrd="0" destOrd="0" presId="urn:microsoft.com/office/officeart/2005/8/layout/cycle1"/>
    <dgm:cxn modelId="{18005E94-E97E-442D-AC1E-47DC6CFA97E1}" type="presOf" srcId="{195CEBCC-B225-452B-9213-6DE559B6CF7A}" destId="{F9AF9F80-B61E-4E39-9728-FC0046312643}" srcOrd="0" destOrd="0" presId="urn:microsoft.com/office/officeart/2005/8/layout/cycle1"/>
    <dgm:cxn modelId="{4DC8F9C1-9883-49B1-B387-8ACF6154346E}" srcId="{A15EE513-E7B8-465C-9BE4-CAB4E725BE56}" destId="{42228B82-FC36-4D5D-9DCE-FE23F8229EE5}" srcOrd="1" destOrd="0" parTransId="{087E748A-6AD1-4516-B41C-406DE9924B26}" sibTransId="{AC996ED7-C64B-4478-B348-FD8FEC911087}"/>
    <dgm:cxn modelId="{C2FA3EF8-1D9A-40B9-9648-0824789C9C27}" type="presOf" srcId="{AC996ED7-C64B-4478-B348-FD8FEC911087}" destId="{1A0BFBB9-6A28-4F4C-B0E6-8748508FA673}" srcOrd="0" destOrd="0" presId="urn:microsoft.com/office/officeart/2005/8/layout/cycle1"/>
    <dgm:cxn modelId="{D6AE2FE2-5ECD-4CC0-8C9A-E0CD4E48CCDF}" type="presParOf" srcId="{15C3743B-A27F-4581-A474-34DAF6A50CA2}" destId="{711791B5-0C3A-4603-91D6-98A848A02180}" srcOrd="0" destOrd="0" presId="urn:microsoft.com/office/officeart/2005/8/layout/cycle1"/>
    <dgm:cxn modelId="{A83AE87D-6145-4EE6-9347-23A3AA82E0D4}" type="presParOf" srcId="{15C3743B-A27F-4581-A474-34DAF6A50CA2}" destId="{4FD76ADE-26EE-4BEC-830B-5F73AE9A2321}" srcOrd="1" destOrd="0" presId="urn:microsoft.com/office/officeart/2005/8/layout/cycle1"/>
    <dgm:cxn modelId="{693C1D8A-2DC9-427B-BE48-49D912A4CCAD}" type="presParOf" srcId="{15C3743B-A27F-4581-A474-34DAF6A50CA2}" destId="{F9AF9F80-B61E-4E39-9728-FC0046312643}" srcOrd="2" destOrd="0" presId="urn:microsoft.com/office/officeart/2005/8/layout/cycle1"/>
    <dgm:cxn modelId="{314B5A94-BB71-44F6-A5A9-464E2C0851AC}" type="presParOf" srcId="{15C3743B-A27F-4581-A474-34DAF6A50CA2}" destId="{F695EED3-F6F2-4906-9141-35947F6E7FFD}" srcOrd="3" destOrd="0" presId="urn:microsoft.com/office/officeart/2005/8/layout/cycle1"/>
    <dgm:cxn modelId="{8E3B4D42-D5E8-4A27-B0AF-6ED11DF1B532}" type="presParOf" srcId="{15C3743B-A27F-4581-A474-34DAF6A50CA2}" destId="{3BB7F3F0-E5D8-4DF5-A271-172E4B6CCB29}" srcOrd="4" destOrd="0" presId="urn:microsoft.com/office/officeart/2005/8/layout/cycle1"/>
    <dgm:cxn modelId="{971E9342-EF47-400C-9016-F40ACB4345F8}" type="presParOf" srcId="{15C3743B-A27F-4581-A474-34DAF6A50CA2}" destId="{1A0BFBB9-6A28-4F4C-B0E6-8748508FA673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76ADE-26EE-4BEC-830B-5F73AE9A2321}">
      <dsp:nvSpPr>
        <dsp:cNvPr id="0" name=""/>
        <dsp:cNvSpPr/>
      </dsp:nvSpPr>
      <dsp:spPr>
        <a:xfrm>
          <a:off x="4640416" y="1249862"/>
          <a:ext cx="2370087" cy="237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640416" y="1249862"/>
        <a:ext cx="2370087" cy="2370087"/>
      </dsp:txXfrm>
    </dsp:sp>
    <dsp:sp modelId="{F9AF9F80-B61E-4E39-9728-FC0046312643}">
      <dsp:nvSpPr>
        <dsp:cNvPr id="0" name=""/>
        <dsp:cNvSpPr/>
      </dsp:nvSpPr>
      <dsp:spPr>
        <a:xfrm>
          <a:off x="1452608" y="-1860"/>
          <a:ext cx="4873533" cy="4873533"/>
        </a:xfrm>
        <a:prstGeom prst="circularArrow">
          <a:avLst>
            <a:gd name="adj1" fmla="val 9483"/>
            <a:gd name="adj2" fmla="val 684992"/>
            <a:gd name="adj3" fmla="val 7850594"/>
            <a:gd name="adj4" fmla="val 2264413"/>
            <a:gd name="adj5" fmla="val 11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F3F0-E5D8-4DF5-A271-172E4B6CCB29}">
      <dsp:nvSpPr>
        <dsp:cNvPr id="0" name=""/>
        <dsp:cNvSpPr/>
      </dsp:nvSpPr>
      <dsp:spPr>
        <a:xfrm>
          <a:off x="768245" y="1249862"/>
          <a:ext cx="2370087" cy="237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768245" y="1249862"/>
        <a:ext cx="2370087" cy="2370087"/>
      </dsp:txXfrm>
    </dsp:sp>
    <dsp:sp modelId="{1A0BFBB9-6A28-4F4C-B0E6-8748508FA673}">
      <dsp:nvSpPr>
        <dsp:cNvPr id="0" name=""/>
        <dsp:cNvSpPr/>
      </dsp:nvSpPr>
      <dsp:spPr>
        <a:xfrm>
          <a:off x="1452608" y="-1860"/>
          <a:ext cx="4873533" cy="4873533"/>
        </a:xfrm>
        <a:prstGeom prst="circularArrow">
          <a:avLst>
            <a:gd name="adj1" fmla="val 9483"/>
            <a:gd name="adj2" fmla="val 684992"/>
            <a:gd name="adj3" fmla="val 18650594"/>
            <a:gd name="adj4" fmla="val 13064413"/>
            <a:gd name="adj5" fmla="val 11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97979-8EDC-4C30-8D88-C48EC2D0912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1E133-1DF7-4315-9968-7E6979E6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1E133-1DF7-4315-9968-7E6979E6C8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E308-CA73-48F3-B9ED-1FDC40AA5C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C49C-F3B7-4552-A009-93DD900F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E308-CA73-48F3-B9ED-1FDC40AA5C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C49C-F3B7-4552-A009-93DD900F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E308-CA73-48F3-B9ED-1FDC40AA5C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C49C-F3B7-4552-A009-93DD900F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E308-CA73-48F3-B9ED-1FDC40AA5C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C49C-F3B7-4552-A009-93DD900F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6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E308-CA73-48F3-B9ED-1FDC40AA5C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C49C-F3B7-4552-A009-93DD900F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E308-CA73-48F3-B9ED-1FDC40AA5C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C49C-F3B7-4552-A009-93DD900F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9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E308-CA73-48F3-B9ED-1FDC40AA5C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C49C-F3B7-4552-A009-93DD900F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4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E308-CA73-48F3-B9ED-1FDC40AA5C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C49C-F3B7-4552-A009-93DD900F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6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E308-CA73-48F3-B9ED-1FDC40AA5C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C49C-F3B7-4552-A009-93DD900F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E308-CA73-48F3-B9ED-1FDC40AA5C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C49C-F3B7-4552-A009-93DD900F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E308-CA73-48F3-B9ED-1FDC40AA5C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C49C-F3B7-4552-A009-93DD900F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E308-CA73-48F3-B9ED-1FDC40AA5C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C49C-F3B7-4552-A009-93DD900FD0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A81D0-E85F-4394-A522-E6FF2D5310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093" y="6176963"/>
            <a:ext cx="1642336" cy="4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51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ache/Sprache" TargetMode="External"/><Relationship Id="rId2" Type="http://schemas.openxmlformats.org/officeDocument/2006/relationships/hyperlink" Target="https://hackage.haskell.org/package/par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prints.nottingham.ac.uk/223/1/pearl.pdf" TargetMode="External"/><Relationship Id="rId4" Type="http://schemas.openxmlformats.org/officeDocument/2006/relationships/hyperlink" Target="https://github.com/Geal/n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532261/clean-way-to-simplify-a-binary-expression-tree/43545950#43545950" TargetMode="External"/><Relationship Id="rId2" Type="http://schemas.openxmlformats.org/officeDocument/2006/relationships/hyperlink" Target="http://www.craftinginterpreters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ambda-the-ultimate.org/" TargetMode="External"/><Relationship Id="rId2" Type="http://schemas.openxmlformats.org/officeDocument/2006/relationships/hyperlink" Target="https://www.infoq.com/presentations/Simple-Made-Eas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linm.org/language_checklist.html" TargetMode="External"/><Relationship Id="rId4" Type="http://schemas.openxmlformats.org/officeDocument/2006/relationships/hyperlink" Target="https://docs.google.com/presentation/d/1MD-CgzODFWzdpnYXr8bEgysfDmb8PDV6iCAjH5JIvaI/preview#slide=id.g1da0625f1b_0_5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5F56-E428-4263-89D3-9E3E03E3F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Found in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A3599-E105-43CA-A453-829CDE9A3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Domain-Specific Languages for Simple, Composable Systems</a:t>
            </a:r>
          </a:p>
          <a:p>
            <a:endParaRPr lang="en-US" dirty="0"/>
          </a:p>
          <a:p>
            <a:r>
              <a:rPr lang="en-US" dirty="0"/>
              <a:t>Derrick W. Turk</a:t>
            </a:r>
          </a:p>
          <a:p>
            <a:r>
              <a:rPr lang="en-US" dirty="0"/>
              <a:t>terminus data science, LLC</a:t>
            </a:r>
          </a:p>
        </p:txBody>
      </p:sp>
    </p:spTree>
    <p:extLst>
      <p:ext uri="{BB962C8B-B14F-4D97-AF65-F5344CB8AC3E}">
        <p14:creationId xmlns:p14="http://schemas.microsoft.com/office/powerpoint/2010/main" val="182562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E549C3-F114-4C2E-9D86-2D8DF76D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Is A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B9149F-9AD8-4202-961F-1B50B338B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 XXIIIIIIIII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39D2E-8EF1-40E2-94C9-566814AD1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2017</a:t>
            </a:r>
          </a:p>
          <a:p>
            <a:pPr>
              <a:buFontTx/>
              <a:buChar char="-"/>
            </a:pPr>
            <a:r>
              <a:rPr lang="en-US" dirty="0"/>
              <a:t>1988</a:t>
            </a:r>
          </a:p>
          <a:p>
            <a:pPr marL="0" indent="0">
              <a:buNone/>
            </a:pPr>
            <a:r>
              <a:rPr lang="en-US" dirty="0"/>
              <a:t>= ???</a:t>
            </a:r>
          </a:p>
        </p:txBody>
      </p:sp>
    </p:spTree>
    <p:extLst>
      <p:ext uri="{BB962C8B-B14F-4D97-AF65-F5344CB8AC3E}">
        <p14:creationId xmlns:p14="http://schemas.microsoft.com/office/powerpoint/2010/main" val="267963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E549C3-F114-4C2E-9D86-2D8DF76D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Is A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B9149F-9AD8-4202-961F-1B50B338B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 XXIX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39D2E-8EF1-40E2-94C9-566814AD1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2017</a:t>
            </a:r>
          </a:p>
          <a:p>
            <a:pPr>
              <a:buFontTx/>
              <a:buChar char="-"/>
            </a:pPr>
            <a:r>
              <a:rPr lang="en-US" dirty="0"/>
              <a:t>1988</a:t>
            </a:r>
          </a:p>
          <a:p>
            <a:pPr marL="0" indent="0">
              <a:buNone/>
            </a:pPr>
            <a:r>
              <a:rPr lang="en-US" dirty="0"/>
              <a:t>= ???</a:t>
            </a:r>
          </a:p>
        </p:txBody>
      </p:sp>
    </p:spTree>
    <p:extLst>
      <p:ext uri="{BB962C8B-B14F-4D97-AF65-F5344CB8AC3E}">
        <p14:creationId xmlns:p14="http://schemas.microsoft.com/office/powerpoint/2010/main" val="38260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E549C3-F114-4C2E-9D86-2D8DF76D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Is A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B9149F-9AD8-4202-961F-1B50B338B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 XXIX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39D2E-8EF1-40E2-94C9-566814AD1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20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7</a:t>
            </a:r>
          </a:p>
          <a:p>
            <a:pPr>
              <a:buFontTx/>
              <a:buChar char="-"/>
            </a:pPr>
            <a:r>
              <a:rPr lang="en-US" dirty="0"/>
              <a:t>1988</a:t>
            </a:r>
          </a:p>
          <a:p>
            <a:pPr marL="0" indent="0">
              <a:buNone/>
            </a:pPr>
            <a:r>
              <a:rPr lang="en-US" dirty="0"/>
              <a:t>=       </a:t>
            </a:r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DB38D-7DAC-4387-93E2-1E8C5C431B9D}"/>
              </a:ext>
            </a:extLst>
          </p:cNvPr>
          <p:cNvSpPr txBox="1"/>
          <p:nvPr/>
        </p:nvSpPr>
        <p:spPr>
          <a:xfrm>
            <a:off x="6853738" y="1619396"/>
            <a:ext cx="35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05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E549C3-F114-4C2E-9D86-2D8DF76D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Is A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B9149F-9AD8-4202-961F-1B50B338B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 XXIX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39D2E-8EF1-40E2-94C9-566814AD1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7</a:t>
            </a:r>
          </a:p>
          <a:p>
            <a:pPr>
              <a:buFontTx/>
              <a:buChar char="-"/>
            </a:pPr>
            <a:r>
              <a:rPr lang="en-US" dirty="0"/>
              <a:t>1988</a:t>
            </a:r>
          </a:p>
          <a:p>
            <a:pPr marL="0" indent="0">
              <a:buNone/>
            </a:pPr>
            <a:r>
              <a:rPr lang="en-US" dirty="0"/>
              <a:t>=       </a:t>
            </a:r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DB38D-7DAC-4387-93E2-1E8C5C431B9D}"/>
              </a:ext>
            </a:extLst>
          </p:cNvPr>
          <p:cNvSpPr txBox="1"/>
          <p:nvPr/>
        </p:nvSpPr>
        <p:spPr>
          <a:xfrm>
            <a:off x="6853738" y="1619396"/>
            <a:ext cx="35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70EB5-278E-483C-BB39-743DDFE04F3C}"/>
              </a:ext>
            </a:extLst>
          </p:cNvPr>
          <p:cNvSpPr txBox="1"/>
          <p:nvPr/>
        </p:nvSpPr>
        <p:spPr>
          <a:xfrm>
            <a:off x="6501087" y="1619396"/>
            <a:ext cx="35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781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E549C3-F114-4C2E-9D86-2D8DF76D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Is A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B9149F-9AD8-4202-961F-1B50B338B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 XXIX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39D2E-8EF1-40E2-94C9-566814AD1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190</a:t>
            </a:r>
            <a:r>
              <a:rPr lang="en-US" dirty="0"/>
              <a:t>7</a:t>
            </a:r>
          </a:p>
          <a:p>
            <a:pPr>
              <a:buFontTx/>
              <a:buChar char="-"/>
            </a:pPr>
            <a:r>
              <a:rPr lang="en-US" dirty="0"/>
              <a:t>1988</a:t>
            </a:r>
          </a:p>
          <a:p>
            <a:pPr marL="0" indent="0">
              <a:buNone/>
            </a:pPr>
            <a:r>
              <a:rPr lang="en-US" dirty="0"/>
              <a:t>=     </a:t>
            </a:r>
            <a:r>
              <a:rPr lang="en-US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DB38D-7DAC-4387-93E2-1E8C5C431B9D}"/>
              </a:ext>
            </a:extLst>
          </p:cNvPr>
          <p:cNvSpPr txBox="1"/>
          <p:nvPr/>
        </p:nvSpPr>
        <p:spPr>
          <a:xfrm>
            <a:off x="6853738" y="1619396"/>
            <a:ext cx="35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70EB5-278E-483C-BB39-743DDFE04F3C}"/>
              </a:ext>
            </a:extLst>
          </p:cNvPr>
          <p:cNvSpPr txBox="1"/>
          <p:nvPr/>
        </p:nvSpPr>
        <p:spPr>
          <a:xfrm>
            <a:off x="6677412" y="1619396"/>
            <a:ext cx="35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596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E549C3-F114-4C2E-9D86-2D8DF76D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Is A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B9149F-9AD8-4202-961F-1B50B338B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 XXIX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39D2E-8EF1-40E2-94C9-566814AD1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 29</a:t>
            </a:r>
          </a:p>
        </p:txBody>
      </p:sp>
    </p:spTree>
    <p:extLst>
      <p:ext uri="{BB962C8B-B14F-4D97-AF65-F5344CB8AC3E}">
        <p14:creationId xmlns:p14="http://schemas.microsoft.com/office/powerpoint/2010/main" val="138865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B53F-6D68-4F86-8BD9-7FEF65A8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D7FC9-F9AF-48B2-958F-77CF9B3D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users express their problems in their vocabulary</a:t>
            </a:r>
          </a:p>
          <a:p>
            <a:r>
              <a:rPr lang="en-US" dirty="0"/>
              <a:t>Give them simple, composable parts (“words”)</a:t>
            </a:r>
          </a:p>
          <a:p>
            <a:r>
              <a:rPr lang="en-US" dirty="0"/>
              <a:t>And let them build up larger systems “in their own words”</a:t>
            </a:r>
          </a:p>
          <a:p>
            <a:endParaRPr lang="en-US" dirty="0"/>
          </a:p>
          <a:p>
            <a:r>
              <a:rPr lang="en-US" dirty="0"/>
              <a:t>It’s on us to figure out how to turn these domain-specific programs into efficient “solutions”</a:t>
            </a:r>
          </a:p>
          <a:p>
            <a:r>
              <a:rPr lang="en-US" dirty="0"/>
              <a:t>That is: parsing, interpreting or compiling, executing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1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75B4-79CF-4EAA-B654-EF1B6199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(cascading style sheets)</a:t>
            </a:r>
            <a:br>
              <a:rPr lang="en-US" dirty="0"/>
            </a:br>
            <a:r>
              <a:rPr lang="en-US" sz="2400" dirty="0"/>
              <a:t>the domain: formatting web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36BA-FC06-4B84-BE6A-C0E59124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background: white;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color: black;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font-family: "Gill Sans", "Gill Sans MT", "Cabin", sans-serif;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.footer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text-align: center;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clear: both;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font-family: "Jura", sans-serif;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padding-top: 50px;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.footer h6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font-size: medium;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430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B1D4-98C8-4646-84FC-8EE26317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 7</a:t>
            </a:r>
            <a:br>
              <a:rPr lang="en-US" dirty="0"/>
            </a:br>
            <a:r>
              <a:rPr lang="en-US" sz="2400" dirty="0"/>
              <a:t>the domain: text adventure games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DBC2-58AD-40F8-9EAA-13A70319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To destroy (item - a person):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if the item is the player: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say "That turns out to have been a humongous mistake.";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end the game in death;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clear connections to the item;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let context be the holder of the item;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move corpse to context;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obliterate the item.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To destroy (item - a thing):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clear connections to the item;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let context be the holder of the item;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if the item is visible and something underlies the item: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say "[line break]Left behind [is-are list of things which underlie the item].";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now every thing which underlies the item is in the context;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obliterate the item.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5254C-516E-464A-B537-8B498251456D}"/>
              </a:ext>
            </a:extLst>
          </p:cNvPr>
          <p:cNvSpPr txBox="1"/>
          <p:nvPr/>
        </p:nvSpPr>
        <p:spPr>
          <a:xfrm>
            <a:off x="5953267" y="3241085"/>
            <a:ext cx="4523144" cy="369332"/>
          </a:xfrm>
          <a:prstGeom prst="rect">
            <a:avLst/>
          </a:prstGeom>
          <a:solidFill>
            <a:schemeClr val="accent2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from </a:t>
            </a:r>
            <a:r>
              <a:rPr lang="en-US" b="1" i="1" dirty="0" err="1"/>
              <a:t>Damnatio</a:t>
            </a:r>
            <a:r>
              <a:rPr lang="en-US" b="1" i="1" dirty="0"/>
              <a:t> </a:t>
            </a:r>
            <a:r>
              <a:rPr lang="en-US" b="1" i="1" dirty="0" err="1"/>
              <a:t>Memoriae</a:t>
            </a:r>
            <a:r>
              <a:rPr lang="en-US" b="1" dirty="0"/>
              <a:t> by Emily Short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270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02BC4-E761-4CFC-9C8C-060E8C11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 modeling language</a:t>
            </a:r>
            <a:br>
              <a:rPr lang="en-US" dirty="0"/>
            </a:br>
            <a:r>
              <a:rPr lang="en-US" sz="2400" dirty="0"/>
              <a:t>domain: Bayesian inference by Hamiltonian Monte Carlo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3386-C7EB-4815-A389-83C596D238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&lt;lower=0&gt; J; // number of schools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real y[J]; // estimated treatment effects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real&lt;lower=0&gt; sigma[J]; // </a:t>
            </a:r>
            <a:r>
              <a:rPr lang="en-US" sz="1400" dirty="0" err="1">
                <a:latin typeface="Lucida Console" panose="020B0609040504020204" pitchFamily="49" charset="0"/>
              </a:rPr>
              <a:t>s.e.’s</a:t>
            </a:r>
            <a:r>
              <a:rPr lang="en-US" sz="1400" dirty="0">
                <a:latin typeface="Lucida Console" panose="020B0609040504020204" pitchFamily="49" charset="0"/>
              </a:rPr>
              <a:t> of effect estimates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real mu; // population mean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real&lt;lower=0&gt; tau; // population </a:t>
            </a:r>
            <a:r>
              <a:rPr lang="en-US" sz="1400" dirty="0" err="1">
                <a:latin typeface="Lucida Console" panose="020B0609040504020204" pitchFamily="49" charset="0"/>
              </a:rPr>
              <a:t>sd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vector[J] eta; // school-level errors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7912FB-57EA-4E89-807E-1392D7DADD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transformed parameters 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vector[J] theta; // school effects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theta &lt;- mu + tau*eta;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eta ~ normal(0, 1);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y ~ normal(theta, sigma);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C4504-F85C-4C40-8848-93BF83B7D8DE}"/>
              </a:ext>
            </a:extLst>
          </p:cNvPr>
          <p:cNvSpPr txBox="1"/>
          <p:nvPr/>
        </p:nvSpPr>
        <p:spPr>
          <a:xfrm>
            <a:off x="6019800" y="5043758"/>
            <a:ext cx="5181600" cy="369332"/>
          </a:xfrm>
          <a:prstGeom prst="rect">
            <a:avLst/>
          </a:prstGeom>
          <a:solidFill>
            <a:schemeClr val="accent2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from </a:t>
            </a:r>
            <a:r>
              <a:rPr lang="en-US" b="1" i="1" dirty="0"/>
              <a:t>Bayesian Data Analysis, </a:t>
            </a:r>
            <a:r>
              <a:rPr lang="en-US" b="1" dirty="0"/>
              <a:t>by Gelman et al.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1007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652-9D60-4690-8379-B29468F2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Recurring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E8A9-A2A2-401D-B10B-0C3CB9C2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experts in some topic or “domain” whose jobs can be made easier with software</a:t>
            </a:r>
          </a:p>
          <a:p>
            <a:r>
              <a:rPr lang="en-US" dirty="0"/>
              <a:t>So we build the software</a:t>
            </a:r>
          </a:p>
          <a:p>
            <a:r>
              <a:rPr lang="en-US" dirty="0"/>
              <a:t>They love it!</a:t>
            </a:r>
          </a:p>
          <a:p>
            <a:r>
              <a:rPr lang="en-US" dirty="0"/>
              <a:t>And then: “well, in situation X, model A doesn’t really apply… unless condition Y”</a:t>
            </a:r>
          </a:p>
          <a:p>
            <a:r>
              <a:rPr lang="en-US" dirty="0"/>
              <a:t>“Can you add an option for that?”</a:t>
            </a:r>
          </a:p>
          <a:p>
            <a:r>
              <a:rPr lang="en-US" dirty="0"/>
              <a:t>So we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87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02BC4-E761-4CFC-9C8C-060E8C11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Exaptive</a:t>
            </a:r>
            <a:r>
              <a:rPr lang="en-US" dirty="0"/>
              <a:t> visual dataflow language</a:t>
            </a:r>
            <a:br>
              <a:rPr lang="en-US" dirty="0"/>
            </a:br>
            <a:r>
              <a:rPr lang="en-US" sz="2400" dirty="0"/>
              <a:t>domain: dataflow design for interactive analytics applications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9525FC-8815-4967-89B4-F06B94649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4" y="1846592"/>
            <a:ext cx="8203474" cy="4048134"/>
          </a:xfrm>
        </p:spPr>
      </p:pic>
    </p:spTree>
    <p:extLst>
      <p:ext uri="{BB962C8B-B14F-4D97-AF65-F5344CB8AC3E}">
        <p14:creationId xmlns:p14="http://schemas.microsoft.com/office/powerpoint/2010/main" val="3058182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A93F-F395-4B7A-B6A9-51F314B7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APML</a:t>
            </a:r>
            <a:br>
              <a:rPr lang="en-US" dirty="0"/>
            </a:br>
            <a:r>
              <a:rPr lang="en-US" sz="2400" dirty="0"/>
              <a:t>Apache Portfolio Model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E5611-14B9-4540-902A-772C12A4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has built a sophisticated set of teams, processes, and technology for modeling, managing, and optimizing the corporate portfolio</a:t>
            </a:r>
          </a:p>
          <a:p>
            <a:r>
              <a:rPr lang="en-US" dirty="0"/>
              <a:t>Fully probabilistic characterizations of available opportunities: timing, dependencies, cashflows</a:t>
            </a:r>
          </a:p>
          <a:p>
            <a:r>
              <a:rPr lang="en-US" dirty="0"/>
              <a:t>Optimized for expected NPV under constraint and environment “scenarios”</a:t>
            </a:r>
          </a:p>
          <a:p>
            <a:r>
              <a:rPr lang="en-US" dirty="0"/>
              <a:t>See SPE-187162-MS</a:t>
            </a:r>
          </a:p>
        </p:txBody>
      </p:sp>
    </p:spTree>
    <p:extLst>
      <p:ext uri="{BB962C8B-B14F-4D97-AF65-F5344CB8AC3E}">
        <p14:creationId xmlns:p14="http://schemas.microsoft.com/office/powerpoint/2010/main" val="532003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A93F-F395-4B7A-B6A9-51F314B7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APML</a:t>
            </a:r>
            <a:br>
              <a:rPr lang="en-US" dirty="0"/>
            </a:br>
            <a:r>
              <a:rPr lang="en-US" sz="2400" dirty="0"/>
              <a:t>Apache Portfolio Model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E5611-14B9-4540-902A-772C12A4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also built a high-performance post-processor for Monte Carlo simulation</a:t>
            </a:r>
          </a:p>
          <a:p>
            <a:r>
              <a:rPr lang="en-US" dirty="0"/>
              <a:t>Run the “optimized” selections under many probabilistic realizations (based on modeled uncertainty)</a:t>
            </a:r>
          </a:p>
          <a:p>
            <a:r>
              <a:rPr lang="en-US" dirty="0"/>
              <a:t>Report mean, P90, P50, P10 for each cashflow item (e.g. total capital, gross oil…)</a:t>
            </a:r>
          </a:p>
        </p:txBody>
      </p:sp>
    </p:spTree>
    <p:extLst>
      <p:ext uri="{BB962C8B-B14F-4D97-AF65-F5344CB8AC3E}">
        <p14:creationId xmlns:p14="http://schemas.microsoft.com/office/powerpoint/2010/main" val="384059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A93F-F395-4B7A-B6A9-51F314B7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APML</a:t>
            </a:r>
            <a:br>
              <a:rPr lang="en-US" dirty="0"/>
            </a:br>
            <a:r>
              <a:rPr lang="en-US" sz="2400" dirty="0"/>
              <a:t>Apache Portfolio Model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E5611-14B9-4540-902A-772C12A4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worked well, but interesting questions look less like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“what’s the P90 total oil production in 2018 for the Permian?”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more like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6"/>
                </a:solidFill>
              </a:rPr>
              <a:t>“what’s the probability of achieving our cashflow targets, while also staying within the desired capital budget?”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fact, there are an infinite number of these interesting questions… and the programmer is the worst person of all to try to guess them up front.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42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A93F-F395-4B7A-B6A9-51F314B7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APML</a:t>
            </a:r>
            <a:br>
              <a:rPr lang="en-US" dirty="0"/>
            </a:br>
            <a:r>
              <a:rPr lang="en-US" sz="2400" dirty="0"/>
              <a:t>Apache Portfolio Model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E5611-14B9-4540-902A-772C12A4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solution: a simple expression language for describing how to aggregate and summarize cashflows and collect statistics from them</a:t>
            </a:r>
          </a:p>
          <a:p>
            <a:r>
              <a:rPr lang="en-US" sz="2400" dirty="0"/>
              <a:t>It allows arithmetic operations, discounting and rate-of-return calculations, cumulation over time, and simple logical comparisons (e.g. “does this value exceed this threshold?”)</a:t>
            </a:r>
          </a:p>
          <a:p>
            <a:r>
              <a:rPr lang="en-US" sz="2400" dirty="0"/>
              <a:t>Minimalist syntax (s-expressions) based on Lisp</a:t>
            </a:r>
          </a:p>
          <a:p>
            <a:r>
              <a:rPr lang="en-US" sz="2400" dirty="0"/>
              <a:t>Composable: operators nest in the expected way (“cumulative of total of NPV of difference of …”)</a:t>
            </a:r>
          </a:p>
          <a:p>
            <a:r>
              <a:rPr lang="en-US" sz="2400" dirty="0"/>
              <a:t>Trivially type-safe: everything’s a number</a:t>
            </a:r>
          </a:p>
          <a:p>
            <a:r>
              <a:rPr lang="en-US" sz="2400" dirty="0"/>
              <a:t>Easy to parse: prefix notation and </a:t>
            </a:r>
            <a:r>
              <a:rPr lang="en-US" sz="2400" dirty="0">
                <a:latin typeface="Lucida Console" panose="020B0609040504020204" pitchFamily="49" charset="0"/>
              </a:rPr>
              <a:t>(lisp style forms)</a:t>
            </a:r>
            <a:r>
              <a:rPr lang="en-US" sz="2400" dirty="0"/>
              <a:t> remove ambiguity from the grammar (no PEMDAS hacks)</a:t>
            </a:r>
          </a:p>
        </p:txBody>
      </p:sp>
    </p:spTree>
    <p:extLst>
      <p:ext uri="{BB962C8B-B14F-4D97-AF65-F5344CB8AC3E}">
        <p14:creationId xmlns:p14="http://schemas.microsoft.com/office/powerpoint/2010/main" val="146793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A93F-F395-4B7A-B6A9-51F314B7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APML</a:t>
            </a:r>
            <a:br>
              <a:rPr lang="en-US" dirty="0"/>
            </a:br>
            <a:r>
              <a:rPr lang="en-US" sz="2400" dirty="0"/>
              <a:t>Apache Portfolio Model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E5611-14B9-4540-902A-772C12A436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(statistics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(summary (by-attribute [Region]) each-year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(total [Wells Per Year])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(total [Net BOE Volume </a:t>
            </a:r>
            <a:r>
              <a:rPr lang="en-US" dirty="0" err="1">
                <a:latin typeface="Lucida Console" panose="020B0609040504020204" pitchFamily="49" charset="0"/>
              </a:rPr>
              <a:t>Mboe</a:t>
            </a:r>
            <a:r>
              <a:rPr lang="en-US" dirty="0">
                <a:latin typeface="Lucida Console" panose="020B060904050402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(total [Net Lifting LOE M$])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(total (+ [Net Capital M$]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[Net ITS M$]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[Net Capitalized OH M$]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[Net Leasehold M$]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[Net Seismic M$]))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as [Net Total Capital M$]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(total [Net ATCF 0 M$])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(cumulative (total (discount 0.10 [Net ATCF 0 M$])))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as [Cumulative Net ATCF 10 M$]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mean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(percentile 90)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(percentile 50)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(percentile 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F2D82-6876-447E-96EF-13B09F8A8C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we replicated existing (static reports) functionality in APML…</a:t>
            </a:r>
          </a:p>
        </p:txBody>
      </p:sp>
    </p:spTree>
    <p:extLst>
      <p:ext uri="{BB962C8B-B14F-4D97-AF65-F5344CB8AC3E}">
        <p14:creationId xmlns:p14="http://schemas.microsoft.com/office/powerpoint/2010/main" val="80336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A93F-F395-4B7A-B6A9-51F314B7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APML</a:t>
            </a:r>
            <a:br>
              <a:rPr lang="en-US" dirty="0"/>
            </a:br>
            <a:r>
              <a:rPr lang="en-US" sz="2400" dirty="0"/>
              <a:t>Apache Portfolio Model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E5611-14B9-4540-902A-772C12A436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(statistics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(summary all-groups all-times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(and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(&gt;= (total [Net ATCF 0 M$])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  (average (* { 5 7 9 10 15 7 5 } 1000000)))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(&gt;= (total [Net Oil Volume </a:t>
            </a:r>
            <a:r>
              <a:rPr lang="en-US" sz="1100" dirty="0" err="1">
                <a:latin typeface="Lucida Console" panose="020B0609040504020204" pitchFamily="49" charset="0"/>
              </a:rPr>
              <a:t>Mbbls</a:t>
            </a:r>
            <a:r>
              <a:rPr lang="en-US" sz="1100" dirty="0">
                <a:latin typeface="Lucida Console" panose="020B060904050402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  1000000))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mean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standard-deviation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(percentile 90)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(percentile 50)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(percentile 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F2D82-6876-447E-96EF-13B09F8A8C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but then we started building tools for ad-hoc investigations and “probability of achievement” queries.</a:t>
            </a:r>
          </a:p>
        </p:txBody>
      </p:sp>
    </p:spTree>
    <p:extLst>
      <p:ext uri="{BB962C8B-B14F-4D97-AF65-F5344CB8AC3E}">
        <p14:creationId xmlns:p14="http://schemas.microsoft.com/office/powerpoint/2010/main" val="3321237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4CC1-A575-4C01-81E8-4F221812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APML</a:t>
            </a:r>
            <a:br>
              <a:rPr lang="en-US" dirty="0"/>
            </a:br>
            <a:r>
              <a:rPr lang="en-US" sz="2400" dirty="0"/>
              <a:t>Apache Portfolio Model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CA4DB-0E65-4221-B0BF-397CA45E62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name ::= [</a:t>
            </a:r>
            <a:r>
              <a:rPr lang="en-US" i="1" dirty="0">
                <a:latin typeface="Lucida Console" panose="020B0609040504020204" pitchFamily="49" charset="0"/>
              </a:rPr>
              <a:t>string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bin-op ::= - | / | &lt; | &lt;= | &gt; | &gt;=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-op ::= + | * | and | or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time-metric ::= year | month | time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metric ::= </a:t>
            </a:r>
            <a:r>
              <a:rPr lang="en-US" i="1" dirty="0">
                <a:latin typeface="Lucida Console" panose="020B0609040504020204" pitchFamily="49" charset="0"/>
              </a:rPr>
              <a:t>number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| { </a:t>
            </a:r>
            <a:r>
              <a:rPr lang="en-US" i="1" dirty="0">
                <a:latin typeface="Lucida Console" panose="020B0609040504020204" pitchFamily="49" charset="0"/>
              </a:rPr>
              <a:t>number…</a:t>
            </a:r>
            <a:r>
              <a:rPr lang="en-US" dirty="0">
                <a:latin typeface="Lucida Console" panose="020B060904050402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| </a:t>
            </a:r>
            <a:r>
              <a:rPr lang="en-US" i="1" dirty="0">
                <a:latin typeface="Lucida Console" panose="020B060904050402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| </a:t>
            </a:r>
            <a:r>
              <a:rPr lang="en-US" i="1" dirty="0">
                <a:latin typeface="Lucida Console" panose="020B0609040504020204" pitchFamily="49" charset="0"/>
              </a:rPr>
              <a:t>time-metric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| (discount </a:t>
            </a:r>
            <a:r>
              <a:rPr lang="en-US" i="1" dirty="0">
                <a:latin typeface="Lucida Console" panose="020B0609040504020204" pitchFamily="49" charset="0"/>
              </a:rPr>
              <a:t>number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i="1" dirty="0">
                <a:latin typeface="Lucida Console" panose="020B0609040504020204" pitchFamily="49" charset="0"/>
              </a:rPr>
              <a:t>metric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| (bin-op </a:t>
            </a:r>
            <a:r>
              <a:rPr lang="en-US" i="1" dirty="0">
                <a:latin typeface="Lucida Console" panose="020B0609040504020204" pitchFamily="49" charset="0"/>
              </a:rPr>
              <a:t>metric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i="1" dirty="0">
                <a:latin typeface="Lucida Console" panose="020B0609040504020204" pitchFamily="49" charset="0"/>
              </a:rPr>
              <a:t>metric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| (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-op </a:t>
            </a:r>
            <a:r>
              <a:rPr lang="en-US" i="1" dirty="0">
                <a:latin typeface="Lucida Console" panose="020B0609040504020204" pitchFamily="49" charset="0"/>
              </a:rPr>
              <a:t>metric…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| (in-year </a:t>
            </a:r>
            <a:r>
              <a:rPr lang="en-US" i="1" dirty="0">
                <a:latin typeface="Lucida Console" panose="020B0609040504020204" pitchFamily="49" charset="0"/>
              </a:rPr>
              <a:t>integer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i="1" dirty="0">
                <a:latin typeface="Lucida Console" panose="020B0609040504020204" pitchFamily="49" charset="0"/>
              </a:rPr>
              <a:t>metric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EB25BA-B5C4-4581-A8EB-E7B4187C82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summary-</a:t>
            </a:r>
            <a:r>
              <a:rPr lang="en-US" sz="1100" dirty="0" err="1">
                <a:latin typeface="Lucida Console" panose="020B0609040504020204" pitchFamily="49" charset="0"/>
              </a:rPr>
              <a:t>fn</a:t>
            </a:r>
            <a:r>
              <a:rPr lang="en-US" sz="1100" dirty="0">
                <a:latin typeface="Lucida Console" panose="020B0609040504020204" pitchFamily="49" charset="0"/>
              </a:rPr>
              <a:t> ::= total | average | </a:t>
            </a:r>
            <a:r>
              <a:rPr lang="en-US" sz="1100" dirty="0" err="1">
                <a:latin typeface="Lucida Console" panose="020B0609040504020204" pitchFamily="49" charset="0"/>
              </a:rPr>
              <a:t>irr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summary-metric ::= </a:t>
            </a:r>
            <a:r>
              <a:rPr lang="en-US" sz="1100" i="1" dirty="0">
                <a:latin typeface="Lucida Console" panose="020B0609040504020204" pitchFamily="49" charset="0"/>
              </a:rPr>
              <a:t>number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         | (summary-</a:t>
            </a:r>
            <a:r>
              <a:rPr lang="en-US" sz="1100" dirty="0" err="1">
                <a:latin typeface="Lucida Console" panose="020B0609040504020204" pitchFamily="49" charset="0"/>
              </a:rPr>
              <a:t>fn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i="1" dirty="0">
                <a:latin typeface="Lucida Console" panose="020B0609040504020204" pitchFamily="49" charset="0"/>
              </a:rPr>
              <a:t>metric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  <a:endParaRPr lang="en-US" sz="1100" i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         | (cumulative </a:t>
            </a:r>
            <a:r>
              <a:rPr lang="en-US" sz="1100" i="1" dirty="0">
                <a:latin typeface="Lucida Console" panose="020B0609040504020204" pitchFamily="49" charset="0"/>
              </a:rPr>
              <a:t>summary-metric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         | (bin-op </a:t>
            </a:r>
            <a:r>
              <a:rPr lang="en-US" sz="1100" i="1" dirty="0">
                <a:latin typeface="Lucida Console" panose="020B0609040504020204" pitchFamily="49" charset="0"/>
              </a:rPr>
              <a:t>summary-metric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i="1" dirty="0">
                <a:latin typeface="Lucida Console" panose="020B0609040504020204" pitchFamily="49" charset="0"/>
              </a:rPr>
              <a:t>summary-metric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         | (</a:t>
            </a:r>
            <a:r>
              <a:rPr lang="en-US" sz="1100" dirty="0" err="1">
                <a:latin typeface="Lucida Console" panose="020B0609040504020204" pitchFamily="49" charset="0"/>
              </a:rPr>
              <a:t>var</a:t>
            </a:r>
            <a:r>
              <a:rPr lang="en-US" sz="1100" dirty="0">
                <a:latin typeface="Lucida Console" panose="020B0609040504020204" pitchFamily="49" charset="0"/>
              </a:rPr>
              <a:t>-op </a:t>
            </a:r>
            <a:r>
              <a:rPr lang="en-US" sz="1100" i="1" dirty="0">
                <a:latin typeface="Lucida Console" panose="020B0609040504020204" pitchFamily="49" charset="0"/>
              </a:rPr>
              <a:t>summary-metric…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summary ::= (summary </a:t>
            </a:r>
            <a:r>
              <a:rPr lang="en-US" sz="1100" i="1" dirty="0">
                <a:latin typeface="Lucida Console" panose="020B0609040504020204" pitchFamily="49" charset="0"/>
              </a:rPr>
              <a:t>group-spec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i="1" dirty="0">
                <a:latin typeface="Lucida Console" panose="020B0609040504020204" pitchFamily="49" charset="0"/>
              </a:rPr>
              <a:t>time-spec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i="1" dirty="0">
                <a:latin typeface="Lucida Console" panose="020B0609040504020204" pitchFamily="49" charset="0"/>
              </a:rPr>
              <a:t>summary-metric</a:t>
            </a:r>
            <a:r>
              <a:rPr lang="en-US" sz="1100" dirty="0">
                <a:latin typeface="Lucida Console" panose="020B0609040504020204" pitchFamily="49" charset="0"/>
              </a:rPr>
              <a:t>…)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stats ::= (statistics </a:t>
            </a:r>
            <a:r>
              <a:rPr lang="en-US" sz="1100" i="1" dirty="0">
                <a:latin typeface="Lucida Console" panose="020B0609040504020204" pitchFamily="49" charset="0"/>
              </a:rPr>
              <a:t>summary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i="1" dirty="0">
                <a:latin typeface="Lucida Console" panose="020B0609040504020204" pitchFamily="49" charset="0"/>
              </a:rPr>
              <a:t>stats-metric</a:t>
            </a:r>
            <a:r>
              <a:rPr lang="en-US" sz="1100" dirty="0">
                <a:latin typeface="Lucida Console" panose="020B0609040504020204" pitchFamily="49" charset="0"/>
              </a:rPr>
              <a:t>…)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160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024F-4CAA-4D6D-83A6-7E297CD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Processing is Tree Manipulation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0306-2F98-46FD-BBE3-814A1CE73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Concrete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FC4C50-D515-420B-A093-2402DDFC45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(/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(discount 0.10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[Net ATCF])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[Gross Oil])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563E9D-A8D6-4D8E-B175-02FB861C5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50B79D8-2810-402B-A639-5C21B3E59D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571602"/>
            <a:ext cx="5183188" cy="35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41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B6FA-B268-4F2E-A049-45C0FC90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Functional(</a:t>
            </a:r>
            <a:r>
              <a:rPr lang="en-US" dirty="0" err="1"/>
              <a:t>ish</a:t>
            </a:r>
            <a:r>
              <a:rPr lang="en-US" dirty="0"/>
              <a:t>) Programming for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8060-43C5-4EBC-9CC6-9EDD4299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end up constructing recursive structures (ASTs) and manipulating/rewriting/folding/reducing them</a:t>
            </a:r>
          </a:p>
          <a:p>
            <a:r>
              <a:rPr lang="en-US" dirty="0"/>
              <a:t>This is a great place to apply some key ideas from functional programming (and specifically, from ML-inspired languages):</a:t>
            </a:r>
          </a:p>
          <a:p>
            <a:pPr lvl="1"/>
            <a:r>
              <a:rPr lang="en-US" dirty="0"/>
              <a:t>Static type checking with inference</a:t>
            </a:r>
          </a:p>
          <a:p>
            <a:pPr lvl="1"/>
            <a:r>
              <a:rPr lang="en-US" dirty="0"/>
              <a:t>Algebraic data types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Higher-order functions</a:t>
            </a:r>
          </a:p>
          <a:p>
            <a:pPr lvl="1"/>
            <a:r>
              <a:rPr lang="en-US" dirty="0"/>
              <a:t>Immutability*</a:t>
            </a:r>
          </a:p>
        </p:txBody>
      </p:sp>
    </p:spTree>
    <p:extLst>
      <p:ext uri="{BB962C8B-B14F-4D97-AF65-F5344CB8AC3E}">
        <p14:creationId xmlns:p14="http://schemas.microsoft.com/office/powerpoint/2010/main" val="186494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22BFC5-018E-4874-BB25-8197B11A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Lifecycle of “Configurable”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58B97-560D-4126-B70B-D57D2B6E5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New, “elegant” system</a:t>
            </a:r>
          </a:p>
          <a:p>
            <a:r>
              <a:rPr lang="en-US" dirty="0"/>
              <a:t>“We don’t need all that cruft…”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531AD8-B986-43E8-8A49-FB6C66C99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48251"/>
            <a:ext cx="5157787" cy="259823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8E5932-8CD9-4A38-A413-6FE45705E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Mature, “flexible” system</a:t>
            </a:r>
          </a:p>
          <a:p>
            <a:r>
              <a:rPr lang="en-US" dirty="0"/>
              <a:t>“Can you add an option for that?”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2D3FC6-D619-4305-BFD0-F4F85E2981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7198"/>
            <a:ext cx="5183188" cy="3440341"/>
          </a:xfr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706A096-3802-47E3-B2D5-16269AED3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77618"/>
              </p:ext>
            </p:extLst>
          </p:nvPr>
        </p:nvGraphicFramePr>
        <p:xfrm>
          <a:off x="2108200" y="2093119"/>
          <a:ext cx="7778750" cy="486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14880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E120-B80F-41FD-8269-C3F246D0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ADTs, Pattern Matching, and Recursion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56C65-0718-4160-AEB6-758798CEB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Expression AST and Evaluator</a:t>
            </a:r>
          </a:p>
          <a:p>
            <a:r>
              <a:rPr lang="en-US" dirty="0"/>
              <a:t>Haskell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9F8A61-ADA9-4CB1-BD19-FF3A2B3F5C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data Expr = </a:t>
            </a:r>
            <a:r>
              <a:rPr lang="en-US" dirty="0" err="1"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| Plus Expr </a:t>
            </a:r>
            <a:r>
              <a:rPr lang="en-US" dirty="0" err="1">
                <a:latin typeface="Lucida Console" panose="020B0609040504020204" pitchFamily="49" charset="0"/>
              </a:rPr>
              <a:t>Expr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| Sub Expr </a:t>
            </a:r>
            <a:r>
              <a:rPr lang="en-US" dirty="0" err="1">
                <a:latin typeface="Lucida Console" panose="020B0609040504020204" pitchFamily="49" charset="0"/>
              </a:rPr>
              <a:t>Expr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| </a:t>
            </a:r>
            <a:r>
              <a:rPr lang="en-US" dirty="0" err="1">
                <a:latin typeface="Lucida Console" panose="020B0609040504020204" pitchFamily="49" charset="0"/>
              </a:rPr>
              <a:t>Mul</a:t>
            </a:r>
            <a:r>
              <a:rPr lang="en-US" dirty="0">
                <a:latin typeface="Lucida Console" panose="020B0609040504020204" pitchFamily="49" charset="0"/>
              </a:rPr>
              <a:t> Expr </a:t>
            </a:r>
            <a:r>
              <a:rPr lang="en-US" dirty="0" err="1">
                <a:latin typeface="Lucida Console" panose="020B0609040504020204" pitchFamily="49" charset="0"/>
              </a:rPr>
              <a:t>Expr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| </a:t>
            </a:r>
            <a:r>
              <a:rPr lang="en-US" dirty="0" err="1">
                <a:latin typeface="Lucida Console" panose="020B0609040504020204" pitchFamily="49" charset="0"/>
              </a:rPr>
              <a:t>Div</a:t>
            </a:r>
            <a:r>
              <a:rPr lang="en-US" dirty="0">
                <a:latin typeface="Lucida Console" panose="020B0609040504020204" pitchFamily="49" charset="0"/>
              </a:rPr>
              <a:t> Expr </a:t>
            </a:r>
            <a:r>
              <a:rPr lang="en-US" dirty="0" err="1">
                <a:latin typeface="Lucida Console" panose="020B0609040504020204" pitchFamily="49" charset="0"/>
              </a:rPr>
              <a:t>Expr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:: Expr -&gt;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n) = n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(Plus e1 e2) = (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e1) + (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e2)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(Sub e1 e2) = (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e1) - (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e2)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Mul</a:t>
            </a:r>
            <a:r>
              <a:rPr lang="en-US" dirty="0">
                <a:latin typeface="Lucida Console" panose="020B0609040504020204" pitchFamily="49" charset="0"/>
              </a:rPr>
              <a:t> e1 e2) = (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e1) * (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e2)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Div</a:t>
            </a:r>
            <a:r>
              <a:rPr lang="en-US" dirty="0">
                <a:latin typeface="Lucida Console" panose="020B0609040504020204" pitchFamily="49" charset="0"/>
              </a:rPr>
              <a:t> e1 e2) = (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e1) `div` (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e2)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main :: IO 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main = let e = </a:t>
            </a:r>
            <a:r>
              <a:rPr lang="en-US" dirty="0" err="1">
                <a:latin typeface="Lucida Console" panose="020B0609040504020204" pitchFamily="49" charset="0"/>
              </a:rPr>
              <a:t>Mul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3) (Plus (</a:t>
            </a:r>
            <a:r>
              <a:rPr lang="en-US" dirty="0" err="1"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5) (</a:t>
            </a:r>
            <a:r>
              <a:rPr lang="en-US" dirty="0" err="1"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2)) in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putStrLn</a:t>
            </a:r>
            <a:r>
              <a:rPr lang="en-US" dirty="0">
                <a:latin typeface="Lucida Console" panose="020B0609040504020204" pitchFamily="49" charset="0"/>
              </a:rPr>
              <a:t> $ show $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D05606-BAB8-4F6C-8E6F-07683974F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Expression AST and Evaluator</a:t>
            </a:r>
          </a:p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1BC2F8-0E5C-4130-8A57-D863ED1DA4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abstract class Expr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public abstract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public class </a:t>
            </a:r>
            <a:r>
              <a:rPr lang="en-US" dirty="0" err="1"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: Expr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Val;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override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() =&gt; Val;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public class Plus : Expr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Expr </a:t>
            </a:r>
            <a:r>
              <a:rPr lang="en-US" dirty="0" err="1">
                <a:latin typeface="Lucida Console" panose="020B0609040504020204" pitchFamily="49" charset="0"/>
              </a:rPr>
              <a:t>Lhs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Expr </a:t>
            </a:r>
            <a:r>
              <a:rPr lang="en-US" dirty="0" err="1">
                <a:latin typeface="Lucida Console" panose="020B0609040504020204" pitchFamily="49" charset="0"/>
              </a:rPr>
              <a:t>Rhs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override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() =&gt; </a:t>
            </a:r>
            <a:r>
              <a:rPr lang="en-US" dirty="0" err="1">
                <a:latin typeface="Lucida Console" panose="020B0609040504020204" pitchFamily="49" charset="0"/>
              </a:rPr>
              <a:t>Lhs.Eval</a:t>
            </a:r>
            <a:r>
              <a:rPr lang="en-US" dirty="0">
                <a:latin typeface="Lucida Console" panose="020B0609040504020204" pitchFamily="49" charset="0"/>
              </a:rPr>
              <a:t>() + </a:t>
            </a:r>
            <a:r>
              <a:rPr lang="en-US" dirty="0" err="1">
                <a:latin typeface="Lucida Console" panose="020B0609040504020204" pitchFamily="49" charset="0"/>
              </a:rPr>
              <a:t>Rhs.Eval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public class Sub : Expr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Expr </a:t>
            </a:r>
            <a:r>
              <a:rPr lang="en-US" dirty="0" err="1">
                <a:latin typeface="Lucida Console" panose="020B0609040504020204" pitchFamily="49" charset="0"/>
              </a:rPr>
              <a:t>Lhs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Expr </a:t>
            </a:r>
            <a:r>
              <a:rPr lang="en-US" dirty="0" err="1">
                <a:latin typeface="Lucida Console" panose="020B0609040504020204" pitchFamily="49" charset="0"/>
              </a:rPr>
              <a:t>Rhs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override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() =&gt; </a:t>
            </a:r>
            <a:r>
              <a:rPr lang="en-US" dirty="0" err="1">
                <a:latin typeface="Lucida Console" panose="020B0609040504020204" pitchFamily="49" charset="0"/>
              </a:rPr>
              <a:t>Lhs.Eval</a:t>
            </a:r>
            <a:r>
              <a:rPr lang="en-US" dirty="0">
                <a:latin typeface="Lucida Console" panose="020B0609040504020204" pitchFamily="49" charset="0"/>
              </a:rPr>
              <a:t>() - </a:t>
            </a:r>
            <a:r>
              <a:rPr lang="en-US" dirty="0" err="1">
                <a:latin typeface="Lucida Console" panose="020B0609040504020204" pitchFamily="49" charset="0"/>
              </a:rPr>
              <a:t>Rhs.Eval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public class </a:t>
            </a:r>
            <a:r>
              <a:rPr lang="en-US" dirty="0" err="1">
                <a:latin typeface="Lucida Console" panose="020B0609040504020204" pitchFamily="49" charset="0"/>
              </a:rPr>
              <a:t>Mul</a:t>
            </a:r>
            <a:r>
              <a:rPr lang="en-US" dirty="0">
                <a:latin typeface="Lucida Console" panose="020B0609040504020204" pitchFamily="49" charset="0"/>
              </a:rPr>
              <a:t> : Expr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Expr </a:t>
            </a:r>
            <a:r>
              <a:rPr lang="en-US" dirty="0" err="1">
                <a:latin typeface="Lucida Console" panose="020B0609040504020204" pitchFamily="49" charset="0"/>
              </a:rPr>
              <a:t>Lhs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Expr </a:t>
            </a:r>
            <a:r>
              <a:rPr lang="en-US" dirty="0" err="1">
                <a:latin typeface="Lucida Console" panose="020B0609040504020204" pitchFamily="49" charset="0"/>
              </a:rPr>
              <a:t>Rhs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override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() =&gt; </a:t>
            </a:r>
            <a:r>
              <a:rPr lang="en-US" dirty="0" err="1">
                <a:latin typeface="Lucida Console" panose="020B0609040504020204" pitchFamily="49" charset="0"/>
              </a:rPr>
              <a:t>Lhs.Eval</a:t>
            </a:r>
            <a:r>
              <a:rPr lang="en-US" dirty="0">
                <a:latin typeface="Lucida Console" panose="020B0609040504020204" pitchFamily="49" charset="0"/>
              </a:rPr>
              <a:t>() * </a:t>
            </a:r>
            <a:r>
              <a:rPr lang="en-US" dirty="0" err="1">
                <a:latin typeface="Lucida Console" panose="020B0609040504020204" pitchFamily="49" charset="0"/>
              </a:rPr>
              <a:t>Rhs.Eval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public class </a:t>
            </a:r>
            <a:r>
              <a:rPr lang="en-US" dirty="0" err="1">
                <a:latin typeface="Lucida Console" panose="020B0609040504020204" pitchFamily="49" charset="0"/>
              </a:rPr>
              <a:t>Div</a:t>
            </a:r>
            <a:r>
              <a:rPr lang="en-US" dirty="0">
                <a:latin typeface="Lucida Console" panose="020B0609040504020204" pitchFamily="49" charset="0"/>
              </a:rPr>
              <a:t> : Expr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Expr </a:t>
            </a:r>
            <a:r>
              <a:rPr lang="en-US" dirty="0" err="1">
                <a:latin typeface="Lucida Console" panose="020B0609040504020204" pitchFamily="49" charset="0"/>
              </a:rPr>
              <a:t>Lhs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Expr </a:t>
            </a:r>
            <a:r>
              <a:rPr lang="en-US" dirty="0" err="1">
                <a:latin typeface="Lucida Console" panose="020B0609040504020204" pitchFamily="49" charset="0"/>
              </a:rPr>
              <a:t>Rhs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public override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() =&gt; </a:t>
            </a:r>
            <a:r>
              <a:rPr lang="en-US" dirty="0" err="1">
                <a:latin typeface="Lucida Console" panose="020B0609040504020204" pitchFamily="49" charset="0"/>
              </a:rPr>
              <a:t>Lhs.Eval</a:t>
            </a:r>
            <a:r>
              <a:rPr lang="en-US" dirty="0">
                <a:latin typeface="Lucida Console" panose="020B0609040504020204" pitchFamily="49" charset="0"/>
              </a:rPr>
              <a:t>() / </a:t>
            </a:r>
            <a:r>
              <a:rPr lang="en-US" dirty="0" err="1">
                <a:latin typeface="Lucida Console" panose="020B0609040504020204" pitchFamily="49" charset="0"/>
              </a:rPr>
              <a:t>Rhs.Eval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class </a:t>
            </a:r>
            <a:r>
              <a:rPr lang="en-US" dirty="0" err="1">
                <a:latin typeface="Lucida Console" panose="020B0609040504020204" pitchFamily="49" charset="0"/>
              </a:rPr>
              <a:t>ExprEvaluator</a:t>
            </a:r>
            <a:r>
              <a:rPr lang="en-US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public static void Main()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expr = new </a:t>
            </a:r>
            <a:r>
              <a:rPr lang="en-US" dirty="0" err="1">
                <a:latin typeface="Lucida Console" panose="020B0609040504020204" pitchFamily="49" charset="0"/>
              </a:rPr>
              <a:t>Expr.Mul</a:t>
            </a:r>
            <a:r>
              <a:rPr lang="en-US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latin typeface="Lucida Console" panose="020B0609040504020204" pitchFamily="49" charset="0"/>
              </a:rPr>
              <a:t>Lhs</a:t>
            </a:r>
            <a:r>
              <a:rPr lang="en-US" dirty="0">
                <a:latin typeface="Lucida Console" panose="020B0609040504020204" pitchFamily="49" charset="0"/>
              </a:rPr>
              <a:t> = new </a:t>
            </a:r>
            <a:r>
              <a:rPr lang="en-US" dirty="0" err="1">
                <a:latin typeface="Lucida Console" panose="020B0609040504020204" pitchFamily="49" charset="0"/>
              </a:rPr>
              <a:t>Expr.Const</a:t>
            </a:r>
            <a:r>
              <a:rPr lang="en-US" dirty="0">
                <a:latin typeface="Lucida Console" panose="020B0609040504020204" pitchFamily="49" charset="0"/>
              </a:rPr>
              <a:t> { Val = 3 },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latin typeface="Lucida Console" panose="020B0609040504020204" pitchFamily="49" charset="0"/>
              </a:rPr>
              <a:t>Rhs</a:t>
            </a:r>
            <a:r>
              <a:rPr lang="en-US" dirty="0">
                <a:latin typeface="Lucida Console" panose="020B0609040504020204" pitchFamily="49" charset="0"/>
              </a:rPr>
              <a:t> = new </a:t>
            </a:r>
            <a:r>
              <a:rPr lang="en-US" dirty="0" err="1">
                <a:latin typeface="Lucida Console" panose="020B0609040504020204" pitchFamily="49" charset="0"/>
              </a:rPr>
              <a:t>Expr.Plus</a:t>
            </a:r>
            <a:r>
              <a:rPr lang="en-US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</a:t>
            </a:r>
            <a:r>
              <a:rPr lang="en-US" dirty="0" err="1">
                <a:latin typeface="Lucida Console" panose="020B0609040504020204" pitchFamily="49" charset="0"/>
              </a:rPr>
              <a:t>Lhs</a:t>
            </a:r>
            <a:r>
              <a:rPr lang="en-US" dirty="0">
                <a:latin typeface="Lucida Console" panose="020B0609040504020204" pitchFamily="49" charset="0"/>
              </a:rPr>
              <a:t> = new </a:t>
            </a:r>
            <a:r>
              <a:rPr lang="en-US" dirty="0" err="1">
                <a:latin typeface="Lucida Console" panose="020B0609040504020204" pitchFamily="49" charset="0"/>
              </a:rPr>
              <a:t>Expr.Const</a:t>
            </a:r>
            <a:r>
              <a:rPr lang="en-US" dirty="0">
                <a:latin typeface="Lucida Console" panose="020B0609040504020204" pitchFamily="49" charset="0"/>
              </a:rPr>
              <a:t> { Val = 5 },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</a:t>
            </a:r>
            <a:r>
              <a:rPr lang="en-US" dirty="0" err="1">
                <a:latin typeface="Lucida Console" panose="020B0609040504020204" pitchFamily="49" charset="0"/>
              </a:rPr>
              <a:t>Rhs</a:t>
            </a:r>
            <a:r>
              <a:rPr lang="en-US" dirty="0">
                <a:latin typeface="Lucida Console" panose="020B0609040504020204" pitchFamily="49" charset="0"/>
              </a:rPr>
              <a:t> = new </a:t>
            </a:r>
            <a:r>
              <a:rPr lang="en-US" dirty="0" err="1">
                <a:latin typeface="Lucida Console" panose="020B0609040504020204" pitchFamily="49" charset="0"/>
              </a:rPr>
              <a:t>Expr.Const</a:t>
            </a:r>
            <a:r>
              <a:rPr lang="en-US" dirty="0">
                <a:latin typeface="Lucida Console" panose="020B0609040504020204" pitchFamily="49" charset="0"/>
              </a:rPr>
              <a:t> { Val = 2 },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},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};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System.Console.WriteLine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expr.Eval</a:t>
            </a:r>
            <a:r>
              <a:rPr lang="en-US" dirty="0">
                <a:latin typeface="Lucida Console" panose="020B06090405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7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50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0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50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50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50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50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00" fill="hold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00" fill="hold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5000" fill="hold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000" fill="hold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5000" fill="hold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000" fill="hold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5000" fill="hold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000" fill="hold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50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50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5000" fill="hold"/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5000" fill="hold"/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5000" fill="hold"/>
                                        <p:tgtEl>
                                          <p:spTgt spid="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5000" fill="hold"/>
                                        <p:tgtEl>
                                          <p:spTgt spid="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5000" fill="hold"/>
                                        <p:tgtEl>
                                          <p:spTgt spid="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00" fill="hold"/>
                                        <p:tgtEl>
                                          <p:spTgt spid="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5000" fill="hold"/>
                                        <p:tgtEl>
                                          <p:spTgt spid="9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5000" fill="hold"/>
                                        <p:tgtEl>
                                          <p:spTgt spid="9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5000" fill="hold"/>
                                        <p:tgtEl>
                                          <p:spTgt spid="9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5000" fill="hold"/>
                                        <p:tgtEl>
                                          <p:spTgt spid="9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5000" fill="hold"/>
                                        <p:tgtEl>
                                          <p:spTgt spid="9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5000" fill="hold"/>
                                        <p:tgtEl>
                                          <p:spTgt spid="9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5000" fill="hold"/>
                                        <p:tgtEl>
                                          <p:spTgt spid="9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5000" fill="hold"/>
                                        <p:tgtEl>
                                          <p:spTgt spid="9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5000" fill="hold"/>
                                        <p:tgtEl>
                                          <p:spTgt spid="9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5000" fill="hold"/>
                                        <p:tgtEl>
                                          <p:spTgt spid="9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5000" fill="hold"/>
                                        <p:tgtEl>
                                          <p:spTgt spid="9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5000" fill="hold"/>
                                        <p:tgtEl>
                                          <p:spTgt spid="9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5000" fill="hold"/>
                                        <p:tgtEl>
                                          <p:spTgt spid="9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5000" fill="hold"/>
                                        <p:tgtEl>
                                          <p:spTgt spid="9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5000" fill="hold"/>
                                        <p:tgtEl>
                                          <p:spTgt spid="9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5000" fill="hold"/>
                                        <p:tgtEl>
                                          <p:spTgt spid="9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5000" fill="hold"/>
                                        <p:tgtEl>
                                          <p:spTgt spid="9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5000" fill="hold"/>
                                        <p:tgtEl>
                                          <p:spTgt spid="9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5000" fill="hold"/>
                                        <p:tgtEl>
                                          <p:spTgt spid="9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5000" fill="hold"/>
                                        <p:tgtEl>
                                          <p:spTgt spid="9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5000" fill="hold"/>
                                        <p:tgtEl>
                                          <p:spTgt spid="9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5000" fill="hold"/>
                                        <p:tgtEl>
                                          <p:spTgt spid="9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45C4392-051C-41F9-93B6-9F3C77D0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Obligatory Rust Pitch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675859-6044-4DBF-83D5-E351FB34B6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pub </a:t>
            </a:r>
            <a:r>
              <a:rPr lang="en-US" dirty="0" err="1">
                <a:latin typeface="Lucida Console" panose="020B0609040504020204" pitchFamily="49" charset="0"/>
              </a:rPr>
              <a:t>enum</a:t>
            </a:r>
            <a:r>
              <a:rPr lang="en-US" dirty="0">
                <a:latin typeface="Lucida Console" panose="020B0609040504020204" pitchFamily="49" charset="0"/>
              </a:rPr>
              <a:t> Expr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(i32),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Plus(Box&lt;Expr&gt;, Box&lt;Expr&gt;),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Sub(Box&lt;Expr&gt;, Box&lt;Expr&gt;),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Mul</a:t>
            </a:r>
            <a:r>
              <a:rPr lang="en-US" dirty="0">
                <a:latin typeface="Lucida Console" panose="020B0609040504020204" pitchFamily="49" charset="0"/>
              </a:rPr>
              <a:t>(Box&lt;Expr&gt;, Box&lt;Expr&gt;),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Div</a:t>
            </a:r>
            <a:r>
              <a:rPr lang="en-US" dirty="0">
                <a:latin typeface="Lucida Console" panose="020B0609040504020204" pitchFamily="49" charset="0"/>
              </a:rPr>
              <a:t>(Box&lt;Expr&gt;, Box&lt;Expr&gt;),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impl</a:t>
            </a:r>
            <a:r>
              <a:rPr lang="en-US" dirty="0">
                <a:latin typeface="Lucida Console" panose="020B0609040504020204" pitchFamily="49" charset="0"/>
              </a:rPr>
              <a:t> Expr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pub </a:t>
            </a:r>
            <a:r>
              <a:rPr lang="en-US" dirty="0" err="1">
                <a:latin typeface="Lucida Console" panose="020B0609040504020204" pitchFamily="49" charset="0"/>
              </a:rPr>
              <a:t>fn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(&amp;self) -&gt; i32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match *self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Expr::</a:t>
            </a:r>
            <a:r>
              <a:rPr lang="en-US" dirty="0" err="1"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(n) =&gt; n,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Expr::Plus(ref e1, ref e2) =&gt; e1.eval() + e2.eval(),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Expr::Sub(ref e1, ref e2) =&gt; e1.eval() + e2.eval(),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Expr::</a:t>
            </a:r>
            <a:r>
              <a:rPr lang="en-US" dirty="0" err="1">
                <a:latin typeface="Lucida Console" panose="020B0609040504020204" pitchFamily="49" charset="0"/>
              </a:rPr>
              <a:t>Mul</a:t>
            </a:r>
            <a:r>
              <a:rPr lang="en-US" dirty="0">
                <a:latin typeface="Lucida Console" panose="020B0609040504020204" pitchFamily="49" charset="0"/>
              </a:rPr>
              <a:t>(ref e1, ref e2) =&gt; e1.eval() * e2.eval(),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Expr::</a:t>
            </a:r>
            <a:r>
              <a:rPr lang="en-US" dirty="0" err="1">
                <a:latin typeface="Lucida Console" panose="020B0609040504020204" pitchFamily="49" charset="0"/>
              </a:rPr>
              <a:t>Div</a:t>
            </a:r>
            <a:r>
              <a:rPr lang="en-US" dirty="0">
                <a:latin typeface="Lucida Console" panose="020B0609040504020204" pitchFamily="49" charset="0"/>
              </a:rPr>
              <a:t>(ref e1, ref e2) =&gt; e1.eval() / e2.eval(),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6FA7526-D9C0-4AEC-A8C7-E8BA1EA2C3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54" y="2259733"/>
            <a:ext cx="4063492" cy="2438095"/>
          </a:xfrm>
        </p:spPr>
      </p:pic>
    </p:spTree>
    <p:extLst>
      <p:ext uri="{BB962C8B-B14F-4D97-AF65-F5344CB8AC3E}">
        <p14:creationId xmlns:p14="http://schemas.microsoft.com/office/powerpoint/2010/main" val="2300033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B4DF-740B-4570-A576-DD71FB6C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Growing Trees from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B6CD5-6EB5-4785-AAF9-C12FA5598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Parsing is “easy” (we stand on the shoulders of giants)…</a:t>
            </a:r>
          </a:p>
          <a:p>
            <a:r>
              <a:rPr lang="en-US" sz="2400" dirty="0"/>
              <a:t>…for correct programs</a:t>
            </a:r>
          </a:p>
          <a:p>
            <a:r>
              <a:rPr lang="en-US" sz="2400" dirty="0"/>
              <a:t>Providing good errors for incorrect programs is much harder</a:t>
            </a:r>
          </a:p>
          <a:p>
            <a:r>
              <a:rPr lang="en-US" sz="2400" dirty="0"/>
              <a:t>Parser combinators are great: build up parsers from atomic components</a:t>
            </a:r>
          </a:p>
          <a:p>
            <a:r>
              <a:rPr lang="en-US" sz="2400" dirty="0"/>
              <a:t>Look for parser combinator libraries that provide a “cut” operator… or build one yourself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B3933B-5E3D-4FFC-BDF4-395F6F852B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constExpr</a:t>
            </a:r>
            <a:r>
              <a:rPr lang="en-US" dirty="0">
                <a:latin typeface="Lucida Console" panose="020B0609040504020204" pitchFamily="49" charset="0"/>
              </a:rPr>
              <a:t> = (</a:t>
            </a:r>
            <a:r>
              <a:rPr lang="en-US" dirty="0" err="1"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. </a:t>
            </a:r>
            <a:r>
              <a:rPr lang="en-US" dirty="0" err="1">
                <a:latin typeface="Lucida Console" panose="020B0609040504020204" pitchFamily="49" charset="0"/>
              </a:rPr>
              <a:t>fromInteger</a:t>
            </a:r>
            <a:r>
              <a:rPr lang="en-US" dirty="0">
                <a:latin typeface="Lucida Console" panose="020B0609040504020204" pitchFamily="49" charset="0"/>
              </a:rPr>
              <a:t>) &lt;$&gt; integer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plusExpr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parens</a:t>
            </a:r>
            <a:r>
              <a:rPr lang="en-US" dirty="0">
                <a:latin typeface="Lucida Console" panose="020B0609040504020204" pitchFamily="49" charset="0"/>
              </a:rPr>
              <a:t> (do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lexeme $ char '+'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lhs</a:t>
            </a:r>
            <a:r>
              <a:rPr lang="en-US" dirty="0">
                <a:latin typeface="Lucida Console" panose="020B0609040504020204" pitchFamily="49" charset="0"/>
              </a:rPr>
              <a:t> &lt;- lexeme expr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rhs</a:t>
            </a:r>
            <a:r>
              <a:rPr lang="en-US" dirty="0">
                <a:latin typeface="Lucida Console" panose="020B0609040504020204" pitchFamily="49" charset="0"/>
              </a:rPr>
              <a:t> &lt;- lexeme expr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return (Plus </a:t>
            </a:r>
            <a:r>
              <a:rPr lang="en-US" dirty="0" err="1">
                <a:latin typeface="Lucida Console" panose="020B0609040504020204" pitchFamily="49" charset="0"/>
              </a:rPr>
              <a:t>lhs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rhs</a:t>
            </a:r>
            <a:r>
              <a:rPr lang="en-US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expr = </a:t>
            </a:r>
            <a:r>
              <a:rPr lang="en-US" dirty="0" err="1">
                <a:latin typeface="Lucida Console" panose="020B0609040504020204" pitchFamily="49" charset="0"/>
              </a:rPr>
              <a:t>constExpr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&lt;|&gt; try </a:t>
            </a:r>
            <a:r>
              <a:rPr lang="en-US" dirty="0" err="1">
                <a:latin typeface="Lucida Console" panose="020B0609040504020204" pitchFamily="49" charset="0"/>
              </a:rPr>
              <a:t>plusExpr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&lt;|&gt; try </a:t>
            </a:r>
            <a:r>
              <a:rPr lang="en-US" dirty="0" err="1">
                <a:latin typeface="Lucida Console" panose="020B0609040504020204" pitchFamily="49" charset="0"/>
              </a:rPr>
              <a:t>subExpr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&lt;|&gt; try </a:t>
            </a:r>
            <a:r>
              <a:rPr lang="en-US" dirty="0" err="1">
                <a:latin typeface="Lucida Console" panose="020B0609040504020204" pitchFamily="49" charset="0"/>
              </a:rPr>
              <a:t>mulExpr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&lt;|&gt; try </a:t>
            </a:r>
            <a:r>
              <a:rPr lang="en-US" dirty="0" err="1">
                <a:latin typeface="Lucida Console" panose="020B0609040504020204" pitchFamily="49" charset="0"/>
              </a:rPr>
              <a:t>divExpr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parseExpr</a:t>
            </a:r>
            <a:r>
              <a:rPr lang="en-US" dirty="0">
                <a:latin typeface="Lucida Console" panose="020B0609040504020204" pitchFamily="49" charset="0"/>
              </a:rPr>
              <a:t> :: String -&gt; Either </a:t>
            </a:r>
            <a:r>
              <a:rPr lang="en-US" dirty="0" err="1">
                <a:latin typeface="Lucida Console" panose="020B0609040504020204" pitchFamily="49" charset="0"/>
              </a:rPr>
              <a:t>ParseError</a:t>
            </a:r>
            <a:r>
              <a:rPr lang="en-US" dirty="0">
                <a:latin typeface="Lucida Console" panose="020B0609040504020204" pitchFamily="49" charset="0"/>
              </a:rPr>
              <a:t> Expr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parseExpr</a:t>
            </a:r>
            <a:r>
              <a:rPr lang="en-US" dirty="0">
                <a:latin typeface="Lucida Console" panose="020B0609040504020204" pitchFamily="49" charset="0"/>
              </a:rPr>
              <a:t> = parse expr ""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main :: IO 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main = case </a:t>
            </a:r>
            <a:r>
              <a:rPr lang="en-US" dirty="0" err="1">
                <a:latin typeface="Lucida Console" panose="020B0609040504020204" pitchFamily="49" charset="0"/>
              </a:rPr>
              <a:t>parseExpr</a:t>
            </a:r>
            <a:r>
              <a:rPr lang="en-US" dirty="0">
                <a:latin typeface="Lucida Console" panose="020B0609040504020204" pitchFamily="49" charset="0"/>
              </a:rPr>
              <a:t> "(* 3 (+ 5 2))" of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Left err -&gt; </a:t>
            </a:r>
            <a:r>
              <a:rPr lang="en-US" dirty="0" err="1">
                <a:latin typeface="Lucida Console" panose="020B0609040504020204" pitchFamily="49" charset="0"/>
              </a:rPr>
              <a:t>putStrLn</a:t>
            </a:r>
            <a:r>
              <a:rPr lang="en-US" dirty="0">
                <a:latin typeface="Lucida Console" panose="020B0609040504020204" pitchFamily="49" charset="0"/>
              </a:rPr>
              <a:t> $ show $ err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Right e -&gt; </a:t>
            </a:r>
            <a:r>
              <a:rPr lang="en-US" dirty="0" err="1">
                <a:latin typeface="Lucida Console" panose="020B0609040504020204" pitchFamily="49" charset="0"/>
              </a:rPr>
              <a:t>putStrLn</a:t>
            </a:r>
            <a:r>
              <a:rPr lang="en-US" dirty="0">
                <a:latin typeface="Lucida Console" panose="020B0609040504020204" pitchFamily="49" charset="0"/>
              </a:rPr>
              <a:t> $ show $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958381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E56D-5779-40B4-A482-07388EDE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Transform and 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B771-1E3B-4D62-930A-E43B51FA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a range of evaluation strategies, from “interpretation” to “compilation”</a:t>
            </a:r>
          </a:p>
          <a:p>
            <a:r>
              <a:rPr lang="en-US" dirty="0"/>
              <a:t>Interpretation = traverse/fold final AST to execute/evaluate final program; heavier runtime</a:t>
            </a:r>
          </a:p>
          <a:p>
            <a:r>
              <a:rPr lang="en-US" dirty="0"/>
              <a:t>Compilation = emit some executable structure/format from final AST; lighter runtime</a:t>
            </a:r>
          </a:p>
          <a:p>
            <a:r>
              <a:rPr lang="en-US" dirty="0"/>
              <a:t>50 shades of grey: bytecode interpreters, virtual machines, JIT compilers…</a:t>
            </a:r>
          </a:p>
          <a:p>
            <a:r>
              <a:rPr lang="en-US" dirty="0"/>
              <a:t>For APML, we fold the AST to evaluate expressions on each incoming data item (interpretation) with some initial setup</a:t>
            </a:r>
          </a:p>
        </p:txBody>
      </p:sp>
    </p:spTree>
    <p:extLst>
      <p:ext uri="{BB962C8B-B14F-4D97-AF65-F5344CB8AC3E}">
        <p14:creationId xmlns:p14="http://schemas.microsoft.com/office/powerpoint/2010/main" val="1050406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B1E-0DCA-4F17-8037-DE6E4407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Language Survival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54D3-6ECC-4930-9EB4-F6FD6A51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Visitor Pattern is your friend: decouple traversal logic from node-specific processing</a:t>
            </a:r>
          </a:p>
          <a:p>
            <a:r>
              <a:rPr lang="en-US" dirty="0"/>
              <a:t>Encode AST recursive types as abstract classes; leaf types as concrete classes</a:t>
            </a:r>
          </a:p>
          <a:p>
            <a:r>
              <a:rPr lang="en-US" dirty="0"/>
              <a:t>Don’t worry about “encapsulation” (properties/getters/setters etc.); AST types are generally immutable* “dumb data”</a:t>
            </a:r>
          </a:p>
        </p:txBody>
      </p:sp>
    </p:spTree>
    <p:extLst>
      <p:ext uri="{BB962C8B-B14F-4D97-AF65-F5344CB8AC3E}">
        <p14:creationId xmlns:p14="http://schemas.microsoft.com/office/powerpoint/2010/main" val="2325124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8D5B-AF49-4BF0-9CBB-A81156BB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 Survival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FEB8-1783-4835-AED2-F68F8159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above, but…</a:t>
            </a:r>
          </a:p>
          <a:p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Lean heavily on metaprogramming and interactivity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99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08FD-38C4-42C0-86F4-7DFA8B55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 Survival Tips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92644-74BC-4AB1-8E86-641824EEF3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class </a:t>
            </a:r>
            <a:r>
              <a:rPr lang="en-US" dirty="0" err="1"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def __</a:t>
            </a:r>
            <a:r>
              <a:rPr lang="en-US" dirty="0" err="1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__(self,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self.val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def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return </a:t>
            </a:r>
            <a:r>
              <a:rPr lang="en-US" dirty="0" err="1">
                <a:latin typeface="Lucida Console" panose="020B0609040504020204" pitchFamily="49" charset="0"/>
              </a:rPr>
              <a:t>self.val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def </a:t>
            </a:r>
            <a:r>
              <a:rPr lang="en-US" dirty="0" err="1">
                <a:latin typeface="Lucida Console" panose="020B0609040504020204" pitchFamily="49" charset="0"/>
              </a:rPr>
              <a:t>BinOp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fn</a:t>
            </a:r>
            <a:r>
              <a:rPr lang="en-US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class </a:t>
            </a:r>
            <a:r>
              <a:rPr lang="en-US" dirty="0" err="1">
                <a:latin typeface="Lucida Console" panose="020B0609040504020204" pitchFamily="49" charset="0"/>
              </a:rPr>
              <a:t>BinOpClass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def __</a:t>
            </a:r>
            <a:r>
              <a:rPr lang="en-US" dirty="0" err="1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__(self, </a:t>
            </a:r>
            <a:r>
              <a:rPr lang="en-US" dirty="0" err="1">
                <a:latin typeface="Lucida Console" panose="020B0609040504020204" pitchFamily="49" charset="0"/>
              </a:rPr>
              <a:t>lhs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rhs</a:t>
            </a:r>
            <a:r>
              <a:rPr lang="en-US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latin typeface="Lucida Console" panose="020B0609040504020204" pitchFamily="49" charset="0"/>
              </a:rPr>
              <a:t>self.lhs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lhs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latin typeface="Lucida Console" panose="020B0609040504020204" pitchFamily="49" charset="0"/>
              </a:rPr>
              <a:t>self.rhs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rhs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def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return </a:t>
            </a:r>
            <a:r>
              <a:rPr lang="en-US" dirty="0" err="1">
                <a:latin typeface="Lucida Console" panose="020B0609040504020204" pitchFamily="49" charset="0"/>
              </a:rPr>
              <a:t>fn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self.lhs.eval</a:t>
            </a:r>
            <a:r>
              <a:rPr lang="en-US" dirty="0">
                <a:latin typeface="Lucida Console" panose="020B0609040504020204" pitchFamily="49" charset="0"/>
              </a:rPr>
              <a:t>(), </a:t>
            </a:r>
            <a:r>
              <a:rPr lang="en-US" dirty="0" err="1">
                <a:latin typeface="Lucida Console" panose="020B0609040504020204" pitchFamily="49" charset="0"/>
              </a:rPr>
              <a:t>self.rhs.eval</a:t>
            </a:r>
            <a:r>
              <a:rPr lang="en-US" dirty="0">
                <a:latin typeface="Lucida Console" panose="020B0609040504020204" pitchFamily="49" charset="0"/>
              </a:rPr>
              <a:t>())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return </a:t>
            </a:r>
            <a:r>
              <a:rPr lang="en-US" dirty="0" err="1">
                <a:latin typeface="Lucida Console" panose="020B0609040504020204" pitchFamily="49" charset="0"/>
              </a:rPr>
              <a:t>BinOpClass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Plus = </a:t>
            </a:r>
            <a:r>
              <a:rPr lang="en-US" dirty="0" err="1">
                <a:latin typeface="Lucida Console" panose="020B0609040504020204" pitchFamily="49" charset="0"/>
              </a:rPr>
              <a:t>BinOp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.__add__)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Sub = </a:t>
            </a:r>
            <a:r>
              <a:rPr lang="en-US" dirty="0" err="1">
                <a:latin typeface="Lucida Console" panose="020B0609040504020204" pitchFamily="49" charset="0"/>
              </a:rPr>
              <a:t>BinOp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.__sub__)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Mul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BinOp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.__</a:t>
            </a:r>
            <a:r>
              <a:rPr lang="en-US" dirty="0" err="1">
                <a:latin typeface="Lucida Console" panose="020B0609040504020204" pitchFamily="49" charset="0"/>
              </a:rPr>
              <a:t>mul</a:t>
            </a:r>
            <a:r>
              <a:rPr lang="en-US" dirty="0">
                <a:latin typeface="Lucida Console" panose="020B060904050402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Div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BinOp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.__</a:t>
            </a:r>
            <a:r>
              <a:rPr lang="en-US" dirty="0" err="1">
                <a:latin typeface="Lucida Console" panose="020B0609040504020204" pitchFamily="49" charset="0"/>
              </a:rPr>
              <a:t>floordiv</a:t>
            </a:r>
            <a:r>
              <a:rPr lang="en-US" dirty="0">
                <a:latin typeface="Lucida Console" panose="020B0609040504020204" pitchFamily="49" charset="0"/>
              </a:rPr>
              <a:t>__)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628774-661F-427B-B082-58830A1CBE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# some assembly required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def expr(input):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return alt(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fmap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, token(integer)), # </a:t>
            </a:r>
            <a:r>
              <a:rPr lang="en-US" dirty="0" err="1"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, or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fmap</a:t>
            </a:r>
            <a:r>
              <a:rPr lang="en-US" dirty="0">
                <a:latin typeface="Lucida Console" panose="020B0609040504020204" pitchFamily="49" charset="0"/>
              </a:rPr>
              <a:t>(lambda </a:t>
            </a:r>
            <a:r>
              <a:rPr lang="en-US" dirty="0" err="1">
                <a:latin typeface="Lucida Console" panose="020B0609040504020204" pitchFamily="49" charset="0"/>
              </a:rPr>
              <a:t>xs</a:t>
            </a:r>
            <a:r>
              <a:rPr lang="en-US" dirty="0">
                <a:latin typeface="Lucida Console" panose="020B0609040504020204" pitchFamily="49" charset="0"/>
              </a:rPr>
              <a:t>: Plus(</a:t>
            </a:r>
            <a:r>
              <a:rPr lang="en-US" dirty="0" err="1">
                <a:latin typeface="Lucida Console" panose="020B0609040504020204" pitchFamily="49" charset="0"/>
              </a:rPr>
              <a:t>xs</a:t>
            </a:r>
            <a:r>
              <a:rPr lang="en-US" dirty="0">
                <a:latin typeface="Lucida Console" panose="020B0609040504020204" pitchFamily="49" charset="0"/>
              </a:rPr>
              <a:t>[1], </a:t>
            </a:r>
            <a:r>
              <a:rPr lang="en-US" dirty="0" err="1">
                <a:latin typeface="Lucida Console" panose="020B0609040504020204" pitchFamily="49" charset="0"/>
              </a:rPr>
              <a:t>xs</a:t>
            </a:r>
            <a:r>
              <a:rPr lang="en-US" dirty="0">
                <a:latin typeface="Lucida Console" panose="020B0609040504020204" pitchFamily="49" charset="0"/>
              </a:rPr>
              <a:t>[2]),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form(chain(token(char('+')), expr, expr))),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fmap</a:t>
            </a:r>
            <a:r>
              <a:rPr lang="en-US" dirty="0">
                <a:latin typeface="Lucida Console" panose="020B0609040504020204" pitchFamily="49" charset="0"/>
              </a:rPr>
              <a:t>(lambda </a:t>
            </a:r>
            <a:r>
              <a:rPr lang="en-US" dirty="0" err="1">
                <a:latin typeface="Lucida Console" panose="020B0609040504020204" pitchFamily="49" charset="0"/>
              </a:rPr>
              <a:t>xs</a:t>
            </a:r>
            <a:r>
              <a:rPr lang="en-US" dirty="0">
                <a:latin typeface="Lucida Console" panose="020B0609040504020204" pitchFamily="49" charset="0"/>
              </a:rPr>
              <a:t>: Sub(</a:t>
            </a:r>
            <a:r>
              <a:rPr lang="en-US" dirty="0" err="1">
                <a:latin typeface="Lucida Console" panose="020B0609040504020204" pitchFamily="49" charset="0"/>
              </a:rPr>
              <a:t>xs</a:t>
            </a:r>
            <a:r>
              <a:rPr lang="en-US" dirty="0">
                <a:latin typeface="Lucida Console" panose="020B0609040504020204" pitchFamily="49" charset="0"/>
              </a:rPr>
              <a:t>[1], </a:t>
            </a:r>
            <a:r>
              <a:rPr lang="en-US" dirty="0" err="1">
                <a:latin typeface="Lucida Console" panose="020B0609040504020204" pitchFamily="49" charset="0"/>
              </a:rPr>
              <a:t>xs</a:t>
            </a:r>
            <a:r>
              <a:rPr lang="en-US" dirty="0">
                <a:latin typeface="Lucida Console" panose="020B0609040504020204" pitchFamily="49" charset="0"/>
              </a:rPr>
              <a:t>[2]),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form(chain(token(char('-')), expr, expr))),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fmap</a:t>
            </a:r>
            <a:r>
              <a:rPr lang="en-US" dirty="0">
                <a:latin typeface="Lucida Console" panose="020B0609040504020204" pitchFamily="49" charset="0"/>
              </a:rPr>
              <a:t>(lambda </a:t>
            </a:r>
            <a:r>
              <a:rPr lang="en-US" dirty="0" err="1">
                <a:latin typeface="Lucida Console" panose="020B0609040504020204" pitchFamily="49" charset="0"/>
              </a:rPr>
              <a:t>xs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dirty="0" err="1">
                <a:latin typeface="Lucida Console" panose="020B0609040504020204" pitchFamily="49" charset="0"/>
              </a:rPr>
              <a:t>Mul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xs</a:t>
            </a:r>
            <a:r>
              <a:rPr lang="en-US" dirty="0">
                <a:latin typeface="Lucida Console" panose="020B0609040504020204" pitchFamily="49" charset="0"/>
              </a:rPr>
              <a:t>[1], </a:t>
            </a:r>
            <a:r>
              <a:rPr lang="en-US" dirty="0" err="1">
                <a:latin typeface="Lucida Console" panose="020B0609040504020204" pitchFamily="49" charset="0"/>
              </a:rPr>
              <a:t>xs</a:t>
            </a:r>
            <a:r>
              <a:rPr lang="en-US" dirty="0">
                <a:latin typeface="Lucida Console" panose="020B0609040504020204" pitchFamily="49" charset="0"/>
              </a:rPr>
              <a:t>[2]),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form(chain(token(char('*')), expr, expr))),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fmap</a:t>
            </a:r>
            <a:r>
              <a:rPr lang="en-US" dirty="0">
                <a:latin typeface="Lucida Console" panose="020B0609040504020204" pitchFamily="49" charset="0"/>
              </a:rPr>
              <a:t>(lambda </a:t>
            </a:r>
            <a:r>
              <a:rPr lang="en-US" dirty="0" err="1">
                <a:latin typeface="Lucida Console" panose="020B0609040504020204" pitchFamily="49" charset="0"/>
              </a:rPr>
              <a:t>xs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dirty="0" err="1">
                <a:latin typeface="Lucida Console" panose="020B0609040504020204" pitchFamily="49" charset="0"/>
              </a:rPr>
              <a:t>Div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xs</a:t>
            </a:r>
            <a:r>
              <a:rPr lang="en-US" dirty="0">
                <a:latin typeface="Lucida Console" panose="020B0609040504020204" pitchFamily="49" charset="0"/>
              </a:rPr>
              <a:t>[1], </a:t>
            </a:r>
            <a:r>
              <a:rPr lang="en-US" dirty="0" err="1">
                <a:latin typeface="Lucida Console" panose="020B0609040504020204" pitchFamily="49" charset="0"/>
              </a:rPr>
              <a:t>xs</a:t>
            </a:r>
            <a:r>
              <a:rPr lang="en-US" dirty="0">
                <a:latin typeface="Lucida Console" panose="020B0609040504020204" pitchFamily="49" charset="0"/>
              </a:rPr>
              <a:t>[2]),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form(chain(token(char('/')), expr, expr))),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)(input)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def main(</a:t>
            </a:r>
            <a:r>
              <a:rPr lang="en-US" dirty="0" err="1">
                <a:latin typeface="Lucida Console" panose="020B0609040504020204" pitchFamily="49" charset="0"/>
              </a:rPr>
              <a:t>argv</a:t>
            </a:r>
            <a:r>
              <a:rPr lang="en-US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source_expr</a:t>
            </a:r>
            <a:r>
              <a:rPr lang="en-US" dirty="0">
                <a:latin typeface="Lucida Console" panose="020B0609040504020204" pitchFamily="49" charset="0"/>
              </a:rPr>
              <a:t> = '(* 3 (+ 5 2))'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(_, e) = expr(</a:t>
            </a:r>
            <a:r>
              <a:rPr lang="en-US" dirty="0" err="1">
                <a:latin typeface="Lucida Console" panose="020B0609040504020204" pitchFamily="49" charset="0"/>
              </a:rPr>
              <a:t>source_expr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if e is None: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print('Invalid expression.', file=</a:t>
            </a:r>
            <a:r>
              <a:rPr lang="en-US" dirty="0" err="1">
                <a:latin typeface="Lucida Console" panose="020B0609040504020204" pitchFamily="49" charset="0"/>
              </a:rPr>
              <a:t>sys.stderr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return 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print('{} = {}'.format(</a:t>
            </a:r>
            <a:r>
              <a:rPr lang="en-US" dirty="0" err="1">
                <a:latin typeface="Lucida Console" panose="020B0609040504020204" pitchFamily="49" charset="0"/>
              </a:rPr>
              <a:t>source_expr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e.eval</a:t>
            </a:r>
            <a:r>
              <a:rPr lang="en-US" dirty="0">
                <a:latin typeface="Lucida Console" panose="020B060904050402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175075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D642-4B62-4678-AC9D-13A961DB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Combinators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984-9D5D-472C-8375-A75B5127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Parsec, for Haskell (</a:t>
            </a:r>
            <a:r>
              <a:rPr lang="en-US" dirty="0">
                <a:hlinkClick r:id="rId2"/>
              </a:rPr>
              <a:t>https://hackage.haskell.org/package/parsec</a:t>
            </a:r>
            <a:r>
              <a:rPr lang="en-US" dirty="0"/>
              <a:t>)</a:t>
            </a:r>
          </a:p>
          <a:p>
            <a:r>
              <a:rPr lang="en-US" dirty="0" err="1"/>
              <a:t>Sprache</a:t>
            </a:r>
            <a:r>
              <a:rPr lang="en-US" dirty="0"/>
              <a:t>, for C# (</a:t>
            </a:r>
            <a:r>
              <a:rPr lang="en-US" dirty="0">
                <a:hlinkClick r:id="rId3"/>
              </a:rPr>
              <a:t>https://github.com/sprache/Sprache</a:t>
            </a:r>
            <a:r>
              <a:rPr lang="en-US" dirty="0"/>
              <a:t>)</a:t>
            </a:r>
          </a:p>
          <a:p>
            <a:r>
              <a:rPr lang="en-US" dirty="0"/>
              <a:t>nom, for Rust (</a:t>
            </a:r>
            <a:r>
              <a:rPr lang="en-US" dirty="0">
                <a:hlinkClick r:id="rId4"/>
              </a:rPr>
              <a:t>https://github.com/Geal/nom</a:t>
            </a:r>
            <a:r>
              <a:rPr lang="en-US" dirty="0"/>
              <a:t>)</a:t>
            </a:r>
          </a:p>
          <a:p>
            <a:r>
              <a:rPr lang="en-US" dirty="0"/>
              <a:t>“Monadic Parsing in Haskell” (</a:t>
            </a:r>
            <a:r>
              <a:rPr lang="en-US" dirty="0">
                <a:hlinkClick r:id="rId5"/>
              </a:rPr>
              <a:t>http://eprints.nottingham.ac.uk/223/1/pearl.pdf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3520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2F72-7915-4963-9F6F-A2C6AC05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85F1-C3C0-4C20-9D65-0080AB8B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Crafting Interpreters (</a:t>
            </a:r>
            <a:r>
              <a:rPr lang="en-US" dirty="0">
                <a:hlinkClick r:id="rId2"/>
              </a:rPr>
              <a:t>http://www.craftinginterpreters.com/</a:t>
            </a:r>
            <a:r>
              <a:rPr lang="en-US" dirty="0"/>
              <a:t>)</a:t>
            </a:r>
          </a:p>
          <a:p>
            <a:r>
              <a:rPr lang="en-US" dirty="0"/>
              <a:t>Simplifying expression trees with the Visitor Pattern (</a:t>
            </a:r>
            <a:r>
              <a:rPr lang="en-US" dirty="0">
                <a:hlinkClick r:id="rId3"/>
              </a:rPr>
              <a:t>https://stackoverflow.com/questions/43532261/clean-way-to-simplify-a-binary-expression-tree/43545950#43545950</a:t>
            </a:r>
            <a:r>
              <a:rPr lang="en-US" dirty="0"/>
              <a:t>)</a:t>
            </a:r>
          </a:p>
          <a:p>
            <a:r>
              <a:rPr lang="en-US" dirty="0"/>
              <a:t>Pick your favorite PLs/compiler/parser textbook</a:t>
            </a:r>
          </a:p>
          <a:p>
            <a:r>
              <a:rPr lang="en-US" dirty="0"/>
              <a:t>Play around in various language paradigms / models of computation: DSLs may be imperative, declarative, typed, untyped… build a feel for the dimensions of the design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77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4B07-A66C-4636-BB4B-7664D30B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Philosophical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564B-DA2A-433A-A7C5-4F3AD0E9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“Simple Made Easy” (</a:t>
            </a:r>
            <a:r>
              <a:rPr lang="en-US" dirty="0">
                <a:hlinkClick r:id="rId2"/>
              </a:rPr>
              <a:t>https://www.infoq.com/presentations/Simple-Made-Easy</a:t>
            </a:r>
            <a:r>
              <a:rPr lang="en-US" dirty="0"/>
              <a:t>)</a:t>
            </a:r>
          </a:p>
          <a:p>
            <a:r>
              <a:rPr lang="en-US" dirty="0"/>
              <a:t>Lambda the Ultimate [check out the Archives] (</a:t>
            </a:r>
            <a:r>
              <a:rPr lang="en-US" dirty="0">
                <a:hlinkClick r:id="rId3"/>
              </a:rPr>
              <a:t>http://lambda-the-ultimate.org/</a:t>
            </a:r>
            <a:r>
              <a:rPr lang="en-US" dirty="0"/>
              <a:t>)</a:t>
            </a:r>
          </a:p>
          <a:p>
            <a:r>
              <a:rPr lang="en-US" dirty="0"/>
              <a:t>Gallery of Programmer Interfaces (</a:t>
            </a:r>
            <a:r>
              <a:rPr lang="en-US" dirty="0">
                <a:hlinkClick r:id="rId4"/>
              </a:rPr>
              <a:t>https://docs.google.com/presentation/d/1MD-CgzODFWzdpnYXr8bEgysfDmb8PDV6iCAjH5JIvaI/preview#slide=id.g1da0625f1b_0_56</a:t>
            </a:r>
            <a:r>
              <a:rPr lang="en-US" dirty="0"/>
              <a:t>)</a:t>
            </a:r>
          </a:p>
          <a:p>
            <a:r>
              <a:rPr lang="en-US" dirty="0"/>
              <a:t>The Programming Language Checklist (</a:t>
            </a:r>
            <a:r>
              <a:rPr lang="en-US" dirty="0">
                <a:hlinkClick r:id="rId5"/>
              </a:rPr>
              <a:t>http://colinm.org/language_checklist.html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114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AC7-7C8D-4CC3-B715-E920D384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 = Longevity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D10F-3866-4684-B820-BD99DD1B0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9CAE6F-059E-4081-B8E2-CC10149522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36" y="2505075"/>
            <a:ext cx="2352490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84DEA-F025-45A2-831E-449754DE9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6FDF98-64A3-4858-93CE-215C0E8310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0438"/>
            <a:ext cx="5183188" cy="3433862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33E65A-F802-4E44-89AA-716729CEB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88" y="2630438"/>
            <a:ext cx="2095500" cy="1181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1B412E-A13C-4152-A373-237AF76E5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88" y="4892725"/>
            <a:ext cx="2095500" cy="11715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B4003E-90B5-486C-B299-06784C638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43273"/>
            <a:ext cx="2095500" cy="11334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F4B69B1-7242-408A-A43C-C9F6219F7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817989"/>
            <a:ext cx="2031025" cy="124631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715562-56E4-4186-AE59-0281C8EA08DE}"/>
              </a:ext>
            </a:extLst>
          </p:cNvPr>
          <p:cNvSpPr txBox="1"/>
          <p:nvPr/>
        </p:nvSpPr>
        <p:spPr>
          <a:xfrm>
            <a:off x="2783347" y="3319462"/>
            <a:ext cx="6204857" cy="2031325"/>
          </a:xfrm>
          <a:prstGeom prst="rect">
            <a:avLst/>
          </a:prstGeom>
          <a:solidFill>
            <a:schemeClr val="accent2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“There are two ways of constructing a software design: One way is to make it so simple that there are </a:t>
            </a:r>
            <a:r>
              <a:rPr lang="en-US" b="1" i="1" dirty="0"/>
              <a:t>obviously</a:t>
            </a:r>
            <a:r>
              <a:rPr lang="en-US" b="1" dirty="0"/>
              <a:t> no deficiencies, and the other way is to make it so complicated that there are no </a:t>
            </a:r>
            <a:r>
              <a:rPr lang="en-US" b="1" i="1" dirty="0"/>
              <a:t>obvious</a:t>
            </a:r>
            <a:r>
              <a:rPr lang="en-US" b="1" dirty="0"/>
              <a:t> deficiencies. The first method is far more difficult.”</a:t>
            </a:r>
          </a:p>
          <a:p>
            <a:endParaRPr lang="en-US" b="1" dirty="0"/>
          </a:p>
          <a:p>
            <a:r>
              <a:rPr lang="en-US" b="1" dirty="0"/>
              <a:t>– C.A.R. Hoare</a:t>
            </a:r>
          </a:p>
        </p:txBody>
      </p:sp>
    </p:spTree>
    <p:extLst>
      <p:ext uri="{BB962C8B-B14F-4D97-AF65-F5344CB8AC3E}">
        <p14:creationId xmlns:p14="http://schemas.microsoft.com/office/powerpoint/2010/main" val="31547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6053-C763-46B6-ABA9-F5ECA944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0EEE6-A390-4B0A-8963-59E25A8FBE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2189639"/>
            <a:ext cx="4867275" cy="20383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3CB7AB-5063-4F01-9B0C-723B44115C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5305" y="2612572"/>
            <a:ext cx="3095390" cy="11924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B5E015-0A78-410A-B3B3-D888C2689DBB}"/>
              </a:ext>
            </a:extLst>
          </p:cNvPr>
          <p:cNvSpPr txBox="1"/>
          <p:nvPr/>
        </p:nvSpPr>
        <p:spPr>
          <a:xfrm>
            <a:off x="2272936" y="4119154"/>
            <a:ext cx="327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Fulford</a:t>
            </a:r>
          </a:p>
          <a:p>
            <a:r>
              <a:rPr lang="en-US" dirty="0"/>
              <a:t>Michael Berry</a:t>
            </a:r>
          </a:p>
          <a:p>
            <a:r>
              <a:rPr lang="en-US" dirty="0"/>
              <a:t>Ryan Hassen</a:t>
            </a:r>
          </a:p>
          <a:p>
            <a:r>
              <a:rPr lang="en-US" dirty="0"/>
              <a:t>Greg </a:t>
            </a:r>
            <a:r>
              <a:rPr lang="en-US" dirty="0" err="1"/>
              <a:t>Starley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5FB2C-1973-4748-AB43-50592C1CF827}"/>
              </a:ext>
            </a:extLst>
          </p:cNvPr>
          <p:cNvSpPr txBox="1"/>
          <p:nvPr/>
        </p:nvSpPr>
        <p:spPr>
          <a:xfrm>
            <a:off x="7140211" y="4119153"/>
            <a:ext cx="327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Luke Tucker</a:t>
            </a:r>
          </a:p>
          <a:p>
            <a:r>
              <a:rPr lang="en-US" dirty="0"/>
              <a:t>Leah Sullivan</a:t>
            </a:r>
          </a:p>
        </p:txBody>
      </p:sp>
    </p:spTree>
    <p:extLst>
      <p:ext uri="{BB962C8B-B14F-4D97-AF65-F5344CB8AC3E}">
        <p14:creationId xmlns:p14="http://schemas.microsoft.com/office/powerpoint/2010/main" val="182009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57A1-ECDE-4381-8DF1-26367D8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 = User Intuition + Creativity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A01C3C-CFD3-4F7F-B53C-CA14B745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Composable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D4D03C-1694-4A34-B994-C21BCC13AB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1" y="2523141"/>
            <a:ext cx="4572000" cy="3648456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D062DDC-CD3A-439C-91C6-085181EDA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Composable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35783C-456A-456D-B59E-14F0381487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06142"/>
            <a:ext cx="5183188" cy="3482454"/>
          </a:xfrm>
        </p:spPr>
      </p:pic>
    </p:spTree>
    <p:extLst>
      <p:ext uri="{BB962C8B-B14F-4D97-AF65-F5344CB8AC3E}">
        <p14:creationId xmlns:p14="http://schemas.microsoft.com/office/powerpoint/2010/main" val="217269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E549C3-F114-4C2E-9D86-2D8DF76D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Is A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B9149F-9AD8-4202-961F-1B50B338B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MMXVII</a:t>
            </a:r>
          </a:p>
          <a:p>
            <a:pPr>
              <a:buFontTx/>
              <a:buChar char="-"/>
            </a:pPr>
            <a:r>
              <a:rPr lang="en-US" dirty="0"/>
              <a:t>MCMLXXXVIII</a:t>
            </a:r>
          </a:p>
          <a:p>
            <a:pPr marL="0" indent="0">
              <a:buNone/>
            </a:pPr>
            <a:r>
              <a:rPr lang="en-US" dirty="0"/>
              <a:t>= ???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39D2E-8EF1-40E2-94C9-566814AD1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2017</a:t>
            </a:r>
          </a:p>
          <a:p>
            <a:pPr>
              <a:buFontTx/>
              <a:buChar char="-"/>
            </a:pPr>
            <a:r>
              <a:rPr lang="en-US" dirty="0"/>
              <a:t>1988</a:t>
            </a:r>
          </a:p>
          <a:p>
            <a:pPr marL="0" indent="0">
              <a:buNone/>
            </a:pPr>
            <a:r>
              <a:rPr lang="en-US" dirty="0"/>
              <a:t>= ???</a:t>
            </a:r>
          </a:p>
        </p:txBody>
      </p:sp>
    </p:spTree>
    <p:extLst>
      <p:ext uri="{BB962C8B-B14F-4D97-AF65-F5344CB8AC3E}">
        <p14:creationId xmlns:p14="http://schemas.microsoft.com/office/powerpoint/2010/main" val="387640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E549C3-F114-4C2E-9D86-2D8DF76D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Is A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B9149F-9AD8-4202-961F-1B50B338B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MMXVII</a:t>
            </a:r>
          </a:p>
          <a:p>
            <a:pPr>
              <a:buFontTx/>
              <a:buChar char="-"/>
            </a:pPr>
            <a:r>
              <a:rPr lang="en-US" dirty="0"/>
              <a:t>M</a:t>
            </a:r>
            <a:r>
              <a:rPr lang="en-US" dirty="0">
                <a:solidFill>
                  <a:srgbClr val="FF0000"/>
                </a:solidFill>
              </a:rPr>
              <a:t>CCCCCCCCC</a:t>
            </a:r>
            <a:r>
              <a:rPr lang="en-US" dirty="0"/>
              <a:t>LXXXVIII</a:t>
            </a:r>
          </a:p>
          <a:p>
            <a:pPr marL="0" indent="0">
              <a:buNone/>
            </a:pPr>
            <a:r>
              <a:rPr lang="en-US" dirty="0"/>
              <a:t>= ???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39D2E-8EF1-40E2-94C9-566814AD1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2017</a:t>
            </a:r>
          </a:p>
          <a:p>
            <a:pPr>
              <a:buFontTx/>
              <a:buChar char="-"/>
            </a:pPr>
            <a:r>
              <a:rPr lang="en-US" dirty="0"/>
              <a:t>1988</a:t>
            </a:r>
          </a:p>
          <a:p>
            <a:pPr marL="0" indent="0">
              <a:buNone/>
            </a:pPr>
            <a:r>
              <a:rPr lang="en-US" dirty="0"/>
              <a:t>= ???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7C7347-7D23-42AE-B297-DA7164E98DF4}"/>
              </a:ext>
            </a:extLst>
          </p:cNvPr>
          <p:cNvCxnSpPr/>
          <p:nvPr/>
        </p:nvCxnSpPr>
        <p:spPr>
          <a:xfrm flipV="1">
            <a:off x="1086522" y="1825625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3ABB1C-5361-4397-BA55-D8CBA1A4C55C}"/>
              </a:ext>
            </a:extLst>
          </p:cNvPr>
          <p:cNvCxnSpPr/>
          <p:nvPr/>
        </p:nvCxnSpPr>
        <p:spPr>
          <a:xfrm flipV="1">
            <a:off x="1092797" y="2312894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CA9C-4D9A-4BC9-BD6F-E0D24D4EA88F}"/>
              </a:ext>
            </a:extLst>
          </p:cNvPr>
          <p:cNvCxnSpPr/>
          <p:nvPr/>
        </p:nvCxnSpPr>
        <p:spPr>
          <a:xfrm flipV="1">
            <a:off x="1755289" y="1798264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05A9F4-ADA0-4916-A2F0-9AF8871244A5}"/>
              </a:ext>
            </a:extLst>
          </p:cNvPr>
          <p:cNvCxnSpPr/>
          <p:nvPr/>
        </p:nvCxnSpPr>
        <p:spPr>
          <a:xfrm flipV="1">
            <a:off x="1966856" y="1798264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5CE70C-80C2-465E-A341-2803D1370AF0}"/>
              </a:ext>
            </a:extLst>
          </p:cNvPr>
          <p:cNvCxnSpPr/>
          <p:nvPr/>
        </p:nvCxnSpPr>
        <p:spPr>
          <a:xfrm flipV="1">
            <a:off x="2133599" y="1798264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7FD40F-8199-4987-9FC9-55EB3B2952A2}"/>
              </a:ext>
            </a:extLst>
          </p:cNvPr>
          <p:cNvCxnSpPr/>
          <p:nvPr/>
        </p:nvCxnSpPr>
        <p:spPr>
          <a:xfrm flipV="1">
            <a:off x="2300342" y="1798264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A5CFFE-D49C-434E-BF78-1227A2A68A0B}"/>
              </a:ext>
            </a:extLst>
          </p:cNvPr>
          <p:cNvCxnSpPr/>
          <p:nvPr/>
        </p:nvCxnSpPr>
        <p:spPr>
          <a:xfrm flipV="1">
            <a:off x="4401670" y="2312894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7998A-77DD-40CB-8BCA-1BACD5A6747B}"/>
              </a:ext>
            </a:extLst>
          </p:cNvPr>
          <p:cNvCxnSpPr/>
          <p:nvPr/>
        </p:nvCxnSpPr>
        <p:spPr>
          <a:xfrm flipV="1">
            <a:off x="4644614" y="2268929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301976-1A4A-4883-ADE9-19C35F42CBAF}"/>
              </a:ext>
            </a:extLst>
          </p:cNvPr>
          <p:cNvCxnSpPr/>
          <p:nvPr/>
        </p:nvCxnSpPr>
        <p:spPr>
          <a:xfrm flipV="1">
            <a:off x="4811357" y="2290912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1A1E2B-A2A2-45BC-A837-5BA99BAE18EC}"/>
              </a:ext>
            </a:extLst>
          </p:cNvPr>
          <p:cNvCxnSpPr/>
          <p:nvPr/>
        </p:nvCxnSpPr>
        <p:spPr>
          <a:xfrm flipV="1">
            <a:off x="4963757" y="2312894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E549C3-F114-4C2E-9D86-2D8DF76D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Is A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B9149F-9AD8-4202-961F-1B50B338B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M</a:t>
            </a:r>
          </a:p>
          <a:p>
            <a:pPr>
              <a:buFontTx/>
              <a:buChar char="-"/>
            </a:pPr>
            <a:r>
              <a:rPr lang="en-US" dirty="0"/>
              <a:t>CCCCCCCCCLXXI</a:t>
            </a:r>
          </a:p>
          <a:p>
            <a:pPr marL="0" indent="0">
              <a:buNone/>
            </a:pPr>
            <a:r>
              <a:rPr lang="en-US" dirty="0"/>
              <a:t>= ???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39D2E-8EF1-40E2-94C9-566814AD1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2017</a:t>
            </a:r>
          </a:p>
          <a:p>
            <a:pPr>
              <a:buFontTx/>
              <a:buChar char="-"/>
            </a:pPr>
            <a:r>
              <a:rPr lang="en-US" dirty="0"/>
              <a:t>1988</a:t>
            </a:r>
          </a:p>
          <a:p>
            <a:pPr marL="0" indent="0">
              <a:buNone/>
            </a:pPr>
            <a:r>
              <a:rPr lang="en-US" dirty="0"/>
              <a:t>= ???</a:t>
            </a:r>
          </a:p>
        </p:txBody>
      </p:sp>
    </p:spTree>
    <p:extLst>
      <p:ext uri="{BB962C8B-B14F-4D97-AF65-F5344CB8AC3E}">
        <p14:creationId xmlns:p14="http://schemas.microsoft.com/office/powerpoint/2010/main" val="39118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E549C3-F114-4C2E-9D86-2D8DF76D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Is A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B9149F-9AD8-4202-961F-1B50B338B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CCCCCCCCCLXXXXIIIIIIIIII</a:t>
            </a:r>
          </a:p>
          <a:p>
            <a:pPr>
              <a:buFontTx/>
              <a:buChar char="-"/>
            </a:pPr>
            <a:r>
              <a:rPr lang="en-US" dirty="0"/>
              <a:t>CCCCCCCCCLXXI</a:t>
            </a:r>
          </a:p>
          <a:p>
            <a:pPr marL="0" indent="0">
              <a:buNone/>
            </a:pPr>
            <a:r>
              <a:rPr lang="en-US" dirty="0"/>
              <a:t>= ???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39D2E-8EF1-40E2-94C9-566814AD1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2017</a:t>
            </a:r>
          </a:p>
          <a:p>
            <a:pPr>
              <a:buFontTx/>
              <a:buChar char="-"/>
            </a:pPr>
            <a:r>
              <a:rPr lang="en-US" dirty="0"/>
              <a:t>1988</a:t>
            </a:r>
          </a:p>
          <a:p>
            <a:pPr marL="0" indent="0">
              <a:buNone/>
            </a:pPr>
            <a:r>
              <a:rPr lang="en-US" dirty="0"/>
              <a:t>= ???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C19B74-BC1E-45CE-A04E-3D4971BA6B75}"/>
              </a:ext>
            </a:extLst>
          </p:cNvPr>
          <p:cNvCxnSpPr/>
          <p:nvPr/>
        </p:nvCxnSpPr>
        <p:spPr>
          <a:xfrm flipV="1">
            <a:off x="1073971" y="1790177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04B051-D46D-485F-A659-AAB450DCF2E7}"/>
              </a:ext>
            </a:extLst>
          </p:cNvPr>
          <p:cNvCxnSpPr/>
          <p:nvPr/>
        </p:nvCxnSpPr>
        <p:spPr>
          <a:xfrm flipV="1">
            <a:off x="1309742" y="1790177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FBC24A-CC57-4D9B-9446-EA2ECA9E6146}"/>
              </a:ext>
            </a:extLst>
          </p:cNvPr>
          <p:cNvCxnSpPr/>
          <p:nvPr/>
        </p:nvCxnSpPr>
        <p:spPr>
          <a:xfrm flipV="1">
            <a:off x="1559858" y="1821945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89BFD1-0602-429A-8409-E373AFA1291E}"/>
              </a:ext>
            </a:extLst>
          </p:cNvPr>
          <p:cNvCxnSpPr/>
          <p:nvPr/>
        </p:nvCxnSpPr>
        <p:spPr>
          <a:xfrm flipV="1">
            <a:off x="1795629" y="1807002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B1ADD1-44C3-4220-BE2F-14F650693D73}"/>
              </a:ext>
            </a:extLst>
          </p:cNvPr>
          <p:cNvCxnSpPr/>
          <p:nvPr/>
        </p:nvCxnSpPr>
        <p:spPr>
          <a:xfrm flipV="1">
            <a:off x="2031400" y="1807002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13893F-E74D-452F-A898-0645716B4DB8}"/>
              </a:ext>
            </a:extLst>
          </p:cNvPr>
          <p:cNvCxnSpPr/>
          <p:nvPr/>
        </p:nvCxnSpPr>
        <p:spPr>
          <a:xfrm flipV="1">
            <a:off x="2281516" y="1838770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64087B-E7D9-4CEC-98D3-ECEC159971B0}"/>
              </a:ext>
            </a:extLst>
          </p:cNvPr>
          <p:cNvCxnSpPr/>
          <p:nvPr/>
        </p:nvCxnSpPr>
        <p:spPr>
          <a:xfrm flipV="1">
            <a:off x="2567940" y="1790177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9BCD92-573C-4CC5-8E8F-1AE1E143836B}"/>
              </a:ext>
            </a:extLst>
          </p:cNvPr>
          <p:cNvCxnSpPr/>
          <p:nvPr/>
        </p:nvCxnSpPr>
        <p:spPr>
          <a:xfrm flipV="1">
            <a:off x="2803711" y="1790177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6B69E-71C7-44A2-9952-63A27B8B126E}"/>
              </a:ext>
            </a:extLst>
          </p:cNvPr>
          <p:cNvCxnSpPr/>
          <p:nvPr/>
        </p:nvCxnSpPr>
        <p:spPr>
          <a:xfrm flipV="1">
            <a:off x="3053827" y="1821945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7F714D-3128-4677-A85F-BD237E1F9021}"/>
              </a:ext>
            </a:extLst>
          </p:cNvPr>
          <p:cNvCxnSpPr/>
          <p:nvPr/>
        </p:nvCxnSpPr>
        <p:spPr>
          <a:xfrm flipV="1">
            <a:off x="3300580" y="1774729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982698-1647-4206-847D-0AE8D5C9F008}"/>
              </a:ext>
            </a:extLst>
          </p:cNvPr>
          <p:cNvCxnSpPr/>
          <p:nvPr/>
        </p:nvCxnSpPr>
        <p:spPr>
          <a:xfrm flipV="1">
            <a:off x="3536351" y="1774729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686D8E-0F87-4A09-8FD3-F7BE0496703C}"/>
              </a:ext>
            </a:extLst>
          </p:cNvPr>
          <p:cNvCxnSpPr/>
          <p:nvPr/>
        </p:nvCxnSpPr>
        <p:spPr>
          <a:xfrm flipV="1">
            <a:off x="3786467" y="1806497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EEC2E-1B6A-43B8-A7B1-034C4E4DC3B7}"/>
              </a:ext>
            </a:extLst>
          </p:cNvPr>
          <p:cNvCxnSpPr/>
          <p:nvPr/>
        </p:nvCxnSpPr>
        <p:spPr>
          <a:xfrm flipV="1">
            <a:off x="1092795" y="2306911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B8B7BE-6DFE-4A5A-8C6A-9AF5B2FDE0B0}"/>
              </a:ext>
            </a:extLst>
          </p:cNvPr>
          <p:cNvCxnSpPr/>
          <p:nvPr/>
        </p:nvCxnSpPr>
        <p:spPr>
          <a:xfrm flipV="1">
            <a:off x="1328566" y="2306911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D7731F-FD41-4366-A25A-ED8938D1CC07}"/>
              </a:ext>
            </a:extLst>
          </p:cNvPr>
          <p:cNvCxnSpPr/>
          <p:nvPr/>
        </p:nvCxnSpPr>
        <p:spPr>
          <a:xfrm flipV="1">
            <a:off x="1578682" y="2338679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83AA5C-B29C-4505-BBA3-8C325576E8E2}"/>
              </a:ext>
            </a:extLst>
          </p:cNvPr>
          <p:cNvCxnSpPr/>
          <p:nvPr/>
        </p:nvCxnSpPr>
        <p:spPr>
          <a:xfrm flipV="1">
            <a:off x="1814453" y="2323736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9F2EF2-4D3D-4D39-9A6A-11CE705A8352}"/>
              </a:ext>
            </a:extLst>
          </p:cNvPr>
          <p:cNvCxnSpPr/>
          <p:nvPr/>
        </p:nvCxnSpPr>
        <p:spPr>
          <a:xfrm flipV="1">
            <a:off x="2050224" y="2323736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A05775-8CB3-496C-A57B-FD9A17A59F32}"/>
              </a:ext>
            </a:extLst>
          </p:cNvPr>
          <p:cNvCxnSpPr/>
          <p:nvPr/>
        </p:nvCxnSpPr>
        <p:spPr>
          <a:xfrm flipV="1">
            <a:off x="2300340" y="2355504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D01114-8ED3-4168-99CB-368636CCE5B5}"/>
              </a:ext>
            </a:extLst>
          </p:cNvPr>
          <p:cNvCxnSpPr/>
          <p:nvPr/>
        </p:nvCxnSpPr>
        <p:spPr>
          <a:xfrm flipV="1">
            <a:off x="2586764" y="2306911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C4545F-ACA4-4FE7-9D4B-3F2921B2D763}"/>
              </a:ext>
            </a:extLst>
          </p:cNvPr>
          <p:cNvCxnSpPr/>
          <p:nvPr/>
        </p:nvCxnSpPr>
        <p:spPr>
          <a:xfrm flipV="1">
            <a:off x="2822535" y="2306911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CC04DB-172B-4E19-A1A3-AD5408D15932}"/>
              </a:ext>
            </a:extLst>
          </p:cNvPr>
          <p:cNvCxnSpPr/>
          <p:nvPr/>
        </p:nvCxnSpPr>
        <p:spPr>
          <a:xfrm flipV="1">
            <a:off x="3072651" y="2338679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B50B5A-E715-42D9-917E-F11DF3D4A0D4}"/>
              </a:ext>
            </a:extLst>
          </p:cNvPr>
          <p:cNvCxnSpPr/>
          <p:nvPr/>
        </p:nvCxnSpPr>
        <p:spPr>
          <a:xfrm flipV="1">
            <a:off x="3319404" y="2291463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0AC398-8CC0-4435-8356-0739FE108099}"/>
              </a:ext>
            </a:extLst>
          </p:cNvPr>
          <p:cNvCxnSpPr/>
          <p:nvPr/>
        </p:nvCxnSpPr>
        <p:spPr>
          <a:xfrm flipV="1">
            <a:off x="3555175" y="2291463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482A72-6798-4A81-97E9-C53116A40C17}"/>
              </a:ext>
            </a:extLst>
          </p:cNvPr>
          <p:cNvCxnSpPr/>
          <p:nvPr/>
        </p:nvCxnSpPr>
        <p:spPr>
          <a:xfrm flipV="1">
            <a:off x="3805291" y="2323231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E397D8-C196-4F38-BCB1-966E8C01CA36}"/>
              </a:ext>
            </a:extLst>
          </p:cNvPr>
          <p:cNvCxnSpPr/>
          <p:nvPr/>
        </p:nvCxnSpPr>
        <p:spPr>
          <a:xfrm flipV="1">
            <a:off x="4035002" y="2304103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2A3EE4-B026-424E-BD7C-C33884591047}"/>
              </a:ext>
            </a:extLst>
          </p:cNvPr>
          <p:cNvCxnSpPr/>
          <p:nvPr/>
        </p:nvCxnSpPr>
        <p:spPr>
          <a:xfrm flipV="1">
            <a:off x="5526403" y="1763918"/>
            <a:ext cx="333487" cy="454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0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rminus est">
      <a:majorFont>
        <a:latin typeface="Gill Sans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9768</TotalTime>
  <Words>2966</Words>
  <Application>Microsoft Office PowerPoint</Application>
  <PresentationFormat>Widescreen</PresentationFormat>
  <Paragraphs>458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Gill Sans MT</vt:lpstr>
      <vt:lpstr>Lucida Console</vt:lpstr>
      <vt:lpstr>Palatino Linotype</vt:lpstr>
      <vt:lpstr>Wingdings</vt:lpstr>
      <vt:lpstr>Office Theme</vt:lpstr>
      <vt:lpstr>Found in Translation</vt:lpstr>
      <vt:lpstr>A Recurring Problem</vt:lpstr>
      <vt:lpstr>The Lifecycle of “Configurable” Systems</vt:lpstr>
      <vt:lpstr>Simplicity = Longevity</vt:lpstr>
      <vt:lpstr>Composability = User Intuition + Creativity</vt:lpstr>
      <vt:lpstr>Notation Is A Technology</vt:lpstr>
      <vt:lpstr>Notation Is A Technology</vt:lpstr>
      <vt:lpstr>Notation Is A Technology</vt:lpstr>
      <vt:lpstr>Notation Is A Technology</vt:lpstr>
      <vt:lpstr>Notation Is A Technology</vt:lpstr>
      <vt:lpstr>Notation Is A Technology</vt:lpstr>
      <vt:lpstr>Notation Is A Technology</vt:lpstr>
      <vt:lpstr>Notation Is A Technology</vt:lpstr>
      <vt:lpstr>Notation Is A Technology</vt:lpstr>
      <vt:lpstr>Notation Is A Technology</vt:lpstr>
      <vt:lpstr>Domain-Specific Languages</vt:lpstr>
      <vt:lpstr>CSS (cascading style sheets) the domain: formatting web documents</vt:lpstr>
      <vt:lpstr>INFORM 7 the domain: text adventure games</vt:lpstr>
      <vt:lpstr>STAN modeling language domain: Bayesian inference by Hamiltonian Monte Carlo</vt:lpstr>
      <vt:lpstr>Exaptive visual dataflow language domain: dataflow design for interactive analytics applications</vt:lpstr>
      <vt:lpstr>Case Study: APML Apache Portfolio Model Language</vt:lpstr>
      <vt:lpstr>Case Study: APML Apache Portfolio Model Language</vt:lpstr>
      <vt:lpstr>Case Study: APML Apache Portfolio Model Language</vt:lpstr>
      <vt:lpstr>Case Study: APML Apache Portfolio Model Language</vt:lpstr>
      <vt:lpstr>Case Study: APML Apache Portfolio Model Language</vt:lpstr>
      <vt:lpstr>Case Study: APML Apache Portfolio Model Language</vt:lpstr>
      <vt:lpstr>Case Study: APML Apache Portfolio Model Language</vt:lpstr>
      <vt:lpstr>Language Processing is Tree Manipulation</vt:lpstr>
      <vt:lpstr>Functional(ish) Programming for Languages</vt:lpstr>
      <vt:lpstr>ADTs, Pattern Matching, and Recursion</vt:lpstr>
      <vt:lpstr>Obligatory Rust Pitch</vt:lpstr>
      <vt:lpstr>Parsing: Growing Trees from Text</vt:lpstr>
      <vt:lpstr>Evaluation: Transform and Fold</vt:lpstr>
      <vt:lpstr>Object-oriented Language Survival Tips</vt:lpstr>
      <vt:lpstr>Dynamic Typing Survival Tips</vt:lpstr>
      <vt:lpstr>Dynamic Typing Survival Tips</vt:lpstr>
      <vt:lpstr>Parser Combinators</vt:lpstr>
      <vt:lpstr>Useful References</vt:lpstr>
      <vt:lpstr>Philosophical References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 in Translation</dc:title>
  <dc:creator>Derrick Turk</dc:creator>
  <cp:lastModifiedBy>Derrick Turk</cp:lastModifiedBy>
  <cp:revision>132</cp:revision>
  <dcterms:created xsi:type="dcterms:W3CDTF">2017-08-16T23:12:33Z</dcterms:created>
  <dcterms:modified xsi:type="dcterms:W3CDTF">2017-08-24T21:42:10Z</dcterms:modified>
</cp:coreProperties>
</file>