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39"/>
    <a:srgbClr val="04AC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9" autoAdjust="0"/>
    <p:restoredTop sz="86434" autoAdjust="0"/>
  </p:normalViewPr>
  <p:slideViewPr>
    <p:cSldViewPr>
      <p:cViewPr>
        <p:scale>
          <a:sx n="75" d="100"/>
          <a:sy n="75" d="100"/>
        </p:scale>
        <p:origin x="-2096" y="-18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2350EF6E-AF47-45C7-91EE-B298793A94D9}" type="datetimeFigureOut">
              <a:rPr lang="en-US" smtClean="0"/>
              <a:t>7/19/13</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8BE44A95-D784-4CAC-B476-42DA970C8323}" type="slidenum">
              <a:rPr lang="en-US" smtClean="0"/>
              <a:t>‹#›</a:t>
            </a:fld>
            <a:endParaRPr lang="en-US"/>
          </a:p>
        </p:txBody>
      </p:sp>
    </p:spTree>
    <p:extLst>
      <p:ext uri="{BB962C8B-B14F-4D97-AF65-F5344CB8AC3E}">
        <p14:creationId xmlns:p14="http://schemas.microsoft.com/office/powerpoint/2010/main" val="1412922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AAD7DAE1-F187-404A-B641-CCA45CCB55A2}" type="datetimeFigureOut">
              <a:rPr lang="en-US" smtClean="0"/>
              <a:t>7/19/13</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758F8EEA-F5DB-B140-A6DB-855CFAD626F5}" type="slidenum">
              <a:rPr lang="en-US" smtClean="0"/>
              <a:t>‹#›</a:t>
            </a:fld>
            <a:endParaRPr lang="en-US"/>
          </a:p>
        </p:txBody>
      </p:sp>
    </p:spTree>
    <p:extLst>
      <p:ext uri="{BB962C8B-B14F-4D97-AF65-F5344CB8AC3E}">
        <p14:creationId xmlns:p14="http://schemas.microsoft.com/office/powerpoint/2010/main" val="41986261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8F8EEA-F5DB-B140-A6DB-855CFAD626F5}" type="slidenum">
              <a:rPr lang="en-US" smtClean="0"/>
              <a:t>2</a:t>
            </a:fld>
            <a:endParaRPr lang="en-US"/>
          </a:p>
        </p:txBody>
      </p:sp>
    </p:spTree>
    <p:extLst>
      <p:ext uri="{BB962C8B-B14F-4D97-AF65-F5344CB8AC3E}">
        <p14:creationId xmlns:p14="http://schemas.microsoft.com/office/powerpoint/2010/main" val="3913445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8923BF-90F7-49BD-97A0-4A523B13C338}" type="datetimeFigureOut">
              <a:rPr lang="en-US" smtClean="0"/>
              <a:t>7/19/13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D9D55-25E9-4713-8257-33617A627E93}" type="slidenum">
              <a:rPr lang="en-US" smtClean="0"/>
              <a:t>‹#›</a:t>
            </a:fld>
            <a:endParaRPr lang="en-US"/>
          </a:p>
        </p:txBody>
      </p:sp>
    </p:spTree>
    <p:extLst>
      <p:ext uri="{BB962C8B-B14F-4D97-AF65-F5344CB8AC3E}">
        <p14:creationId xmlns:p14="http://schemas.microsoft.com/office/powerpoint/2010/main" val="273531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8923BF-90F7-49BD-97A0-4A523B13C338}" type="datetimeFigureOut">
              <a:rPr lang="en-US" smtClean="0"/>
              <a:t>7/19/13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D9D55-25E9-4713-8257-33617A627E93}" type="slidenum">
              <a:rPr lang="en-US" smtClean="0"/>
              <a:t>‹#›</a:t>
            </a:fld>
            <a:endParaRPr lang="en-US"/>
          </a:p>
        </p:txBody>
      </p:sp>
    </p:spTree>
    <p:extLst>
      <p:ext uri="{BB962C8B-B14F-4D97-AF65-F5344CB8AC3E}">
        <p14:creationId xmlns:p14="http://schemas.microsoft.com/office/powerpoint/2010/main" val="105029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8923BF-90F7-49BD-97A0-4A523B13C338}" type="datetimeFigureOut">
              <a:rPr lang="en-US" smtClean="0"/>
              <a:t>7/19/13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D9D55-25E9-4713-8257-33617A627E93}" type="slidenum">
              <a:rPr lang="en-US" smtClean="0"/>
              <a:t>‹#›</a:t>
            </a:fld>
            <a:endParaRPr lang="en-US"/>
          </a:p>
        </p:txBody>
      </p:sp>
    </p:spTree>
    <p:extLst>
      <p:ext uri="{BB962C8B-B14F-4D97-AF65-F5344CB8AC3E}">
        <p14:creationId xmlns:p14="http://schemas.microsoft.com/office/powerpoint/2010/main" val="105020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8923BF-90F7-49BD-97A0-4A523B13C338}" type="datetimeFigureOut">
              <a:rPr lang="en-US" smtClean="0"/>
              <a:t>7/19/13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D9D55-25E9-4713-8257-33617A627E93}" type="slidenum">
              <a:rPr lang="en-US" smtClean="0"/>
              <a:t>‹#›</a:t>
            </a:fld>
            <a:endParaRPr lang="en-US"/>
          </a:p>
        </p:txBody>
      </p:sp>
    </p:spTree>
    <p:extLst>
      <p:ext uri="{BB962C8B-B14F-4D97-AF65-F5344CB8AC3E}">
        <p14:creationId xmlns:p14="http://schemas.microsoft.com/office/powerpoint/2010/main" val="947290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8923BF-90F7-49BD-97A0-4A523B13C338}" type="datetimeFigureOut">
              <a:rPr lang="en-US" smtClean="0"/>
              <a:t>7/19/13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D9D55-25E9-4713-8257-33617A627E93}" type="slidenum">
              <a:rPr lang="en-US" smtClean="0"/>
              <a:t>‹#›</a:t>
            </a:fld>
            <a:endParaRPr lang="en-US"/>
          </a:p>
        </p:txBody>
      </p:sp>
    </p:spTree>
    <p:extLst>
      <p:ext uri="{BB962C8B-B14F-4D97-AF65-F5344CB8AC3E}">
        <p14:creationId xmlns:p14="http://schemas.microsoft.com/office/powerpoint/2010/main" val="396882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8923BF-90F7-49BD-97A0-4A523B13C338}" type="datetimeFigureOut">
              <a:rPr lang="en-US" smtClean="0"/>
              <a:t>7/19/13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D9D55-25E9-4713-8257-33617A627E93}" type="slidenum">
              <a:rPr lang="en-US" smtClean="0"/>
              <a:t>‹#›</a:t>
            </a:fld>
            <a:endParaRPr lang="en-US"/>
          </a:p>
        </p:txBody>
      </p:sp>
    </p:spTree>
    <p:extLst>
      <p:ext uri="{BB962C8B-B14F-4D97-AF65-F5344CB8AC3E}">
        <p14:creationId xmlns:p14="http://schemas.microsoft.com/office/powerpoint/2010/main" val="155618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8923BF-90F7-49BD-97A0-4A523B13C338}" type="datetimeFigureOut">
              <a:rPr lang="en-US" smtClean="0"/>
              <a:t>7/19/13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DD9D55-25E9-4713-8257-33617A627E93}" type="slidenum">
              <a:rPr lang="en-US" smtClean="0"/>
              <a:t>‹#›</a:t>
            </a:fld>
            <a:endParaRPr lang="en-US"/>
          </a:p>
        </p:txBody>
      </p:sp>
    </p:spTree>
    <p:extLst>
      <p:ext uri="{BB962C8B-B14F-4D97-AF65-F5344CB8AC3E}">
        <p14:creationId xmlns:p14="http://schemas.microsoft.com/office/powerpoint/2010/main" val="321737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8923BF-90F7-49BD-97A0-4A523B13C338}" type="datetimeFigureOut">
              <a:rPr lang="en-US" smtClean="0"/>
              <a:t>7/19/13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DD9D55-25E9-4713-8257-33617A627E93}" type="slidenum">
              <a:rPr lang="en-US" smtClean="0"/>
              <a:t>‹#›</a:t>
            </a:fld>
            <a:endParaRPr lang="en-US"/>
          </a:p>
        </p:txBody>
      </p:sp>
    </p:spTree>
    <p:extLst>
      <p:ext uri="{BB962C8B-B14F-4D97-AF65-F5344CB8AC3E}">
        <p14:creationId xmlns:p14="http://schemas.microsoft.com/office/powerpoint/2010/main" val="68678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923BF-90F7-49BD-97A0-4A523B13C338}" type="datetimeFigureOut">
              <a:rPr lang="en-US" smtClean="0"/>
              <a:t>7/19/13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DD9D55-25E9-4713-8257-33617A627E93}" type="slidenum">
              <a:rPr lang="en-US" smtClean="0"/>
              <a:t>‹#›</a:t>
            </a:fld>
            <a:endParaRPr lang="en-US"/>
          </a:p>
        </p:txBody>
      </p:sp>
    </p:spTree>
    <p:extLst>
      <p:ext uri="{BB962C8B-B14F-4D97-AF65-F5344CB8AC3E}">
        <p14:creationId xmlns:p14="http://schemas.microsoft.com/office/powerpoint/2010/main" val="132800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8923BF-90F7-49BD-97A0-4A523B13C338}" type="datetimeFigureOut">
              <a:rPr lang="en-US" smtClean="0"/>
              <a:t>7/19/13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D9D55-25E9-4713-8257-33617A627E93}" type="slidenum">
              <a:rPr lang="en-US" smtClean="0"/>
              <a:t>‹#›</a:t>
            </a:fld>
            <a:endParaRPr lang="en-US"/>
          </a:p>
        </p:txBody>
      </p:sp>
    </p:spTree>
    <p:extLst>
      <p:ext uri="{BB962C8B-B14F-4D97-AF65-F5344CB8AC3E}">
        <p14:creationId xmlns:p14="http://schemas.microsoft.com/office/powerpoint/2010/main" val="2471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8923BF-90F7-49BD-97A0-4A523B13C338}" type="datetimeFigureOut">
              <a:rPr lang="en-US" smtClean="0"/>
              <a:t>7/19/13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D9D55-25E9-4713-8257-33617A627E93}" type="slidenum">
              <a:rPr lang="en-US" smtClean="0"/>
              <a:t>‹#›</a:t>
            </a:fld>
            <a:endParaRPr lang="en-US"/>
          </a:p>
        </p:txBody>
      </p:sp>
    </p:spTree>
    <p:extLst>
      <p:ext uri="{BB962C8B-B14F-4D97-AF65-F5344CB8AC3E}">
        <p14:creationId xmlns:p14="http://schemas.microsoft.com/office/powerpoint/2010/main" val="29364365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923BF-90F7-49BD-97A0-4A523B13C338}" type="datetimeFigureOut">
              <a:rPr lang="en-US" smtClean="0"/>
              <a:t>7/19/13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D9D55-25E9-4713-8257-33617A627E93}" type="slidenum">
              <a:rPr lang="en-US" smtClean="0"/>
              <a:t>‹#›</a:t>
            </a:fld>
            <a:endParaRPr lang="en-US"/>
          </a:p>
        </p:txBody>
      </p:sp>
    </p:spTree>
    <p:extLst>
      <p:ext uri="{BB962C8B-B14F-4D97-AF65-F5344CB8AC3E}">
        <p14:creationId xmlns:p14="http://schemas.microsoft.com/office/powerpoint/2010/main" val="291318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kypenergyforum.org/" TargetMode="External"/><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okypenergyforum.org" TargetMode="External"/><Relationship Id="rId3" Type="http://schemas.openxmlformats.org/officeDocument/2006/relationships/hyperlink" Target="mailto:Derick.Turk@dv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rot="5400000">
            <a:off x="-1752602" y="1838327"/>
            <a:ext cx="7315202" cy="31813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rot="5400000">
            <a:off x="-3419474" y="3343274"/>
            <a:ext cx="7315200" cy="171452"/>
          </a:xfrm>
          <a:prstGeom prst="rect">
            <a:avLst/>
          </a:prstGeom>
          <a:ln w="28575">
            <a:solidFill>
              <a:srgbClr val="007E3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007E39"/>
                </a:solidFill>
              </a:ln>
            </a:endParaRPr>
          </a:p>
        </p:txBody>
      </p:sp>
      <p:sp>
        <p:nvSpPr>
          <p:cNvPr id="7" name="Rectangle 6"/>
          <p:cNvSpPr/>
          <p:nvPr/>
        </p:nvSpPr>
        <p:spPr>
          <a:xfrm rot="5400000">
            <a:off x="-66674" y="3343274"/>
            <a:ext cx="7315200" cy="171452"/>
          </a:xfrm>
          <a:prstGeom prst="rect">
            <a:avLst/>
          </a:prstGeom>
          <a:ln w="28575">
            <a:solidFill>
              <a:srgbClr val="007E3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007E39"/>
                </a:solidFill>
              </a:ln>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495800"/>
            <a:ext cx="2133600" cy="1073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657599" y="5903893"/>
            <a:ext cx="5486400" cy="707886"/>
          </a:xfrm>
          <a:prstGeom prst="rect">
            <a:avLst/>
          </a:prstGeom>
          <a:noFill/>
        </p:spPr>
        <p:txBody>
          <a:bodyPr wrap="square" rtlCol="0">
            <a:spAutoFit/>
          </a:bodyPr>
          <a:lstStyle/>
          <a:p>
            <a:pPr algn="ctr"/>
            <a:r>
              <a:rPr lang="en-US" sz="2000" dirty="0" smtClean="0">
                <a:solidFill>
                  <a:schemeClr val="accent1">
                    <a:lumMod val="75000"/>
                  </a:schemeClr>
                </a:solidFill>
                <a:latin typeface="Eras Demi ITC" pitchFamily="34" charset="0"/>
              </a:rPr>
              <a:t>August 1, 2013</a:t>
            </a:r>
          </a:p>
          <a:p>
            <a:pPr algn="ctr"/>
            <a:r>
              <a:rPr lang="en-US" sz="2000" dirty="0" smtClean="0">
                <a:solidFill>
                  <a:schemeClr val="accent1">
                    <a:lumMod val="75000"/>
                  </a:schemeClr>
                </a:solidFill>
                <a:latin typeface="Eras Demi ITC" pitchFamily="34" charset="0"/>
              </a:rPr>
              <a:t>The Hilton </a:t>
            </a:r>
            <a:r>
              <a:rPr lang="en-US" sz="2000" smtClean="0">
                <a:solidFill>
                  <a:schemeClr val="accent1">
                    <a:lumMod val="75000"/>
                  </a:schemeClr>
                </a:solidFill>
                <a:latin typeface="Eras Demi ITC" pitchFamily="34" charset="0"/>
              </a:rPr>
              <a:t>Skirvin, </a:t>
            </a:r>
            <a:r>
              <a:rPr lang="en-US" sz="2000" dirty="0" smtClean="0">
                <a:solidFill>
                  <a:schemeClr val="accent1">
                    <a:lumMod val="75000"/>
                  </a:schemeClr>
                </a:solidFill>
                <a:latin typeface="Eras Demi ITC" pitchFamily="34" charset="0"/>
              </a:rPr>
              <a:t>OKC, OK</a:t>
            </a:r>
            <a:endParaRPr lang="en-US" sz="2000" dirty="0">
              <a:solidFill>
                <a:schemeClr val="accent1">
                  <a:lumMod val="75000"/>
                </a:schemeClr>
              </a:solidFill>
              <a:latin typeface="Eras Demi ITC" pitchFamily="34" charset="0"/>
            </a:endParaRPr>
          </a:p>
        </p:txBody>
      </p:sp>
      <p:sp>
        <p:nvSpPr>
          <p:cNvPr id="13" name="TextBox 12"/>
          <p:cNvSpPr txBox="1"/>
          <p:nvPr/>
        </p:nvSpPr>
        <p:spPr>
          <a:xfrm>
            <a:off x="304800" y="990600"/>
            <a:ext cx="3333744" cy="5478423"/>
          </a:xfrm>
          <a:prstGeom prst="rect">
            <a:avLst/>
          </a:prstGeom>
          <a:noFill/>
        </p:spPr>
        <p:txBody>
          <a:bodyPr wrap="square" rtlCol="0">
            <a:spAutoFit/>
          </a:bodyPr>
          <a:lstStyle/>
          <a:p>
            <a:pPr algn="ctr"/>
            <a:r>
              <a:rPr lang="en-US" sz="2800" dirty="0" smtClean="0">
                <a:solidFill>
                  <a:schemeClr val="bg1"/>
                </a:solidFill>
                <a:latin typeface="Khmer UI"/>
              </a:rPr>
              <a:t>2013 Oklahoma</a:t>
            </a:r>
          </a:p>
          <a:p>
            <a:pPr algn="ctr"/>
            <a:r>
              <a:rPr lang="en-US" sz="2800" dirty="0" smtClean="0">
                <a:solidFill>
                  <a:schemeClr val="bg1"/>
                </a:solidFill>
                <a:latin typeface="Khmer UI"/>
              </a:rPr>
              <a:t>YP Energy Forum</a:t>
            </a:r>
          </a:p>
          <a:p>
            <a:pPr algn="ctr"/>
            <a:endParaRPr lang="en-US" sz="2800" dirty="0" smtClean="0">
              <a:solidFill>
                <a:schemeClr val="bg1"/>
              </a:solidFill>
              <a:latin typeface="Khmer UI"/>
            </a:endParaRPr>
          </a:p>
          <a:p>
            <a:pPr algn="ctr"/>
            <a:endParaRPr lang="en-US" sz="2800" dirty="0">
              <a:solidFill>
                <a:schemeClr val="bg1"/>
              </a:solidFill>
              <a:latin typeface="Khmer UI"/>
            </a:endParaRPr>
          </a:p>
          <a:p>
            <a:pPr algn="ctr"/>
            <a:r>
              <a:rPr lang="en-US" sz="2800" i="1" dirty="0" smtClean="0">
                <a:solidFill>
                  <a:schemeClr val="bg1"/>
                </a:solidFill>
                <a:latin typeface="Khmer UI"/>
              </a:rPr>
              <a:t>Sponsorship Request Packet</a:t>
            </a:r>
          </a:p>
          <a:p>
            <a:pPr algn="ctr"/>
            <a:endParaRPr lang="en-US" sz="1600" dirty="0" smtClean="0">
              <a:solidFill>
                <a:schemeClr val="bg1"/>
              </a:solidFill>
              <a:latin typeface="Khmer UI"/>
            </a:endParaRPr>
          </a:p>
          <a:p>
            <a:pPr algn="ctr"/>
            <a:endParaRPr lang="en-US" sz="1600" dirty="0">
              <a:solidFill>
                <a:schemeClr val="bg1"/>
              </a:solidFill>
              <a:latin typeface="Khmer UI"/>
            </a:endParaRPr>
          </a:p>
          <a:p>
            <a:pPr algn="ctr"/>
            <a:endParaRPr lang="en-US" sz="1600" dirty="0">
              <a:solidFill>
                <a:schemeClr val="bg1"/>
              </a:solidFill>
              <a:latin typeface="Khmer UI"/>
            </a:endParaRPr>
          </a:p>
          <a:p>
            <a:pPr algn="ctr"/>
            <a:endParaRPr lang="en-US" sz="1600" dirty="0" smtClean="0">
              <a:solidFill>
                <a:schemeClr val="bg1"/>
              </a:solidFill>
              <a:latin typeface="Tw Cen MT Condensed Extra Bold" pitchFamily="34" charset="0"/>
            </a:endParaRPr>
          </a:p>
          <a:p>
            <a:pPr algn="ctr"/>
            <a:endParaRPr lang="en-US" sz="1600" dirty="0" smtClean="0">
              <a:solidFill>
                <a:schemeClr val="bg1"/>
              </a:solidFill>
              <a:latin typeface="Tw Cen MT Condensed Extra Bold" pitchFamily="34" charset="0"/>
            </a:endParaRPr>
          </a:p>
          <a:p>
            <a:pPr algn="ctr"/>
            <a:endParaRPr lang="en-US" sz="1600" dirty="0" smtClean="0">
              <a:solidFill>
                <a:schemeClr val="bg1"/>
              </a:solidFill>
              <a:latin typeface="Tw Cen MT Condensed Extra Bold" pitchFamily="34" charset="0"/>
            </a:endParaRPr>
          </a:p>
          <a:p>
            <a:pPr algn="ctr"/>
            <a:endParaRPr lang="en-US" sz="1600" dirty="0" smtClean="0">
              <a:solidFill>
                <a:schemeClr val="bg1"/>
              </a:solidFill>
              <a:latin typeface="Tw Cen MT Condensed Extra Bold" pitchFamily="34" charset="0"/>
            </a:endParaRPr>
          </a:p>
          <a:p>
            <a:pPr algn="ctr"/>
            <a:r>
              <a:rPr lang="en-US" sz="1400" u="sng" dirty="0">
                <a:hlinkClick r:id="rId3"/>
              </a:rPr>
              <a:t>http://www.okypenergyforum.org</a:t>
            </a:r>
            <a:endParaRPr lang="en-US" sz="1400" dirty="0" smtClean="0">
              <a:solidFill>
                <a:schemeClr val="bg1"/>
              </a:solidFill>
            </a:endParaRPr>
          </a:p>
          <a:p>
            <a:pPr algn="ctr"/>
            <a:endParaRPr lang="en-US" sz="1400" dirty="0">
              <a:solidFill>
                <a:schemeClr val="bg1"/>
              </a:solidFill>
            </a:endParaRPr>
          </a:p>
          <a:p>
            <a:pPr algn="ctr"/>
            <a:r>
              <a:rPr lang="en-US" sz="1400" dirty="0" smtClean="0">
                <a:solidFill>
                  <a:schemeClr val="bg1"/>
                </a:solidFill>
              </a:rPr>
              <a:t>Contact:  Natalie Boggs</a:t>
            </a:r>
          </a:p>
          <a:p>
            <a:pPr algn="ctr"/>
            <a:r>
              <a:rPr lang="en-US" sz="1400" dirty="0" smtClean="0">
                <a:solidFill>
                  <a:schemeClr val="bg1"/>
                </a:solidFill>
              </a:rPr>
              <a:t>405-348-1654</a:t>
            </a:r>
          </a:p>
          <a:p>
            <a:pPr algn="ctr"/>
            <a:r>
              <a:rPr lang="en-US" sz="1400" dirty="0" err="1" smtClean="0">
                <a:solidFill>
                  <a:schemeClr val="bg1"/>
                </a:solidFill>
              </a:rPr>
              <a:t>natalieb@daltonboggs.com</a:t>
            </a:r>
            <a:endParaRPr lang="en-US" sz="1400" dirty="0">
              <a:solidFill>
                <a:schemeClr val="bg1"/>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0428" y="3068074"/>
            <a:ext cx="1760744" cy="1199126"/>
          </a:xfrm>
          <a:prstGeom prst="rect">
            <a:avLst/>
          </a:prstGeom>
        </p:spPr>
      </p:pic>
      <p:pic>
        <p:nvPicPr>
          <p:cNvPr id="4" name="Picture 3" descr="FL_Green_Block[1].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5800" y="4572000"/>
            <a:ext cx="1252728" cy="1015636"/>
          </a:xfrm>
          <a:prstGeom prst="rect">
            <a:avLst/>
          </a:prstGeom>
        </p:spPr>
      </p:pic>
      <p:sp>
        <p:nvSpPr>
          <p:cNvPr id="9" name="TextBox 8"/>
          <p:cNvSpPr txBox="1"/>
          <p:nvPr/>
        </p:nvSpPr>
        <p:spPr>
          <a:xfrm>
            <a:off x="4724400" y="2286000"/>
            <a:ext cx="3124200" cy="646331"/>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Oklahoma’s Energy Past, Present, &amp; Future</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TextBox 9"/>
          <p:cNvSpPr txBox="1"/>
          <p:nvPr/>
        </p:nvSpPr>
        <p:spPr>
          <a:xfrm>
            <a:off x="6302375" y="6826250"/>
            <a:ext cx="184666" cy="369332"/>
          </a:xfrm>
          <a:prstGeom prst="rect">
            <a:avLst/>
          </a:prstGeom>
          <a:noFill/>
        </p:spPr>
        <p:txBody>
          <a:bodyPr wrap="none" rtlCol="0">
            <a:spAutoFit/>
          </a:bodyPr>
          <a:lstStyle/>
          <a:p>
            <a:endParaRPr lang="en-US" dirty="0"/>
          </a:p>
        </p:txBody>
      </p:sp>
      <p:pic>
        <p:nvPicPr>
          <p:cNvPr id="11" name="Picture 10"/>
          <p:cNvPicPr>
            <a:picLocks noChangeAspect="1"/>
          </p:cNvPicPr>
          <p:nvPr/>
        </p:nvPicPr>
        <p:blipFill>
          <a:blip r:embed="rId6"/>
          <a:stretch>
            <a:fillRect/>
          </a:stretch>
        </p:blipFill>
        <p:spPr>
          <a:xfrm>
            <a:off x="4267200" y="0"/>
            <a:ext cx="4288693" cy="2286000"/>
          </a:xfrm>
          <a:prstGeom prst="rect">
            <a:avLst/>
          </a:prstGeom>
        </p:spPr>
      </p:pic>
    </p:spTree>
    <p:extLst>
      <p:ext uri="{BB962C8B-B14F-4D97-AF65-F5344CB8AC3E}">
        <p14:creationId xmlns:p14="http://schemas.microsoft.com/office/powerpoint/2010/main" val="20353226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rot="5400000">
            <a:off x="-1376364" y="1462089"/>
            <a:ext cx="7315200" cy="39338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399" y="226159"/>
            <a:ext cx="3581401" cy="6555641"/>
          </a:xfrm>
          <a:prstGeom prst="rect">
            <a:avLst/>
          </a:prstGeom>
          <a:noFill/>
        </p:spPr>
        <p:txBody>
          <a:bodyPr wrap="square" rtlCol="0">
            <a:spAutoFit/>
          </a:bodyPr>
          <a:lstStyle/>
          <a:p>
            <a:r>
              <a:rPr lang="en-US" sz="1400" dirty="0">
                <a:solidFill>
                  <a:schemeClr val="bg1"/>
                </a:solidFill>
                <a:latin typeface="Khmer UI" pitchFamily="34" charset="0"/>
                <a:cs typeface="Khmer UI" pitchFamily="34" charset="0"/>
              </a:rPr>
              <a:t>The OKC Society of Petroleum Engineers Young </a:t>
            </a:r>
            <a:r>
              <a:rPr lang="en-US" sz="1400" dirty="0" smtClean="0">
                <a:solidFill>
                  <a:schemeClr val="bg1"/>
                </a:solidFill>
                <a:latin typeface="Khmer UI" pitchFamily="34" charset="0"/>
                <a:cs typeface="Khmer UI" pitchFamily="34" charset="0"/>
              </a:rPr>
              <a:t>Professionals, the Oklahoma </a:t>
            </a:r>
            <a:r>
              <a:rPr lang="en-US" sz="1400" dirty="0">
                <a:solidFill>
                  <a:schemeClr val="bg1"/>
                </a:solidFill>
                <a:latin typeface="Khmer UI" pitchFamily="34" charset="0"/>
                <a:cs typeface="Khmer UI" pitchFamily="34" charset="0"/>
              </a:rPr>
              <a:t>Independent Petroleum Association’s Future Leaders program and the </a:t>
            </a:r>
            <a:r>
              <a:rPr lang="en-US" sz="1400" dirty="0" smtClean="0">
                <a:solidFill>
                  <a:schemeClr val="bg1"/>
                </a:solidFill>
                <a:latin typeface="Khmer UI" pitchFamily="34" charset="0"/>
                <a:cs typeface="Khmer UI" pitchFamily="34" charset="0"/>
              </a:rPr>
              <a:t>OKC Young Professionals in Energy have partnered to </a:t>
            </a:r>
            <a:r>
              <a:rPr lang="en-US" sz="1400" dirty="0">
                <a:solidFill>
                  <a:schemeClr val="bg1"/>
                </a:solidFill>
                <a:latin typeface="Khmer UI" pitchFamily="34" charset="0"/>
                <a:cs typeface="Khmer UI" pitchFamily="34" charset="0"/>
              </a:rPr>
              <a:t>create and host the state’s </a:t>
            </a:r>
            <a:r>
              <a:rPr lang="en-US" sz="1400" dirty="0" smtClean="0">
                <a:solidFill>
                  <a:schemeClr val="bg1"/>
                </a:solidFill>
                <a:latin typeface="Khmer UI" pitchFamily="34" charset="0"/>
                <a:cs typeface="Khmer UI" pitchFamily="34" charset="0"/>
              </a:rPr>
              <a:t>second annual multidisciplinary </a:t>
            </a:r>
            <a:r>
              <a:rPr lang="en-US" sz="1400" dirty="0">
                <a:solidFill>
                  <a:schemeClr val="bg1"/>
                </a:solidFill>
                <a:latin typeface="Khmer UI" pitchFamily="34" charset="0"/>
                <a:cs typeface="Khmer UI" pitchFamily="34" charset="0"/>
              </a:rPr>
              <a:t>energy forum for young professionals. </a:t>
            </a:r>
            <a:endParaRPr lang="en-US" sz="1400" dirty="0" smtClean="0">
              <a:solidFill>
                <a:schemeClr val="bg1"/>
              </a:solidFill>
              <a:latin typeface="Khmer UI" pitchFamily="34" charset="0"/>
              <a:cs typeface="Khmer UI" pitchFamily="34" charset="0"/>
            </a:endParaRPr>
          </a:p>
          <a:p>
            <a:endParaRPr lang="en-US" sz="1400" dirty="0">
              <a:solidFill>
                <a:schemeClr val="bg1"/>
              </a:solidFill>
              <a:latin typeface="Khmer UI" pitchFamily="34" charset="0"/>
              <a:cs typeface="Khmer UI" pitchFamily="34" charset="0"/>
            </a:endParaRPr>
          </a:p>
          <a:p>
            <a:r>
              <a:rPr lang="en-US" sz="1400" b="1" dirty="0">
                <a:solidFill>
                  <a:schemeClr val="bg1"/>
                </a:solidFill>
                <a:latin typeface="Khmer UI" pitchFamily="34" charset="0"/>
                <a:cs typeface="Khmer UI" pitchFamily="34" charset="0"/>
              </a:rPr>
              <a:t>Event Purpose </a:t>
            </a:r>
            <a:endParaRPr lang="en-US" sz="1400" dirty="0">
              <a:solidFill>
                <a:schemeClr val="bg1"/>
              </a:solidFill>
              <a:latin typeface="Khmer UI" pitchFamily="34" charset="0"/>
              <a:cs typeface="Khmer UI" pitchFamily="34" charset="0"/>
            </a:endParaRPr>
          </a:p>
          <a:p>
            <a:r>
              <a:rPr lang="en-US" sz="1400" dirty="0">
                <a:solidFill>
                  <a:schemeClr val="bg1"/>
                </a:solidFill>
                <a:latin typeface="Khmer UI" pitchFamily="34" charset="0"/>
                <a:cs typeface="Khmer UI" pitchFamily="34" charset="0"/>
              </a:rPr>
              <a:t>To engage young professionals working in all aspects of </a:t>
            </a:r>
            <a:r>
              <a:rPr lang="en-US" sz="1400" dirty="0" smtClean="0">
                <a:solidFill>
                  <a:schemeClr val="bg1"/>
                </a:solidFill>
                <a:latin typeface="Khmer UI" pitchFamily="34" charset="0"/>
                <a:cs typeface="Khmer UI" pitchFamily="34" charset="0"/>
              </a:rPr>
              <a:t>the energy </a:t>
            </a:r>
            <a:r>
              <a:rPr lang="en-US" sz="1400" dirty="0">
                <a:solidFill>
                  <a:schemeClr val="bg1"/>
                </a:solidFill>
                <a:latin typeface="Khmer UI" pitchFamily="34" charset="0"/>
                <a:cs typeface="Khmer UI" pitchFamily="34" charset="0"/>
              </a:rPr>
              <a:t>industry in a forum that will provide an opportunity to enhance knowledge of the business and in developing a successful career. The panel discussions and exhibition are designed to be engaging with the audience and relevant to issues affecting young professionals</a:t>
            </a:r>
            <a:r>
              <a:rPr lang="en-US" sz="1400" dirty="0" smtClean="0">
                <a:solidFill>
                  <a:schemeClr val="bg1"/>
                </a:solidFill>
                <a:latin typeface="Khmer UI" pitchFamily="34" charset="0"/>
                <a:cs typeface="Khmer UI" pitchFamily="34" charset="0"/>
              </a:rPr>
              <a:t>.</a:t>
            </a:r>
          </a:p>
          <a:p>
            <a:r>
              <a:rPr lang="en-US" sz="1400" dirty="0" smtClean="0">
                <a:solidFill>
                  <a:schemeClr val="bg1"/>
                </a:solidFill>
                <a:latin typeface="Khmer UI" pitchFamily="34" charset="0"/>
                <a:cs typeface="Khmer UI" pitchFamily="34" charset="0"/>
              </a:rPr>
              <a:t> </a:t>
            </a:r>
            <a:endParaRPr lang="en-US" sz="1400" dirty="0">
              <a:solidFill>
                <a:schemeClr val="bg1"/>
              </a:solidFill>
              <a:latin typeface="Khmer UI" pitchFamily="34" charset="0"/>
              <a:cs typeface="Khmer UI" pitchFamily="34" charset="0"/>
            </a:endParaRPr>
          </a:p>
          <a:p>
            <a:r>
              <a:rPr lang="en-US" sz="1400" b="1" dirty="0">
                <a:solidFill>
                  <a:schemeClr val="bg1"/>
                </a:solidFill>
                <a:latin typeface="Khmer UI" pitchFamily="34" charset="0"/>
                <a:cs typeface="Khmer UI" pitchFamily="34" charset="0"/>
              </a:rPr>
              <a:t>Intended Audience </a:t>
            </a:r>
            <a:endParaRPr lang="en-US" sz="1400" dirty="0">
              <a:solidFill>
                <a:schemeClr val="bg1"/>
              </a:solidFill>
              <a:latin typeface="Khmer UI" pitchFamily="34" charset="0"/>
              <a:cs typeface="Khmer UI" pitchFamily="34" charset="0"/>
            </a:endParaRPr>
          </a:p>
          <a:p>
            <a:r>
              <a:rPr lang="en-US" sz="1400" dirty="0">
                <a:solidFill>
                  <a:schemeClr val="bg1"/>
                </a:solidFill>
                <a:latin typeface="Khmer UI" pitchFamily="34" charset="0"/>
                <a:cs typeface="Khmer UI" pitchFamily="34" charset="0"/>
              </a:rPr>
              <a:t>This event is open to any young professional working in Oklahoma’s </a:t>
            </a:r>
            <a:r>
              <a:rPr lang="en-US" sz="1400" dirty="0" smtClean="0">
                <a:solidFill>
                  <a:schemeClr val="bg1"/>
                </a:solidFill>
                <a:latin typeface="Khmer UI" pitchFamily="34" charset="0"/>
                <a:cs typeface="Khmer UI" pitchFamily="34" charset="0"/>
              </a:rPr>
              <a:t>energy industry</a:t>
            </a:r>
            <a:r>
              <a:rPr lang="en-US" sz="1400" dirty="0">
                <a:solidFill>
                  <a:schemeClr val="bg1"/>
                </a:solidFill>
                <a:latin typeface="Khmer UI" pitchFamily="34" charset="0"/>
                <a:cs typeface="Khmer UI" pitchFamily="34" charset="0"/>
              </a:rPr>
              <a:t>. The forum is directed towards professionals with less than 10 years of experience but more seasoned professionals who are interested in the presented topics are encouraged to attend as well. Local interns and college students will also be invited. </a:t>
            </a:r>
          </a:p>
        </p:txBody>
      </p:sp>
      <p:sp>
        <p:nvSpPr>
          <p:cNvPr id="11" name="Rectangle 10"/>
          <p:cNvSpPr/>
          <p:nvPr/>
        </p:nvSpPr>
        <p:spPr>
          <a:xfrm rot="5400000">
            <a:off x="-3419474" y="3343274"/>
            <a:ext cx="7315200" cy="171452"/>
          </a:xfrm>
          <a:prstGeom prst="rect">
            <a:avLst/>
          </a:prstGeom>
          <a:ln w="28575">
            <a:solidFill>
              <a:srgbClr val="007E3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007E39"/>
                </a:solidFill>
              </a:ln>
            </a:endParaRPr>
          </a:p>
        </p:txBody>
      </p:sp>
      <p:sp>
        <p:nvSpPr>
          <p:cNvPr id="12" name="Rectangle 11"/>
          <p:cNvSpPr/>
          <p:nvPr/>
        </p:nvSpPr>
        <p:spPr>
          <a:xfrm rot="5400000">
            <a:off x="676274" y="3343274"/>
            <a:ext cx="7315200" cy="171452"/>
          </a:xfrm>
          <a:prstGeom prst="rect">
            <a:avLst/>
          </a:prstGeom>
          <a:ln w="28575">
            <a:solidFill>
              <a:srgbClr val="007E3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007E39"/>
                </a:solidFill>
              </a:ln>
            </a:endParaRPr>
          </a:p>
        </p:txBody>
      </p:sp>
      <p:sp>
        <p:nvSpPr>
          <p:cNvPr id="6" name="Rectangle 5"/>
          <p:cNvSpPr/>
          <p:nvPr/>
        </p:nvSpPr>
        <p:spPr>
          <a:xfrm>
            <a:off x="4419600" y="152400"/>
            <a:ext cx="4724400" cy="6771083"/>
          </a:xfrm>
          <a:prstGeom prst="rect">
            <a:avLst/>
          </a:prstGeom>
        </p:spPr>
        <p:txBody>
          <a:bodyPr wrap="square">
            <a:spAutoFit/>
          </a:bodyPr>
          <a:lstStyle/>
          <a:p>
            <a:endParaRPr lang="en-CA" sz="1400" b="1" dirty="0" smtClean="0"/>
          </a:p>
          <a:p>
            <a:endParaRPr lang="en-CA" sz="1400" b="1" dirty="0" smtClean="0"/>
          </a:p>
          <a:p>
            <a:endParaRPr lang="en-CA" sz="1400" b="1" dirty="0"/>
          </a:p>
          <a:p>
            <a:r>
              <a:rPr lang="en-CA" sz="1400" b="1" dirty="0" smtClean="0"/>
              <a:t>12</a:t>
            </a:r>
            <a:r>
              <a:rPr lang="en-CA" sz="1400" b="1" dirty="0"/>
              <a:t>:00-12:50 </a:t>
            </a:r>
            <a:r>
              <a:rPr lang="en-CA" sz="1400" b="1" dirty="0"/>
              <a:t> </a:t>
            </a:r>
            <a:r>
              <a:rPr lang="en-CA" sz="1400" dirty="0" smtClean="0"/>
              <a:t>Registration </a:t>
            </a:r>
            <a:r>
              <a:rPr lang="en-CA" sz="1400" dirty="0"/>
              <a:t>&amp; </a:t>
            </a:r>
            <a:r>
              <a:rPr lang="en-CA" sz="1400" dirty="0" smtClean="0"/>
              <a:t>Networking</a:t>
            </a:r>
          </a:p>
          <a:p>
            <a:endParaRPr lang="en-US" sz="800" dirty="0"/>
          </a:p>
          <a:p>
            <a:r>
              <a:rPr lang="en-CA" sz="1400" b="1" dirty="0"/>
              <a:t>12:50 – 1:</a:t>
            </a:r>
            <a:r>
              <a:rPr lang="en-CA" sz="1400" b="1" dirty="0" smtClean="0"/>
              <a:t>00	</a:t>
            </a:r>
            <a:r>
              <a:rPr lang="en-CA" sz="1400" dirty="0"/>
              <a:t> </a:t>
            </a:r>
            <a:r>
              <a:rPr lang="en-CA" sz="1400" dirty="0" smtClean="0"/>
              <a:t>Opening Remarks</a:t>
            </a:r>
          </a:p>
          <a:p>
            <a:endParaRPr lang="en-US" sz="800" dirty="0"/>
          </a:p>
          <a:p>
            <a:r>
              <a:rPr lang="en-CA" sz="1400" b="1" dirty="0"/>
              <a:t>1:00– 1:</a:t>
            </a:r>
            <a:r>
              <a:rPr lang="en-CA" sz="1400" b="1" dirty="0" smtClean="0"/>
              <a:t>40   </a:t>
            </a:r>
            <a:r>
              <a:rPr lang="en-CA" sz="1400" dirty="0" smtClean="0"/>
              <a:t>Keynote </a:t>
            </a:r>
            <a:r>
              <a:rPr lang="en-CA" sz="1400" dirty="0"/>
              <a:t>session </a:t>
            </a:r>
            <a:endParaRPr lang="en-US" sz="1400" dirty="0"/>
          </a:p>
          <a:p>
            <a:r>
              <a:rPr lang="en-CA" sz="1400" dirty="0"/>
              <a:t>	</a:t>
            </a:r>
            <a:r>
              <a:rPr lang="en-CA" sz="1400" i="1" dirty="0" smtClean="0"/>
              <a:t>Keynote </a:t>
            </a:r>
            <a:r>
              <a:rPr lang="en-CA" sz="1400" i="1" dirty="0"/>
              <a:t>Speaker:</a:t>
            </a:r>
            <a:r>
              <a:rPr lang="en-CA" sz="1400" dirty="0"/>
              <a:t> Mike Ming, General Manager </a:t>
            </a:r>
            <a:r>
              <a:rPr lang="en-CA" sz="1400" dirty="0" smtClean="0"/>
              <a:t>	Oil </a:t>
            </a:r>
            <a:r>
              <a:rPr lang="en-CA" sz="1400" dirty="0"/>
              <a:t>&amp; Gas Technology Center, </a:t>
            </a:r>
            <a:r>
              <a:rPr lang="en-CA" sz="1400" dirty="0" smtClean="0"/>
              <a:t>GE</a:t>
            </a:r>
          </a:p>
          <a:p>
            <a:endParaRPr lang="en-US" sz="800" dirty="0"/>
          </a:p>
          <a:p>
            <a:r>
              <a:rPr lang="en-CA" sz="1400" b="1" dirty="0"/>
              <a:t>1:40 – 2:00</a:t>
            </a:r>
            <a:r>
              <a:rPr lang="en-CA" sz="1400" dirty="0"/>
              <a:t>	</a:t>
            </a:r>
            <a:r>
              <a:rPr lang="en-CA" sz="1400" i="1" dirty="0"/>
              <a:t>Break/Expo </a:t>
            </a:r>
            <a:endParaRPr lang="en-US" sz="1400" dirty="0"/>
          </a:p>
          <a:p>
            <a:endParaRPr lang="en-CA" sz="800" b="1" dirty="0" smtClean="0"/>
          </a:p>
          <a:p>
            <a:r>
              <a:rPr lang="en-CA" sz="1400" b="1" dirty="0" smtClean="0"/>
              <a:t>2</a:t>
            </a:r>
            <a:r>
              <a:rPr lang="en-CA" sz="1400" b="1" dirty="0"/>
              <a:t>:00 – 2:40</a:t>
            </a:r>
            <a:r>
              <a:rPr lang="en-CA" sz="1400" dirty="0"/>
              <a:t>	Session 1 “Emerging Technologies in Oil and Gas </a:t>
            </a:r>
            <a:r>
              <a:rPr lang="en-CA" sz="1400" dirty="0" smtClean="0"/>
              <a:t>	Services</a:t>
            </a:r>
            <a:r>
              <a:rPr lang="en-CA" sz="1400" dirty="0"/>
              <a:t>’</a:t>
            </a:r>
            <a:endParaRPr lang="en-US" sz="1400" dirty="0"/>
          </a:p>
          <a:p>
            <a:r>
              <a:rPr lang="en-CA" sz="1400" b="1" dirty="0"/>
              <a:t>	</a:t>
            </a:r>
            <a:r>
              <a:rPr lang="en-CA" sz="1400" dirty="0"/>
              <a:t>Greg Powers, VP Technology, Halliburton </a:t>
            </a:r>
            <a:endParaRPr lang="en-US" sz="1400" dirty="0"/>
          </a:p>
          <a:p>
            <a:endParaRPr lang="en-CA" sz="800" dirty="0" smtClean="0"/>
          </a:p>
          <a:p>
            <a:r>
              <a:rPr lang="en-CA" sz="1400" b="1" dirty="0" smtClean="0"/>
              <a:t>2</a:t>
            </a:r>
            <a:r>
              <a:rPr lang="en-CA" sz="1400" b="1" dirty="0"/>
              <a:t>:40 – 3:00</a:t>
            </a:r>
            <a:r>
              <a:rPr lang="en-CA" sz="1400" dirty="0"/>
              <a:t> 	</a:t>
            </a:r>
            <a:r>
              <a:rPr lang="en-CA" sz="1400" i="1" dirty="0"/>
              <a:t>Break/Expo </a:t>
            </a:r>
            <a:endParaRPr lang="en-CA" sz="1400" i="1" dirty="0" smtClean="0"/>
          </a:p>
          <a:p>
            <a:r>
              <a:rPr lang="en-CA" sz="1400" i="1" dirty="0"/>
              <a:t>	</a:t>
            </a:r>
            <a:r>
              <a:rPr lang="en-CA" sz="1400" i="1" dirty="0" smtClean="0"/>
              <a:t>Sponsored by CHK</a:t>
            </a:r>
            <a:endParaRPr lang="en-US" sz="1400" dirty="0"/>
          </a:p>
          <a:p>
            <a:endParaRPr lang="en-CA" sz="800" b="1" dirty="0" smtClean="0"/>
          </a:p>
          <a:p>
            <a:r>
              <a:rPr lang="en-CA" sz="1400" b="1" dirty="0" smtClean="0"/>
              <a:t>3</a:t>
            </a:r>
            <a:r>
              <a:rPr lang="en-CA" sz="1400" b="1" dirty="0"/>
              <a:t>:00 – 3:40</a:t>
            </a:r>
            <a:r>
              <a:rPr lang="en-CA" sz="1400" dirty="0"/>
              <a:t>	Session II ‘From Past to Future’</a:t>
            </a:r>
            <a:endParaRPr lang="en-US" sz="1400" dirty="0"/>
          </a:p>
          <a:p>
            <a:r>
              <a:rPr lang="en-CA" sz="1400" b="1" dirty="0"/>
              <a:t>	</a:t>
            </a:r>
            <a:r>
              <a:rPr lang="en-CA" sz="1400" dirty="0"/>
              <a:t>George Yates Chairman &amp; CEO </a:t>
            </a:r>
            <a:r>
              <a:rPr lang="en-CA" sz="1400" dirty="0" err="1"/>
              <a:t>Heyco</a:t>
            </a:r>
            <a:r>
              <a:rPr lang="en-CA" sz="1400" dirty="0"/>
              <a:t> Energy </a:t>
            </a:r>
            <a:r>
              <a:rPr lang="en-CA" sz="1400" dirty="0" smtClean="0"/>
              <a:t>Group</a:t>
            </a:r>
            <a:r>
              <a:rPr lang="en-CA" sz="800" b="1" dirty="0"/>
              <a:t>	</a:t>
            </a:r>
            <a:endParaRPr lang="en-CA" sz="800" b="1" dirty="0" smtClean="0"/>
          </a:p>
          <a:p>
            <a:r>
              <a:rPr lang="en-CA" sz="1400" b="1" dirty="0" smtClean="0"/>
              <a:t>3</a:t>
            </a:r>
            <a:r>
              <a:rPr lang="en-CA" sz="1400" b="1" dirty="0"/>
              <a:t>:40 – 4:00</a:t>
            </a:r>
            <a:r>
              <a:rPr lang="en-CA" sz="1400" dirty="0"/>
              <a:t>	</a:t>
            </a:r>
            <a:r>
              <a:rPr lang="en-CA" sz="1400" i="1" dirty="0"/>
              <a:t>Break/</a:t>
            </a:r>
            <a:r>
              <a:rPr lang="en-CA" sz="1400" i="1" dirty="0" smtClean="0"/>
              <a:t>Expo</a:t>
            </a:r>
          </a:p>
          <a:p>
            <a:endParaRPr lang="en-CA" sz="800" b="1" dirty="0" smtClean="0"/>
          </a:p>
          <a:p>
            <a:r>
              <a:rPr lang="en-CA" sz="1400" b="1" dirty="0" smtClean="0"/>
              <a:t>4</a:t>
            </a:r>
            <a:r>
              <a:rPr lang="en-CA" sz="1400" b="1" dirty="0"/>
              <a:t>:00 – 4:45</a:t>
            </a:r>
            <a:r>
              <a:rPr lang="en-CA" sz="1400" dirty="0"/>
              <a:t>	Panel discussion: “The Future” </a:t>
            </a:r>
            <a:endParaRPr lang="en-US" sz="1400" dirty="0"/>
          </a:p>
          <a:p>
            <a:r>
              <a:rPr lang="en-CA" sz="1400" b="1" dirty="0"/>
              <a:t>	</a:t>
            </a:r>
            <a:r>
              <a:rPr lang="en-CA" sz="1400" dirty="0"/>
              <a:t>Ryan Devlin Vice President, </a:t>
            </a:r>
            <a:r>
              <a:rPr lang="en-CA" sz="1400" dirty="0" err="1"/>
              <a:t>EnCap</a:t>
            </a:r>
            <a:r>
              <a:rPr lang="en-CA" sz="1400" dirty="0"/>
              <a:t> Investments</a:t>
            </a:r>
            <a:endParaRPr lang="en-US" sz="1400" dirty="0"/>
          </a:p>
          <a:p>
            <a:r>
              <a:rPr lang="en-CA" sz="1400" dirty="0"/>
              <a:t>	Jerry </a:t>
            </a:r>
            <a:r>
              <a:rPr lang="en-CA" sz="1400" dirty="0" err="1"/>
              <a:t>Eumont</a:t>
            </a:r>
            <a:r>
              <a:rPr lang="en-CA" sz="1400" dirty="0"/>
              <a:t>, Managing Director IHS Global </a:t>
            </a:r>
            <a:endParaRPr lang="en-CA" sz="1400" dirty="0" smtClean="0"/>
          </a:p>
          <a:p>
            <a:endParaRPr lang="en-US" sz="800" dirty="0"/>
          </a:p>
          <a:p>
            <a:r>
              <a:rPr lang="en-CA" sz="1400" b="1" dirty="0" smtClean="0"/>
              <a:t>4</a:t>
            </a:r>
            <a:r>
              <a:rPr lang="en-CA" sz="1400" b="1" dirty="0"/>
              <a:t>:45 – 5:00	</a:t>
            </a:r>
            <a:r>
              <a:rPr lang="en-CA" sz="1400" dirty="0"/>
              <a:t>Closing </a:t>
            </a:r>
            <a:r>
              <a:rPr lang="en-CA" sz="1400" dirty="0" smtClean="0"/>
              <a:t>Remarks</a:t>
            </a:r>
          </a:p>
          <a:p>
            <a:r>
              <a:rPr lang="en-CA" sz="1400" dirty="0"/>
              <a:t>	 </a:t>
            </a:r>
            <a:r>
              <a:rPr lang="en-CA" sz="1400" dirty="0" smtClean="0"/>
              <a:t>Ronnie </a:t>
            </a:r>
            <a:r>
              <a:rPr lang="en-CA" sz="1400" dirty="0" err="1" smtClean="0"/>
              <a:t>Irani</a:t>
            </a:r>
            <a:r>
              <a:rPr lang="en-CA" sz="1400" dirty="0" smtClean="0"/>
              <a:t>, President &amp; CEO RKI Exploration &amp; Production</a:t>
            </a:r>
            <a:r>
              <a:rPr lang="en-CA" sz="1400" dirty="0"/>
              <a:t>	</a:t>
            </a:r>
            <a:endParaRPr lang="en-CA" sz="1400" b="1" dirty="0" smtClean="0"/>
          </a:p>
          <a:p>
            <a:r>
              <a:rPr lang="en-CA" sz="1400" b="1" dirty="0" smtClean="0"/>
              <a:t>5</a:t>
            </a:r>
            <a:r>
              <a:rPr lang="en-CA" sz="1400" b="1" dirty="0"/>
              <a:t>:00 – 7:00</a:t>
            </a:r>
            <a:r>
              <a:rPr lang="en-CA" sz="1400" dirty="0"/>
              <a:t>	</a:t>
            </a:r>
            <a:r>
              <a:rPr lang="en-CA" sz="1400" i="1" dirty="0"/>
              <a:t>Happy hour and </a:t>
            </a:r>
            <a:r>
              <a:rPr lang="en-CA" sz="1400" i="1" dirty="0" smtClean="0"/>
              <a:t>Expo</a:t>
            </a:r>
          </a:p>
          <a:p>
            <a:r>
              <a:rPr lang="en-CA" sz="1400" i="1" dirty="0"/>
              <a:t>	</a:t>
            </a:r>
            <a:r>
              <a:rPr lang="en-CA" sz="1400" i="1" dirty="0" smtClean="0"/>
              <a:t>Sponsored by IPAA</a:t>
            </a:r>
            <a:endParaRPr lang="en-US" sz="1400" dirty="0"/>
          </a:p>
          <a:p>
            <a:endParaRPr lang="en-US" sz="1400" b="1" dirty="0"/>
          </a:p>
        </p:txBody>
      </p:sp>
      <p:sp>
        <p:nvSpPr>
          <p:cNvPr id="13" name="TextBox 12"/>
          <p:cNvSpPr txBox="1"/>
          <p:nvPr/>
        </p:nvSpPr>
        <p:spPr>
          <a:xfrm>
            <a:off x="4419600" y="0"/>
            <a:ext cx="4724400" cy="430887"/>
          </a:xfrm>
          <a:prstGeom prst="rect">
            <a:avLst/>
          </a:prstGeom>
          <a:noFill/>
        </p:spPr>
        <p:txBody>
          <a:bodyPr wrap="square" rtlCol="0">
            <a:spAutoFit/>
          </a:bodyPr>
          <a:lstStyle/>
          <a:p>
            <a:pPr algn="ctr"/>
            <a:r>
              <a:rPr lang="en-US" sz="2200" b="1" dirty="0" smtClean="0">
                <a:effectLst>
                  <a:outerShdw blurRad="38100" dist="38100" dir="2700000" algn="tl">
                    <a:srgbClr val="007E39">
                      <a:alpha val="43000"/>
                    </a:srgbClr>
                  </a:outerShdw>
                </a:effectLst>
                <a:latin typeface="Khmer UI" pitchFamily="34" charset="0"/>
                <a:cs typeface="Khmer UI" pitchFamily="34" charset="0"/>
              </a:rPr>
              <a:t>OK YP Energy Forum Schedule</a:t>
            </a:r>
            <a:endParaRPr lang="en-US" sz="2200" b="1" dirty="0">
              <a:effectLst>
                <a:outerShdw blurRad="38100" dist="38100" dir="2700000" algn="tl">
                  <a:srgbClr val="007E39">
                    <a:alpha val="43000"/>
                  </a:srgbClr>
                </a:outerShdw>
              </a:effectLst>
              <a:latin typeface="Khmer UI" pitchFamily="34" charset="0"/>
              <a:cs typeface="Khmer UI" pitchFamily="34" charset="0"/>
            </a:endParaRPr>
          </a:p>
        </p:txBody>
      </p:sp>
    </p:spTree>
    <p:extLst>
      <p:ext uri="{BB962C8B-B14F-4D97-AF65-F5344CB8AC3E}">
        <p14:creationId xmlns:p14="http://schemas.microsoft.com/office/powerpoint/2010/main" val="7503815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rot="5400000">
            <a:off x="-1376364" y="1462089"/>
            <a:ext cx="7315200" cy="39338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3419474" y="3343274"/>
            <a:ext cx="7315200" cy="171452"/>
          </a:xfrm>
          <a:prstGeom prst="rect">
            <a:avLst/>
          </a:prstGeom>
          <a:ln w="28575">
            <a:solidFill>
              <a:srgbClr val="007E3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007E39"/>
                </a:solidFill>
              </a:ln>
            </a:endParaRPr>
          </a:p>
        </p:txBody>
      </p:sp>
      <p:sp>
        <p:nvSpPr>
          <p:cNvPr id="10" name="Rectangle 9"/>
          <p:cNvSpPr/>
          <p:nvPr/>
        </p:nvSpPr>
        <p:spPr>
          <a:xfrm rot="5400000">
            <a:off x="676274" y="3343274"/>
            <a:ext cx="7315200" cy="171452"/>
          </a:xfrm>
          <a:prstGeom prst="rect">
            <a:avLst/>
          </a:prstGeom>
          <a:ln w="28575">
            <a:solidFill>
              <a:srgbClr val="007E3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007E39"/>
                </a:solidFill>
              </a:ln>
            </a:endParaRPr>
          </a:p>
        </p:txBody>
      </p:sp>
      <p:sp>
        <p:nvSpPr>
          <p:cNvPr id="14" name="TextBox 13"/>
          <p:cNvSpPr txBox="1"/>
          <p:nvPr/>
        </p:nvSpPr>
        <p:spPr>
          <a:xfrm>
            <a:off x="4419600" y="-47625"/>
            <a:ext cx="4724400" cy="6986526"/>
          </a:xfrm>
          <a:prstGeom prst="rect">
            <a:avLst/>
          </a:prstGeom>
          <a:noFill/>
        </p:spPr>
        <p:txBody>
          <a:bodyPr wrap="square" rtlCol="0">
            <a:spAutoFit/>
          </a:bodyPr>
          <a:lstStyle/>
          <a:p>
            <a:pPr algn="just"/>
            <a:endParaRPr lang="en-US" sz="1400" b="1" u="sng" dirty="0" smtClean="0">
              <a:solidFill>
                <a:schemeClr val="tx2"/>
              </a:solidFill>
              <a:latin typeface="Khmer UI" pitchFamily="34" charset="0"/>
              <a:cs typeface="Khmer UI" pitchFamily="34" charset="0"/>
            </a:endParaRPr>
          </a:p>
          <a:p>
            <a:pPr algn="just"/>
            <a:r>
              <a:rPr lang="en-US" sz="1400" b="1" u="sng" dirty="0" smtClean="0">
                <a:solidFill>
                  <a:schemeClr val="tx2"/>
                </a:solidFill>
                <a:latin typeface="Khmer UI" pitchFamily="34" charset="0"/>
                <a:cs typeface="Khmer UI" pitchFamily="34" charset="0"/>
              </a:rPr>
              <a:t>Lanyard Sponsor - $1,500</a:t>
            </a:r>
          </a:p>
          <a:p>
            <a:pPr algn="just"/>
            <a:r>
              <a:rPr lang="en-US" sz="1200" b="1" dirty="0" smtClean="0">
                <a:solidFill>
                  <a:schemeClr val="bg1">
                    <a:lumMod val="50000"/>
                  </a:schemeClr>
                </a:solidFill>
                <a:latin typeface="Khmer UI" pitchFamily="34" charset="0"/>
                <a:cs typeface="Khmer UI" pitchFamily="34" charset="0"/>
              </a:rPr>
              <a:t>Includes company logo on Program and the option for a 6ft x 6ft exhibition booth.  </a:t>
            </a:r>
          </a:p>
          <a:p>
            <a:pPr algn="just"/>
            <a:endParaRPr lang="en-US" sz="1200" b="1" dirty="0" smtClean="0">
              <a:solidFill>
                <a:schemeClr val="bg1">
                  <a:lumMod val="50000"/>
                </a:schemeClr>
              </a:solidFill>
              <a:latin typeface="Khmer UI" pitchFamily="34" charset="0"/>
              <a:cs typeface="Khmer UI" pitchFamily="34" charset="0"/>
            </a:endParaRPr>
          </a:p>
          <a:p>
            <a:pPr algn="just"/>
            <a:r>
              <a:rPr lang="en-US" sz="1400" b="1" u="sng" dirty="0">
                <a:solidFill>
                  <a:schemeClr val="tx2"/>
                </a:solidFill>
                <a:latin typeface="Khmer UI" pitchFamily="34" charset="0"/>
                <a:cs typeface="Khmer UI" pitchFamily="34" charset="0"/>
              </a:rPr>
              <a:t>Afternoon </a:t>
            </a:r>
            <a:r>
              <a:rPr lang="en-US" sz="1400" b="1" u="sng" dirty="0" smtClean="0">
                <a:solidFill>
                  <a:schemeClr val="tx2"/>
                </a:solidFill>
                <a:latin typeface="Khmer UI" pitchFamily="34" charset="0"/>
                <a:cs typeface="Khmer UI" pitchFamily="34" charset="0"/>
              </a:rPr>
              <a:t>Beverage Break Sponsor: breaks 1 &amp; 3 </a:t>
            </a:r>
            <a:r>
              <a:rPr lang="en-US" sz="1400" b="1" u="sng" dirty="0">
                <a:solidFill>
                  <a:schemeClr val="tx2"/>
                </a:solidFill>
                <a:latin typeface="Khmer UI" pitchFamily="34" charset="0"/>
                <a:cs typeface="Khmer UI" pitchFamily="34" charset="0"/>
              </a:rPr>
              <a:t>- $2,500 </a:t>
            </a:r>
            <a:r>
              <a:rPr lang="en-US" sz="1400" b="1" u="sng" dirty="0" smtClean="0">
                <a:solidFill>
                  <a:schemeClr val="tx2"/>
                </a:solidFill>
                <a:latin typeface="Khmer UI" pitchFamily="34" charset="0"/>
                <a:cs typeface="Khmer UI" pitchFamily="34" charset="0"/>
              </a:rPr>
              <a:t>(2 available)</a:t>
            </a:r>
            <a:endParaRPr lang="en-US" sz="1400" b="1" u="sng" dirty="0">
              <a:solidFill>
                <a:schemeClr val="tx2"/>
              </a:solidFill>
              <a:latin typeface="Khmer UI" pitchFamily="34" charset="0"/>
              <a:cs typeface="Khmer UI" pitchFamily="34" charset="0"/>
            </a:endParaRPr>
          </a:p>
          <a:p>
            <a:pPr algn="just"/>
            <a:r>
              <a:rPr lang="en-US" sz="1200" b="1" dirty="0" smtClean="0">
                <a:solidFill>
                  <a:schemeClr val="bg1">
                    <a:lumMod val="50000"/>
                  </a:schemeClr>
                </a:solidFill>
                <a:latin typeface="Khmer UI" pitchFamily="34" charset="0"/>
                <a:cs typeface="Khmer UI" pitchFamily="34" charset="0"/>
              </a:rPr>
              <a:t>Includes </a:t>
            </a:r>
            <a:r>
              <a:rPr lang="en-US" sz="1200" b="1" dirty="0">
                <a:solidFill>
                  <a:schemeClr val="bg1">
                    <a:lumMod val="50000"/>
                  </a:schemeClr>
                </a:solidFill>
                <a:latin typeface="Khmer UI" pitchFamily="34" charset="0"/>
                <a:cs typeface="Khmer UI" pitchFamily="34" charset="0"/>
              </a:rPr>
              <a:t>company logo on advertisements and program. and the option for a 6ft x 6ft exhibition </a:t>
            </a:r>
            <a:r>
              <a:rPr lang="en-US" sz="1200" b="1" dirty="0" smtClean="0">
                <a:solidFill>
                  <a:schemeClr val="bg1">
                    <a:lumMod val="50000"/>
                  </a:schemeClr>
                </a:solidFill>
                <a:latin typeface="Khmer UI" pitchFamily="34" charset="0"/>
                <a:cs typeface="Khmer UI" pitchFamily="34" charset="0"/>
              </a:rPr>
              <a:t>booth.</a:t>
            </a:r>
          </a:p>
          <a:p>
            <a:pPr algn="just"/>
            <a:endParaRPr lang="en-US" sz="1200" b="1" dirty="0">
              <a:solidFill>
                <a:schemeClr val="bg1">
                  <a:lumMod val="50000"/>
                </a:schemeClr>
              </a:solidFill>
              <a:latin typeface="Khmer UI" pitchFamily="34" charset="0"/>
              <a:cs typeface="Khmer UI" pitchFamily="34" charset="0"/>
            </a:endParaRPr>
          </a:p>
          <a:p>
            <a:pPr algn="just"/>
            <a:r>
              <a:rPr lang="en-US" sz="1400" b="1" u="sng" dirty="0">
                <a:solidFill>
                  <a:schemeClr val="tx2"/>
                </a:solidFill>
                <a:latin typeface="Khmer UI" pitchFamily="34" charset="0"/>
                <a:cs typeface="Khmer UI" pitchFamily="34" charset="0"/>
              </a:rPr>
              <a:t>Afternoon </a:t>
            </a:r>
            <a:r>
              <a:rPr lang="en-US" sz="1400" b="1" u="sng" dirty="0" smtClean="0">
                <a:solidFill>
                  <a:schemeClr val="tx2"/>
                </a:solidFill>
                <a:latin typeface="Khmer UI" pitchFamily="34" charset="0"/>
                <a:cs typeface="Khmer UI" pitchFamily="34" charset="0"/>
              </a:rPr>
              <a:t>Snack Break 2 Sponsor:- $4,000 </a:t>
            </a:r>
          </a:p>
          <a:p>
            <a:pPr algn="just"/>
            <a:r>
              <a:rPr lang="en-US" sz="1200" b="1" dirty="0" smtClean="0">
                <a:solidFill>
                  <a:schemeClr val="bg1">
                    <a:lumMod val="50000"/>
                  </a:schemeClr>
                </a:solidFill>
                <a:latin typeface="Khmer UI" pitchFamily="34" charset="0"/>
                <a:cs typeface="Khmer UI" pitchFamily="34" charset="0"/>
              </a:rPr>
              <a:t>Includes company logo on advertisements and program. and the option for a 6ft x 6ft exhibition booth.</a:t>
            </a:r>
            <a:endParaRPr lang="en-US" sz="1200" b="1" dirty="0" smtClean="0">
              <a:solidFill>
                <a:schemeClr val="bg1"/>
              </a:solidFill>
              <a:latin typeface="Khmer UI" pitchFamily="34" charset="0"/>
              <a:cs typeface="Khmer UI" pitchFamily="34" charset="0"/>
            </a:endParaRPr>
          </a:p>
          <a:p>
            <a:pPr algn="just"/>
            <a:endParaRPr lang="en-US" sz="1200" b="1" dirty="0" smtClean="0">
              <a:solidFill>
                <a:schemeClr val="bg1"/>
              </a:solidFill>
              <a:latin typeface="Khmer UI" pitchFamily="34" charset="0"/>
              <a:cs typeface="Khmer UI" pitchFamily="34" charset="0"/>
            </a:endParaRPr>
          </a:p>
          <a:p>
            <a:pPr algn="just"/>
            <a:r>
              <a:rPr lang="en-US" sz="1400" b="1" u="sng" dirty="0" smtClean="0">
                <a:solidFill>
                  <a:schemeClr val="tx2"/>
                </a:solidFill>
                <a:latin typeface="Khmer UI" pitchFamily="34" charset="0"/>
                <a:cs typeface="Khmer UI" pitchFamily="34" charset="0"/>
              </a:rPr>
              <a:t>Program Sponsor- $2,000</a:t>
            </a:r>
          </a:p>
          <a:p>
            <a:pPr algn="just"/>
            <a:r>
              <a:rPr lang="en-US" sz="1200" b="1" dirty="0" smtClean="0">
                <a:solidFill>
                  <a:schemeClr val="bg1">
                    <a:lumMod val="50000"/>
                  </a:schemeClr>
                </a:solidFill>
                <a:latin typeface="Khmer UI" pitchFamily="34" charset="0"/>
                <a:cs typeface="Khmer UI" pitchFamily="34" charset="0"/>
              </a:rPr>
              <a:t>Includes company </a:t>
            </a:r>
            <a:r>
              <a:rPr lang="en-US" sz="1200" b="1" dirty="0">
                <a:solidFill>
                  <a:schemeClr val="bg1">
                    <a:lumMod val="50000"/>
                  </a:schemeClr>
                </a:solidFill>
                <a:latin typeface="Khmer UI" pitchFamily="34" charset="0"/>
                <a:cs typeface="Khmer UI" pitchFamily="34" charset="0"/>
              </a:rPr>
              <a:t>logo </a:t>
            </a:r>
            <a:r>
              <a:rPr lang="en-US" sz="1200" b="1" dirty="0" smtClean="0">
                <a:solidFill>
                  <a:schemeClr val="bg1">
                    <a:lumMod val="50000"/>
                  </a:schemeClr>
                </a:solidFill>
                <a:latin typeface="Khmer UI" pitchFamily="34" charset="0"/>
                <a:cs typeface="Khmer UI" pitchFamily="34" charset="0"/>
              </a:rPr>
              <a:t>on advertisements and premier location in program</a:t>
            </a:r>
            <a:r>
              <a:rPr lang="en-US" sz="1200" b="1" dirty="0">
                <a:solidFill>
                  <a:schemeClr val="bg1">
                    <a:lumMod val="50000"/>
                  </a:schemeClr>
                </a:solidFill>
                <a:latin typeface="Khmer UI" pitchFamily="34" charset="0"/>
                <a:cs typeface="Khmer UI" pitchFamily="34" charset="0"/>
              </a:rPr>
              <a:t>, </a:t>
            </a:r>
            <a:r>
              <a:rPr lang="en-US" sz="1200" b="1" dirty="0" smtClean="0">
                <a:solidFill>
                  <a:schemeClr val="bg1">
                    <a:lumMod val="50000"/>
                  </a:schemeClr>
                </a:solidFill>
                <a:latin typeface="Khmer UI" pitchFamily="34" charset="0"/>
                <a:cs typeface="Khmer UI" pitchFamily="34" charset="0"/>
              </a:rPr>
              <a:t>option </a:t>
            </a:r>
            <a:r>
              <a:rPr lang="en-US" sz="1200" b="1" dirty="0">
                <a:solidFill>
                  <a:schemeClr val="bg1">
                    <a:lumMod val="50000"/>
                  </a:schemeClr>
                </a:solidFill>
                <a:latin typeface="Khmer UI" pitchFamily="34" charset="0"/>
                <a:cs typeface="Khmer UI" pitchFamily="34" charset="0"/>
              </a:rPr>
              <a:t>for a 6ft x 6ft exhibition </a:t>
            </a:r>
            <a:r>
              <a:rPr lang="en-US" sz="1200" b="1" dirty="0" smtClean="0">
                <a:solidFill>
                  <a:schemeClr val="bg1">
                    <a:lumMod val="50000"/>
                  </a:schemeClr>
                </a:solidFill>
                <a:latin typeface="Khmer UI" pitchFamily="34" charset="0"/>
                <a:cs typeface="Khmer UI" pitchFamily="34" charset="0"/>
              </a:rPr>
              <a:t>booth, and logo on signage.</a:t>
            </a:r>
            <a:endParaRPr lang="en-US" sz="1200" b="1" dirty="0" smtClean="0">
              <a:solidFill>
                <a:schemeClr val="bg1"/>
              </a:solidFill>
              <a:latin typeface="Khmer UI" pitchFamily="34" charset="0"/>
              <a:cs typeface="Khmer UI" pitchFamily="34" charset="0"/>
            </a:endParaRPr>
          </a:p>
          <a:p>
            <a:pPr algn="just"/>
            <a:endParaRPr lang="en-US" sz="1200" b="1" dirty="0" smtClean="0">
              <a:solidFill>
                <a:schemeClr val="bg1"/>
              </a:solidFill>
              <a:latin typeface="Khmer UI" pitchFamily="34" charset="0"/>
              <a:cs typeface="Khmer UI" pitchFamily="34" charset="0"/>
            </a:endParaRPr>
          </a:p>
          <a:p>
            <a:pPr algn="just"/>
            <a:r>
              <a:rPr lang="en-US" sz="1400" b="1" u="sng" dirty="0" smtClean="0">
                <a:solidFill>
                  <a:schemeClr val="tx2"/>
                </a:solidFill>
                <a:latin typeface="Khmer UI" pitchFamily="34" charset="0"/>
                <a:cs typeface="Khmer UI" pitchFamily="34" charset="0"/>
              </a:rPr>
              <a:t>Prize Sponsor- $5,000</a:t>
            </a:r>
            <a:endParaRPr lang="en-US" sz="1400" b="1" u="sng" dirty="0">
              <a:solidFill>
                <a:schemeClr val="tx2"/>
              </a:solidFill>
              <a:latin typeface="Khmer UI" pitchFamily="34" charset="0"/>
              <a:cs typeface="Khmer UI" pitchFamily="34" charset="0"/>
            </a:endParaRPr>
          </a:p>
          <a:p>
            <a:pPr algn="just"/>
            <a:r>
              <a:rPr lang="en-US" sz="1200" b="1" dirty="0" smtClean="0">
                <a:solidFill>
                  <a:schemeClr val="bg1">
                    <a:lumMod val="50000"/>
                  </a:schemeClr>
                </a:solidFill>
                <a:latin typeface="Khmer UI" pitchFamily="34" charset="0"/>
                <a:cs typeface="Khmer UI" pitchFamily="34" charset="0"/>
              </a:rPr>
              <a:t>Includes </a:t>
            </a:r>
            <a:r>
              <a:rPr lang="en-US" sz="1200" b="1" dirty="0">
                <a:solidFill>
                  <a:schemeClr val="bg1">
                    <a:lumMod val="50000"/>
                  </a:schemeClr>
                </a:solidFill>
                <a:latin typeface="Khmer UI" pitchFamily="34" charset="0"/>
                <a:cs typeface="Khmer UI" pitchFamily="34" charset="0"/>
              </a:rPr>
              <a:t>4 </a:t>
            </a:r>
            <a:r>
              <a:rPr lang="en-US" sz="1200" b="1" dirty="0" smtClean="0">
                <a:solidFill>
                  <a:schemeClr val="bg1">
                    <a:lumMod val="50000"/>
                  </a:schemeClr>
                </a:solidFill>
                <a:latin typeface="Khmer UI" pitchFamily="34" charset="0"/>
                <a:cs typeface="Khmer UI" pitchFamily="34" charset="0"/>
              </a:rPr>
              <a:t>tickets, option </a:t>
            </a:r>
            <a:r>
              <a:rPr lang="en-US" sz="1200" b="1" dirty="0">
                <a:solidFill>
                  <a:schemeClr val="bg1">
                    <a:lumMod val="50000"/>
                  </a:schemeClr>
                </a:solidFill>
                <a:latin typeface="Khmer UI" pitchFamily="34" charset="0"/>
                <a:cs typeface="Khmer UI" pitchFamily="34" charset="0"/>
              </a:rPr>
              <a:t>for a 6ft x 6ft exhibition booth, company logo on advertisements and </a:t>
            </a:r>
            <a:r>
              <a:rPr lang="en-US" sz="1200" b="1" dirty="0" smtClean="0">
                <a:solidFill>
                  <a:schemeClr val="bg1">
                    <a:lumMod val="50000"/>
                  </a:schemeClr>
                </a:solidFill>
                <a:latin typeface="Khmer UI" pitchFamily="34" charset="0"/>
                <a:cs typeface="Khmer UI" pitchFamily="34" charset="0"/>
              </a:rPr>
              <a:t>program, announced thank you during opening program, and logo on signage.</a:t>
            </a:r>
            <a:endParaRPr lang="en-US" sz="1200" b="1" dirty="0" smtClean="0">
              <a:solidFill>
                <a:schemeClr val="tx2"/>
              </a:solidFill>
              <a:latin typeface="Khmer UI" pitchFamily="34" charset="0"/>
              <a:cs typeface="Khmer UI" pitchFamily="34" charset="0"/>
            </a:endParaRPr>
          </a:p>
          <a:p>
            <a:pPr algn="just"/>
            <a:endParaRPr lang="en-US" sz="1200" b="1" dirty="0">
              <a:solidFill>
                <a:schemeClr val="tx2"/>
              </a:solidFill>
              <a:latin typeface="Khmer UI" pitchFamily="34" charset="0"/>
              <a:cs typeface="Khmer UI" pitchFamily="34" charset="0"/>
            </a:endParaRPr>
          </a:p>
          <a:p>
            <a:pPr algn="just"/>
            <a:r>
              <a:rPr lang="en-US" sz="1400" b="1" u="sng" dirty="0" smtClean="0">
                <a:solidFill>
                  <a:schemeClr val="tx2"/>
                </a:solidFill>
                <a:latin typeface="Khmer UI" pitchFamily="34" charset="0"/>
                <a:cs typeface="Khmer UI" pitchFamily="34" charset="0"/>
              </a:rPr>
              <a:t>Networking Social &amp; Expo- $5,000</a:t>
            </a:r>
            <a:endParaRPr lang="en-US" sz="1400" b="1" u="sng" dirty="0">
              <a:solidFill>
                <a:schemeClr val="tx2"/>
              </a:solidFill>
              <a:latin typeface="Khmer UI" pitchFamily="34" charset="0"/>
              <a:cs typeface="Khmer UI" pitchFamily="34" charset="0"/>
            </a:endParaRPr>
          </a:p>
          <a:p>
            <a:pPr algn="just"/>
            <a:r>
              <a:rPr lang="en-US" sz="1200" b="1" dirty="0" smtClean="0">
                <a:solidFill>
                  <a:schemeClr val="bg1">
                    <a:lumMod val="50000"/>
                  </a:schemeClr>
                </a:solidFill>
                <a:latin typeface="Khmer UI" pitchFamily="34" charset="0"/>
                <a:cs typeface="Khmer UI" pitchFamily="34" charset="0"/>
              </a:rPr>
              <a:t>Includes </a:t>
            </a:r>
            <a:r>
              <a:rPr lang="en-US" sz="1200" b="1" dirty="0">
                <a:solidFill>
                  <a:schemeClr val="bg1">
                    <a:lumMod val="50000"/>
                  </a:schemeClr>
                </a:solidFill>
                <a:latin typeface="Khmer UI" pitchFamily="34" charset="0"/>
                <a:cs typeface="Khmer UI" pitchFamily="34" charset="0"/>
              </a:rPr>
              <a:t>4 </a:t>
            </a:r>
            <a:r>
              <a:rPr lang="en-US" sz="1200" b="1" dirty="0" smtClean="0">
                <a:solidFill>
                  <a:schemeClr val="bg1">
                    <a:lumMod val="50000"/>
                  </a:schemeClr>
                </a:solidFill>
                <a:latin typeface="Khmer UI" pitchFamily="34" charset="0"/>
                <a:cs typeface="Khmer UI" pitchFamily="34" charset="0"/>
              </a:rPr>
              <a:t>tickets, option </a:t>
            </a:r>
            <a:r>
              <a:rPr lang="en-US" sz="1200" b="1" dirty="0">
                <a:solidFill>
                  <a:schemeClr val="bg1">
                    <a:lumMod val="50000"/>
                  </a:schemeClr>
                </a:solidFill>
                <a:latin typeface="Khmer UI" pitchFamily="34" charset="0"/>
                <a:cs typeface="Khmer UI" pitchFamily="34" charset="0"/>
              </a:rPr>
              <a:t>for a 6ft x 6ft exhibition booth, company logo on advertisements and </a:t>
            </a:r>
            <a:r>
              <a:rPr lang="en-US" sz="1200" b="1" dirty="0" smtClean="0">
                <a:solidFill>
                  <a:schemeClr val="bg1">
                    <a:lumMod val="50000"/>
                  </a:schemeClr>
                </a:solidFill>
                <a:latin typeface="Khmer UI" pitchFamily="34" charset="0"/>
                <a:cs typeface="Khmer UI" pitchFamily="34" charset="0"/>
              </a:rPr>
              <a:t>program, announced </a:t>
            </a:r>
            <a:r>
              <a:rPr lang="en-US" sz="1200" b="1" dirty="0">
                <a:solidFill>
                  <a:schemeClr val="bg1">
                    <a:lumMod val="50000"/>
                  </a:schemeClr>
                </a:solidFill>
                <a:latin typeface="Khmer UI" pitchFamily="34" charset="0"/>
                <a:cs typeface="Khmer UI" pitchFamily="34" charset="0"/>
              </a:rPr>
              <a:t>thank you during opening </a:t>
            </a:r>
            <a:r>
              <a:rPr lang="en-US" sz="1200" b="1" dirty="0" smtClean="0">
                <a:solidFill>
                  <a:schemeClr val="bg1">
                    <a:lumMod val="50000"/>
                  </a:schemeClr>
                </a:solidFill>
                <a:latin typeface="Khmer UI" pitchFamily="34" charset="0"/>
                <a:cs typeface="Khmer UI" pitchFamily="34" charset="0"/>
              </a:rPr>
              <a:t>program, and logo on signage.</a:t>
            </a:r>
            <a:endParaRPr lang="en-US" sz="1000" b="1" dirty="0" smtClean="0">
              <a:solidFill>
                <a:schemeClr val="bg1">
                  <a:lumMod val="50000"/>
                </a:schemeClr>
              </a:solidFill>
              <a:latin typeface="Khmer UI" pitchFamily="34" charset="0"/>
              <a:cs typeface="Khmer UI" pitchFamily="34" charset="0"/>
            </a:endParaRPr>
          </a:p>
          <a:p>
            <a:pPr algn="just"/>
            <a:endParaRPr lang="en-US" sz="1000" b="1" dirty="0" smtClean="0">
              <a:solidFill>
                <a:schemeClr val="bg1">
                  <a:lumMod val="50000"/>
                </a:schemeClr>
              </a:solidFill>
              <a:latin typeface="Khmer UI" pitchFamily="34" charset="0"/>
              <a:cs typeface="Khmer UI" pitchFamily="34" charset="0"/>
            </a:endParaRPr>
          </a:p>
          <a:p>
            <a:pPr algn="just"/>
            <a:endParaRPr lang="en-US" sz="1000" b="1" dirty="0">
              <a:solidFill>
                <a:schemeClr val="bg1">
                  <a:lumMod val="50000"/>
                </a:schemeClr>
              </a:solidFill>
              <a:latin typeface="Khmer UI" pitchFamily="34" charset="0"/>
              <a:cs typeface="Khmer UI" pitchFamily="34" charset="0"/>
            </a:endParaRPr>
          </a:p>
          <a:p>
            <a:pPr algn="just"/>
            <a:r>
              <a:rPr lang="en-US" sz="1100" b="1" dirty="0">
                <a:solidFill>
                  <a:schemeClr val="tx2"/>
                </a:solidFill>
                <a:latin typeface="Khmer UI" pitchFamily="34" charset="0"/>
                <a:cs typeface="Khmer UI" pitchFamily="34" charset="0"/>
              </a:rPr>
              <a:t>**All sponsors interns can attend for a discounted rate of $35 with no extra fee &amp; one easy sign up!**</a:t>
            </a:r>
          </a:p>
          <a:p>
            <a:pPr algn="just"/>
            <a:endParaRPr lang="en-US" sz="1000" b="1" dirty="0">
              <a:solidFill>
                <a:schemeClr val="bg1">
                  <a:lumMod val="50000"/>
                </a:schemeClr>
              </a:solidFill>
              <a:latin typeface="Khmer UI" pitchFamily="34" charset="0"/>
              <a:cs typeface="Khmer UI" pitchFamily="34" charset="0"/>
            </a:endParaRPr>
          </a:p>
          <a:p>
            <a:pPr algn="ctr"/>
            <a:r>
              <a:rPr lang="en-US" sz="1100" u="sng" dirty="0">
                <a:hlinkClick r:id="rId2"/>
              </a:rPr>
              <a:t>http://</a:t>
            </a:r>
            <a:r>
              <a:rPr lang="en-US" sz="1100" u="sng" dirty="0" smtClean="0">
                <a:hlinkClick r:id="rId2"/>
              </a:rPr>
              <a:t>www.okypenergyforum.org</a:t>
            </a:r>
            <a:endParaRPr lang="en-US" sz="1100" u="sng" dirty="0" smtClean="0"/>
          </a:p>
          <a:p>
            <a:pPr algn="ctr"/>
            <a:r>
              <a:rPr lang="en-US" sz="1100" b="1" dirty="0" err="1" smtClean="0">
                <a:solidFill>
                  <a:schemeClr val="bg1">
                    <a:lumMod val="50000"/>
                  </a:schemeClr>
                </a:solidFill>
                <a:latin typeface="Khmer UI" pitchFamily="34" charset="0"/>
                <a:cs typeface="Khmer UI" pitchFamily="34" charset="0"/>
              </a:rPr>
              <a:t>natalieb@daltonboggs.com</a:t>
            </a:r>
            <a:endParaRPr lang="en-US" sz="1100" b="1" dirty="0" smtClean="0">
              <a:latin typeface="Khmer UI" pitchFamily="34" charset="0"/>
              <a:cs typeface="Khmer UI" pitchFamily="34" charset="0"/>
            </a:endParaRPr>
          </a:p>
          <a:p>
            <a:pPr algn="ctr"/>
            <a:endParaRPr lang="en-US" sz="1300" b="1" dirty="0">
              <a:latin typeface="Khmer UI" pitchFamily="34" charset="0"/>
              <a:cs typeface="Khmer UI" pitchFamily="34" charset="0"/>
            </a:endParaRPr>
          </a:p>
          <a:p>
            <a:pPr algn="just"/>
            <a:endParaRPr lang="en-US" sz="1300" b="1" dirty="0">
              <a:solidFill>
                <a:schemeClr val="bg1">
                  <a:lumMod val="50000"/>
                </a:schemeClr>
              </a:solidFill>
              <a:latin typeface="Khmer UI" pitchFamily="34" charset="0"/>
              <a:cs typeface="Khmer UI" pitchFamily="34" charset="0"/>
            </a:endParaRPr>
          </a:p>
        </p:txBody>
      </p:sp>
      <p:sp>
        <p:nvSpPr>
          <p:cNvPr id="11" name="TextBox 10"/>
          <p:cNvSpPr txBox="1"/>
          <p:nvPr/>
        </p:nvSpPr>
        <p:spPr>
          <a:xfrm>
            <a:off x="535666" y="1600200"/>
            <a:ext cx="3481608" cy="3293209"/>
          </a:xfrm>
          <a:prstGeom prst="rect">
            <a:avLst/>
          </a:prstGeom>
          <a:noFill/>
        </p:spPr>
        <p:txBody>
          <a:bodyPr wrap="square" rtlCol="0">
            <a:spAutoFit/>
          </a:bodyPr>
          <a:lstStyle/>
          <a:p>
            <a:pPr algn="just"/>
            <a:r>
              <a:rPr lang="en-US" sz="1400" b="1" u="sng" dirty="0" smtClean="0">
                <a:solidFill>
                  <a:schemeClr val="bg1"/>
                </a:solidFill>
                <a:latin typeface="Khmer UI" pitchFamily="34" charset="0"/>
                <a:cs typeface="Khmer UI" pitchFamily="34" charset="0"/>
              </a:rPr>
              <a:t>Platinum Level Sponsorship  - $2,000</a:t>
            </a:r>
          </a:p>
          <a:p>
            <a:pPr algn="just"/>
            <a:endParaRPr lang="en-US" sz="1200" b="1" dirty="0" smtClean="0">
              <a:solidFill>
                <a:schemeClr val="bg1">
                  <a:lumMod val="75000"/>
                </a:schemeClr>
              </a:solidFill>
              <a:latin typeface="Khmer UI" pitchFamily="34" charset="0"/>
              <a:cs typeface="Khmer UI" pitchFamily="34" charset="0"/>
            </a:endParaRPr>
          </a:p>
          <a:p>
            <a:pPr algn="just"/>
            <a:r>
              <a:rPr lang="en-US" sz="1200" b="1" dirty="0" smtClean="0">
                <a:solidFill>
                  <a:schemeClr val="bg1">
                    <a:lumMod val="75000"/>
                  </a:schemeClr>
                </a:solidFill>
                <a:latin typeface="Khmer UI" pitchFamily="34" charset="0"/>
                <a:cs typeface="Khmer UI" pitchFamily="34" charset="0"/>
              </a:rPr>
              <a:t>Includes 4 tickets plus the option for a 6ft x 6ft exhibition booth, company logo on advertisements and program.</a:t>
            </a:r>
          </a:p>
          <a:p>
            <a:pPr algn="just"/>
            <a:endParaRPr lang="en-US" sz="1400" b="1" dirty="0">
              <a:solidFill>
                <a:schemeClr val="bg1"/>
              </a:solidFill>
              <a:latin typeface="Khmer UI" pitchFamily="34" charset="0"/>
              <a:cs typeface="Khmer UI" pitchFamily="34" charset="0"/>
            </a:endParaRPr>
          </a:p>
          <a:p>
            <a:pPr algn="just"/>
            <a:r>
              <a:rPr lang="en-US" sz="1400" b="1" u="sng" dirty="0" smtClean="0">
                <a:solidFill>
                  <a:schemeClr val="bg1"/>
                </a:solidFill>
                <a:latin typeface="Khmer UI" pitchFamily="34" charset="0"/>
                <a:cs typeface="Khmer UI" pitchFamily="34" charset="0"/>
              </a:rPr>
              <a:t>Gold Level Sponsorship - $1,000</a:t>
            </a:r>
          </a:p>
          <a:p>
            <a:pPr algn="just"/>
            <a:endParaRPr lang="en-US" sz="700" b="1" dirty="0" smtClean="0">
              <a:solidFill>
                <a:schemeClr val="bg1">
                  <a:lumMod val="75000"/>
                </a:schemeClr>
              </a:solidFill>
              <a:latin typeface="Khmer UI" pitchFamily="34" charset="0"/>
              <a:cs typeface="Khmer UI" pitchFamily="34" charset="0"/>
            </a:endParaRPr>
          </a:p>
          <a:p>
            <a:pPr algn="just"/>
            <a:r>
              <a:rPr lang="en-US" sz="1200" b="1" dirty="0" smtClean="0">
                <a:solidFill>
                  <a:schemeClr val="bg1">
                    <a:lumMod val="75000"/>
                  </a:schemeClr>
                </a:solidFill>
                <a:latin typeface="Khmer UI" pitchFamily="34" charset="0"/>
                <a:cs typeface="Khmer UI" pitchFamily="34" charset="0"/>
              </a:rPr>
              <a:t>Include 2 </a:t>
            </a:r>
            <a:r>
              <a:rPr lang="en-US" sz="1200" b="1" dirty="0">
                <a:solidFill>
                  <a:schemeClr val="bg1">
                    <a:lumMod val="75000"/>
                  </a:schemeClr>
                </a:solidFill>
                <a:latin typeface="Khmer UI" pitchFamily="34" charset="0"/>
                <a:cs typeface="Khmer UI" pitchFamily="34" charset="0"/>
              </a:rPr>
              <a:t>tickets for the </a:t>
            </a:r>
            <a:r>
              <a:rPr lang="en-US" sz="1200" b="1" dirty="0" smtClean="0">
                <a:solidFill>
                  <a:schemeClr val="bg1">
                    <a:lumMod val="75000"/>
                  </a:schemeClr>
                </a:solidFill>
                <a:latin typeface="Khmer UI" pitchFamily="34" charset="0"/>
                <a:cs typeface="Khmer UI" pitchFamily="34" charset="0"/>
              </a:rPr>
              <a:t>event, </a:t>
            </a:r>
            <a:r>
              <a:rPr lang="en-US" sz="1200" b="1" dirty="0">
                <a:solidFill>
                  <a:schemeClr val="bg1">
                    <a:lumMod val="75000"/>
                  </a:schemeClr>
                </a:solidFill>
                <a:latin typeface="Khmer UI" pitchFamily="34" charset="0"/>
                <a:cs typeface="Khmer UI" pitchFamily="34" charset="0"/>
              </a:rPr>
              <a:t>company logo </a:t>
            </a:r>
            <a:r>
              <a:rPr lang="en-US" sz="1200" b="1" dirty="0" smtClean="0">
                <a:solidFill>
                  <a:schemeClr val="bg1">
                    <a:lumMod val="75000"/>
                  </a:schemeClr>
                </a:solidFill>
                <a:latin typeface="Khmer UI" pitchFamily="34" charset="0"/>
                <a:cs typeface="Khmer UI" pitchFamily="34" charset="0"/>
              </a:rPr>
              <a:t>on advertisements and program.</a:t>
            </a:r>
            <a:endParaRPr lang="en-US" sz="1200" b="1" dirty="0">
              <a:solidFill>
                <a:schemeClr val="bg1">
                  <a:lumMod val="75000"/>
                </a:schemeClr>
              </a:solidFill>
              <a:latin typeface="Khmer UI" pitchFamily="34" charset="0"/>
              <a:cs typeface="Khmer UI" pitchFamily="34" charset="0"/>
            </a:endParaRPr>
          </a:p>
          <a:p>
            <a:pPr algn="just"/>
            <a:endParaRPr lang="en-US" sz="1400" b="1" u="sng" dirty="0">
              <a:solidFill>
                <a:schemeClr val="bg1"/>
              </a:solidFill>
              <a:latin typeface="Khmer UI" pitchFamily="34" charset="0"/>
              <a:cs typeface="Khmer UI" pitchFamily="34" charset="0"/>
            </a:endParaRPr>
          </a:p>
          <a:p>
            <a:pPr algn="just"/>
            <a:r>
              <a:rPr lang="en-US" sz="1400" b="1" u="sng" dirty="0" smtClean="0">
                <a:solidFill>
                  <a:schemeClr val="bg1"/>
                </a:solidFill>
                <a:latin typeface="Khmer UI" pitchFamily="34" charset="0"/>
                <a:cs typeface="Khmer UI" pitchFamily="34" charset="0"/>
              </a:rPr>
              <a:t>Silver Level Sponsorship - $500</a:t>
            </a:r>
          </a:p>
          <a:p>
            <a:pPr algn="just"/>
            <a:endParaRPr lang="en-US" sz="700" b="1" dirty="0" smtClean="0">
              <a:solidFill>
                <a:schemeClr val="bg1">
                  <a:lumMod val="75000"/>
                </a:schemeClr>
              </a:solidFill>
              <a:latin typeface="Khmer UI" pitchFamily="34" charset="0"/>
              <a:cs typeface="Khmer UI" pitchFamily="34" charset="0"/>
            </a:endParaRPr>
          </a:p>
          <a:p>
            <a:pPr algn="just"/>
            <a:r>
              <a:rPr lang="en-US" sz="1200" b="1" dirty="0" smtClean="0">
                <a:solidFill>
                  <a:schemeClr val="bg1">
                    <a:lumMod val="75000"/>
                  </a:schemeClr>
                </a:solidFill>
                <a:latin typeface="Khmer UI" pitchFamily="34" charset="0"/>
                <a:cs typeface="Khmer UI" pitchFamily="34" charset="0"/>
              </a:rPr>
              <a:t>Includes company </a:t>
            </a:r>
            <a:r>
              <a:rPr lang="en-US" sz="1200" b="1" dirty="0">
                <a:solidFill>
                  <a:schemeClr val="bg1">
                    <a:lumMod val="75000"/>
                  </a:schemeClr>
                </a:solidFill>
                <a:latin typeface="Khmer UI" pitchFamily="34" charset="0"/>
                <a:cs typeface="Khmer UI" pitchFamily="34" charset="0"/>
              </a:rPr>
              <a:t>logo on </a:t>
            </a:r>
            <a:r>
              <a:rPr lang="en-US" sz="1200" b="1" dirty="0" smtClean="0">
                <a:solidFill>
                  <a:schemeClr val="bg1">
                    <a:lumMod val="75000"/>
                  </a:schemeClr>
                </a:solidFill>
                <a:latin typeface="Khmer UI" pitchFamily="34" charset="0"/>
                <a:cs typeface="Khmer UI" pitchFamily="34" charset="0"/>
              </a:rPr>
              <a:t>program.</a:t>
            </a:r>
          </a:p>
          <a:p>
            <a:pPr algn="just"/>
            <a:endParaRPr lang="en-US" sz="1200" b="1" dirty="0">
              <a:solidFill>
                <a:schemeClr val="bg1">
                  <a:lumMod val="75000"/>
                </a:schemeClr>
              </a:solidFill>
              <a:latin typeface="Khmer UI" pitchFamily="34" charset="0"/>
              <a:cs typeface="Khmer UI" pitchFamily="34" charset="0"/>
            </a:endParaRPr>
          </a:p>
          <a:p>
            <a:pPr algn="just"/>
            <a:endParaRPr lang="en-US" sz="1200" b="1" dirty="0">
              <a:solidFill>
                <a:schemeClr val="bg1">
                  <a:lumMod val="75000"/>
                </a:schemeClr>
              </a:solidFill>
              <a:latin typeface="Khmer UI" pitchFamily="34" charset="0"/>
              <a:cs typeface="Khmer UI" pitchFamily="34" charset="0"/>
            </a:endParaRPr>
          </a:p>
          <a:p>
            <a:pPr algn="just"/>
            <a:endParaRPr lang="en-US" sz="1600" b="1" dirty="0">
              <a:solidFill>
                <a:schemeClr val="bg1"/>
              </a:solidFill>
              <a:latin typeface="Khmer UI" pitchFamily="34" charset="0"/>
              <a:cs typeface="Khmer UI" pitchFamily="34" charset="0"/>
            </a:endParaRPr>
          </a:p>
        </p:txBody>
      </p:sp>
      <p:sp>
        <p:nvSpPr>
          <p:cNvPr id="12" name="TextBox 11"/>
          <p:cNvSpPr txBox="1"/>
          <p:nvPr/>
        </p:nvSpPr>
        <p:spPr>
          <a:xfrm>
            <a:off x="430893" y="381000"/>
            <a:ext cx="3691155" cy="954107"/>
          </a:xfrm>
          <a:prstGeom prst="rect">
            <a:avLst/>
          </a:prstGeom>
          <a:noFill/>
        </p:spPr>
        <p:txBody>
          <a:bodyPr wrap="square" rtlCol="0">
            <a:spAutoFit/>
          </a:bodyPr>
          <a:lstStyle/>
          <a:p>
            <a:pPr algn="ctr"/>
            <a:r>
              <a:rPr lang="en-US" sz="2800" b="1" dirty="0" smtClean="0">
                <a:effectLst>
                  <a:outerShdw blurRad="38100" dist="38100" dir="2700000" algn="tl">
                    <a:srgbClr val="007E39">
                      <a:alpha val="43000"/>
                    </a:srgbClr>
                  </a:outerShdw>
                </a:effectLst>
                <a:latin typeface="Khmer UI" pitchFamily="34" charset="0"/>
                <a:cs typeface="Khmer UI" pitchFamily="34" charset="0"/>
              </a:rPr>
              <a:t>Sponsorship</a:t>
            </a:r>
          </a:p>
          <a:p>
            <a:pPr algn="ctr"/>
            <a:r>
              <a:rPr lang="en-US" sz="2800" b="1" dirty="0" smtClean="0">
                <a:effectLst>
                  <a:outerShdw blurRad="38100" dist="38100" dir="2700000" algn="tl">
                    <a:srgbClr val="007E39">
                      <a:alpha val="43000"/>
                    </a:srgbClr>
                  </a:outerShdw>
                </a:effectLst>
                <a:latin typeface="Khmer UI" pitchFamily="34" charset="0"/>
                <a:cs typeface="Khmer UI" pitchFamily="34" charset="0"/>
              </a:rPr>
              <a:t>Opportunities</a:t>
            </a:r>
            <a:endParaRPr lang="en-US" sz="2800" b="1" dirty="0">
              <a:effectLst>
                <a:outerShdw blurRad="38100" dist="38100" dir="2700000" algn="tl">
                  <a:srgbClr val="007E39">
                    <a:alpha val="43000"/>
                  </a:srgbClr>
                </a:outerShdw>
              </a:effectLst>
              <a:latin typeface="Khmer UI" pitchFamily="34" charset="0"/>
              <a:cs typeface="Khmer UI" pitchFamily="34" charset="0"/>
            </a:endParaRPr>
          </a:p>
        </p:txBody>
      </p:sp>
      <p:sp>
        <p:nvSpPr>
          <p:cNvPr id="15" name="TextBox 14"/>
          <p:cNvSpPr txBox="1"/>
          <p:nvPr/>
        </p:nvSpPr>
        <p:spPr>
          <a:xfrm>
            <a:off x="457200" y="4419600"/>
            <a:ext cx="3560074" cy="2893099"/>
          </a:xfrm>
          <a:prstGeom prst="rect">
            <a:avLst/>
          </a:prstGeom>
          <a:noFill/>
        </p:spPr>
        <p:txBody>
          <a:bodyPr wrap="square" rtlCol="0">
            <a:spAutoFit/>
          </a:bodyPr>
          <a:lstStyle/>
          <a:p>
            <a:pPr algn="ctr"/>
            <a:r>
              <a:rPr lang="en-US" b="1" dirty="0" smtClean="0">
                <a:effectLst>
                  <a:outerShdw blurRad="38100" dist="38100" dir="2700000" algn="tl">
                    <a:srgbClr val="007E39">
                      <a:alpha val="43000"/>
                    </a:srgbClr>
                  </a:outerShdw>
                </a:effectLst>
                <a:latin typeface="Khmer UI" pitchFamily="34" charset="0"/>
                <a:cs typeface="Khmer UI" pitchFamily="34" charset="0"/>
              </a:rPr>
              <a:t>Thank you for considering a donation for the Second Annual Oklahoma YP Energy Forum!</a:t>
            </a:r>
          </a:p>
          <a:p>
            <a:pPr algn="ctr"/>
            <a:endParaRPr lang="en-US" sz="1100" b="1" dirty="0">
              <a:solidFill>
                <a:schemeClr val="bg1">
                  <a:lumMod val="95000"/>
                </a:schemeClr>
              </a:solidFill>
              <a:effectLst>
                <a:outerShdw blurRad="38100" dist="38100" dir="2700000" algn="tl">
                  <a:srgbClr val="007E39">
                    <a:alpha val="43000"/>
                  </a:srgbClr>
                </a:outerShdw>
              </a:effectLst>
              <a:latin typeface="Khmer UI" pitchFamily="34" charset="0"/>
              <a:cs typeface="Khmer UI" pitchFamily="34" charset="0"/>
            </a:endParaRPr>
          </a:p>
          <a:p>
            <a:pPr algn="ctr"/>
            <a:r>
              <a:rPr lang="en-US" sz="1100" b="1" dirty="0" smtClean="0">
                <a:solidFill>
                  <a:schemeClr val="bg1">
                    <a:lumMod val="95000"/>
                  </a:schemeClr>
                </a:solidFill>
                <a:effectLst>
                  <a:outerShdw blurRad="38100" dist="38100" dir="2700000" algn="tl">
                    <a:srgbClr val="007E39">
                      <a:alpha val="43000"/>
                    </a:srgbClr>
                  </a:outerShdw>
                </a:effectLst>
                <a:latin typeface="Khmer UI" pitchFamily="34" charset="0"/>
                <a:cs typeface="Khmer UI" pitchFamily="34" charset="0"/>
              </a:rPr>
              <a:t>Please make checks </a:t>
            </a:r>
            <a:r>
              <a:rPr lang="en-US" sz="1100" b="1" dirty="0">
                <a:solidFill>
                  <a:schemeClr val="bg1">
                    <a:lumMod val="95000"/>
                  </a:schemeClr>
                </a:solidFill>
                <a:effectLst>
                  <a:outerShdw blurRad="38100" dist="38100" dir="2700000" algn="tl">
                    <a:srgbClr val="007E39">
                      <a:alpha val="43000"/>
                    </a:srgbClr>
                  </a:outerShdw>
                </a:effectLst>
                <a:latin typeface="Khmer UI" pitchFamily="34" charset="0"/>
                <a:cs typeface="Khmer UI" pitchFamily="34" charset="0"/>
              </a:rPr>
              <a:t>payable </a:t>
            </a:r>
            <a:r>
              <a:rPr lang="en-US" sz="1100" b="1" dirty="0" smtClean="0">
                <a:solidFill>
                  <a:schemeClr val="bg1">
                    <a:lumMod val="95000"/>
                  </a:schemeClr>
                </a:solidFill>
                <a:effectLst>
                  <a:outerShdw blurRad="38100" dist="38100" dir="2700000" algn="tl">
                    <a:srgbClr val="007E39">
                      <a:alpha val="43000"/>
                    </a:srgbClr>
                  </a:outerShdw>
                </a:effectLst>
                <a:latin typeface="Khmer UI" pitchFamily="34" charset="0"/>
                <a:cs typeface="Khmer UI" pitchFamily="34" charset="0"/>
              </a:rPr>
              <a:t>to:</a:t>
            </a:r>
          </a:p>
          <a:p>
            <a:pPr algn="ctr"/>
            <a:r>
              <a:rPr lang="en-US" sz="1100" b="1" dirty="0" smtClean="0">
                <a:solidFill>
                  <a:schemeClr val="bg1">
                    <a:lumMod val="95000"/>
                  </a:schemeClr>
                </a:solidFill>
                <a:effectLst>
                  <a:outerShdw blurRad="38100" dist="38100" dir="2700000" algn="tl">
                    <a:srgbClr val="007E39">
                      <a:alpha val="43000"/>
                    </a:srgbClr>
                  </a:outerShdw>
                </a:effectLst>
                <a:latin typeface="Khmer UI" pitchFamily="34" charset="0"/>
                <a:cs typeface="Khmer UI" pitchFamily="34" charset="0"/>
              </a:rPr>
              <a:t> SPE </a:t>
            </a:r>
            <a:r>
              <a:rPr lang="en-US" sz="1100" b="1" dirty="0">
                <a:solidFill>
                  <a:schemeClr val="bg1">
                    <a:lumMod val="95000"/>
                  </a:schemeClr>
                </a:solidFill>
                <a:effectLst>
                  <a:outerShdw blurRad="38100" dist="38100" dir="2700000" algn="tl">
                    <a:srgbClr val="007E39">
                      <a:alpha val="43000"/>
                    </a:srgbClr>
                  </a:outerShdw>
                </a:effectLst>
                <a:latin typeface="Khmer UI" pitchFamily="34" charset="0"/>
                <a:cs typeface="Khmer UI" pitchFamily="34" charset="0"/>
              </a:rPr>
              <a:t>Young </a:t>
            </a:r>
            <a:r>
              <a:rPr lang="en-US" sz="1100" b="1" dirty="0" smtClean="0">
                <a:solidFill>
                  <a:schemeClr val="bg1">
                    <a:lumMod val="95000"/>
                  </a:schemeClr>
                </a:solidFill>
                <a:effectLst>
                  <a:outerShdw blurRad="38100" dist="38100" dir="2700000" algn="tl">
                    <a:srgbClr val="007E39">
                      <a:alpha val="43000"/>
                    </a:srgbClr>
                  </a:outerShdw>
                </a:effectLst>
                <a:latin typeface="Khmer UI" pitchFamily="34" charset="0"/>
                <a:cs typeface="Khmer UI" pitchFamily="34" charset="0"/>
              </a:rPr>
              <a:t>Professionals</a:t>
            </a:r>
          </a:p>
          <a:p>
            <a:pPr algn="ctr"/>
            <a:r>
              <a:rPr lang="en-US" sz="1100" b="1" dirty="0" smtClean="0">
                <a:solidFill>
                  <a:schemeClr val="bg1">
                    <a:lumMod val="95000"/>
                  </a:schemeClr>
                </a:solidFill>
                <a:effectLst>
                  <a:outerShdw blurRad="38100" dist="38100" dir="2700000" algn="tl">
                    <a:srgbClr val="007E39">
                      <a:alpha val="43000"/>
                    </a:srgbClr>
                  </a:outerShdw>
                </a:effectLst>
                <a:latin typeface="Khmer UI" pitchFamily="34" charset="0"/>
                <a:cs typeface="Khmer UI" pitchFamily="34" charset="0"/>
              </a:rPr>
              <a:t>Attention: Derrick Turk </a:t>
            </a:r>
          </a:p>
          <a:p>
            <a:pPr algn="ctr"/>
            <a:r>
              <a:rPr lang="en-US" sz="1100" b="1" dirty="0" smtClean="0">
                <a:solidFill>
                  <a:schemeClr val="bg1">
                    <a:lumMod val="95000"/>
                  </a:schemeClr>
                </a:solidFill>
                <a:effectLst>
                  <a:outerShdw blurRad="38100" dist="38100" dir="2700000" algn="tl">
                    <a:srgbClr val="007E39">
                      <a:alpha val="43000"/>
                    </a:srgbClr>
                  </a:outerShdw>
                </a:effectLst>
                <a:latin typeface="Khmer UI" pitchFamily="34" charset="0"/>
                <a:cs typeface="Khmer UI" pitchFamily="34" charset="0"/>
              </a:rPr>
              <a:t>Devon Energy Center</a:t>
            </a:r>
          </a:p>
          <a:p>
            <a:pPr algn="ctr"/>
            <a:r>
              <a:rPr lang="en-US" sz="1100" b="1" dirty="0" smtClean="0">
                <a:solidFill>
                  <a:schemeClr val="bg1">
                    <a:lumMod val="95000"/>
                  </a:schemeClr>
                </a:solidFill>
                <a:effectLst>
                  <a:outerShdw blurRad="38100" dist="38100" dir="2700000" algn="tl">
                    <a:srgbClr val="007E39">
                      <a:alpha val="43000"/>
                    </a:srgbClr>
                  </a:outerShdw>
                </a:effectLst>
                <a:latin typeface="Khmer UI" pitchFamily="34" charset="0"/>
                <a:cs typeface="Khmer UI" pitchFamily="34" charset="0"/>
              </a:rPr>
              <a:t>333 W. Sheridan Ave.</a:t>
            </a:r>
          </a:p>
          <a:p>
            <a:pPr algn="ctr"/>
            <a:r>
              <a:rPr lang="en-US" sz="1100" b="1" dirty="0" smtClean="0">
                <a:solidFill>
                  <a:schemeClr val="bg1">
                    <a:lumMod val="95000"/>
                  </a:schemeClr>
                </a:solidFill>
                <a:effectLst>
                  <a:outerShdw blurRad="38100" dist="38100" dir="2700000" algn="tl">
                    <a:srgbClr val="007E39">
                      <a:alpha val="43000"/>
                    </a:srgbClr>
                  </a:outerShdw>
                </a:effectLst>
                <a:latin typeface="Khmer UI" pitchFamily="34" charset="0"/>
                <a:cs typeface="Khmer UI" pitchFamily="34" charset="0"/>
              </a:rPr>
              <a:t>OKC, OK 73102</a:t>
            </a:r>
          </a:p>
          <a:p>
            <a:pPr algn="ctr"/>
            <a:r>
              <a:rPr lang="en-US" sz="1100" b="1" dirty="0" smtClean="0">
                <a:solidFill>
                  <a:schemeClr val="bg1">
                    <a:lumMod val="95000"/>
                  </a:schemeClr>
                </a:solidFill>
                <a:effectLst>
                  <a:outerShdw blurRad="38100" dist="38100" dir="2700000" algn="tl">
                    <a:srgbClr val="007E39">
                      <a:alpha val="43000"/>
                    </a:srgbClr>
                  </a:outerShdw>
                </a:effectLst>
                <a:latin typeface="Khmer UI" pitchFamily="34" charset="0"/>
                <a:cs typeface="Khmer UI" pitchFamily="34" charset="0"/>
                <a:hlinkClick r:id="rId3"/>
              </a:rPr>
              <a:t>Derrick.Turk@dvn.com</a:t>
            </a:r>
            <a:endParaRPr lang="en-US" sz="1100" b="1" dirty="0" smtClean="0">
              <a:solidFill>
                <a:schemeClr val="bg1">
                  <a:lumMod val="95000"/>
                </a:schemeClr>
              </a:solidFill>
              <a:effectLst>
                <a:outerShdw blurRad="38100" dist="38100" dir="2700000" algn="tl">
                  <a:srgbClr val="007E39">
                    <a:alpha val="43000"/>
                  </a:srgbClr>
                </a:outerShdw>
              </a:effectLst>
              <a:latin typeface="Khmer UI" pitchFamily="34" charset="0"/>
              <a:cs typeface="Khmer UI" pitchFamily="34" charset="0"/>
            </a:endParaRPr>
          </a:p>
          <a:p>
            <a:pPr algn="ctr"/>
            <a:r>
              <a:rPr lang="en-US" sz="1100" b="1" dirty="0" smtClean="0">
                <a:solidFill>
                  <a:schemeClr val="bg1">
                    <a:lumMod val="95000"/>
                  </a:schemeClr>
                </a:solidFill>
                <a:effectLst>
                  <a:outerShdw blurRad="38100" dist="38100" dir="2700000" algn="tl">
                    <a:srgbClr val="007E39">
                      <a:alpha val="43000"/>
                    </a:srgbClr>
                  </a:outerShdw>
                </a:effectLst>
                <a:latin typeface="Khmer UI" pitchFamily="34" charset="0"/>
                <a:cs typeface="Khmer UI" pitchFamily="34" charset="0"/>
              </a:rPr>
              <a:t>405-228-4481</a:t>
            </a:r>
          </a:p>
          <a:p>
            <a:pPr algn="ctr"/>
            <a:endParaRPr lang="en-US" sz="1100" b="1" dirty="0" smtClean="0">
              <a:solidFill>
                <a:schemeClr val="bg1">
                  <a:lumMod val="95000"/>
                </a:schemeClr>
              </a:solidFill>
              <a:effectLst>
                <a:outerShdw blurRad="38100" dist="38100" dir="2700000" algn="tl">
                  <a:srgbClr val="007E39">
                    <a:alpha val="43000"/>
                  </a:srgbClr>
                </a:outerShdw>
              </a:effectLst>
              <a:latin typeface="Khmer UI" pitchFamily="34" charset="0"/>
              <a:cs typeface="Khmer UI" pitchFamily="34" charset="0"/>
            </a:endParaRPr>
          </a:p>
        </p:txBody>
      </p:sp>
      <p:sp>
        <p:nvSpPr>
          <p:cNvPr id="2" name="Rectangle 1"/>
          <p:cNvSpPr/>
          <p:nvPr/>
        </p:nvSpPr>
        <p:spPr>
          <a:xfrm>
            <a:off x="4876800" y="4495800"/>
            <a:ext cx="3105911" cy="923330"/>
          </a:xfrm>
          <a:prstGeom prst="rect">
            <a:avLst/>
          </a:prstGeom>
          <a:noFill/>
          <a:effectLst/>
          <a:scene3d>
            <a:camera prst="isometricOffAxis1Right"/>
            <a:lightRig rig="threePt" dir="t"/>
          </a:scene3d>
          <a:sp3d>
            <a:bevelT prst="relaxedInset"/>
          </a:sp3d>
        </p:spPr>
        <p:txBody>
          <a:bodyPr wrap="square" lIns="91440" tIns="45720" rIns="91440" bIns="45720">
            <a:spAutoFit/>
          </a:bodyPr>
          <a:lstStyle/>
          <a:p>
            <a:pPr algn="ctr"/>
            <a:r>
              <a:rPr lang="en-US" sz="54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Sold Out</a:t>
            </a:r>
            <a:endParaRPr lang="en-US"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3" name="Rectangle 2"/>
          <p:cNvSpPr/>
          <p:nvPr/>
        </p:nvSpPr>
        <p:spPr>
          <a:xfrm>
            <a:off x="-1407405" y="2551837"/>
            <a:ext cx="5446005" cy="923330"/>
          </a:xfrm>
          <a:prstGeom prst="rect">
            <a:avLst/>
          </a:prstGeom>
          <a:noFill/>
        </p:spPr>
        <p:txBody>
          <a:bodyPr wrap="square" lIns="91440" tIns="45720" rIns="91440" bIns="45720">
            <a:spAutoFit/>
          </a:bodyPr>
          <a:lstStyle/>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Rectangle 3"/>
          <p:cNvSpPr/>
          <p:nvPr/>
        </p:nvSpPr>
        <p:spPr>
          <a:xfrm>
            <a:off x="5029200" y="-8467"/>
            <a:ext cx="2895600" cy="1754327"/>
          </a:xfrm>
          <a:prstGeom prst="rect">
            <a:avLst/>
          </a:prstGeom>
          <a:noFill/>
          <a:effectLst/>
          <a:scene3d>
            <a:camera prst="isometricOffAxis1Right"/>
            <a:lightRig rig="threePt" dir="t"/>
          </a:scene3d>
          <a:sp3d>
            <a:bevelT prst="relaxedInset"/>
          </a:sp3d>
        </p:spPr>
        <p:txBody>
          <a:bodyPr wrap="square" lIns="91440" tIns="45720" rIns="91440" bIns="45720">
            <a:spAutoFit/>
          </a:bodyPr>
          <a:lstStyle/>
          <a:p>
            <a:pPr algn="ctr"/>
            <a:r>
              <a:rPr lang="en-US"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Sold Out</a:t>
            </a:r>
          </a:p>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5257800" y="3505200"/>
            <a:ext cx="2662508" cy="923330"/>
          </a:xfrm>
          <a:prstGeom prst="rect">
            <a:avLst/>
          </a:prstGeom>
          <a:noFill/>
        </p:spPr>
        <p:txBody>
          <a:bodyPr wrap="none" lIns="91440" tIns="45720" rIns="91440" bIns="45720">
            <a:spAutoFit/>
            <a:scene3d>
              <a:camera prst="isometricOffAxis1Right"/>
              <a:lightRig rig="threePt" dir="t"/>
            </a:scene3d>
          </a:bodyPr>
          <a:lstStyle/>
          <a:p>
            <a:pPr algn="ctr"/>
            <a:r>
              <a:rPr lang="en-US"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Sold Out</a:t>
            </a:r>
          </a:p>
        </p:txBody>
      </p:sp>
      <p:sp>
        <p:nvSpPr>
          <p:cNvPr id="6" name="TextBox 5"/>
          <p:cNvSpPr txBox="1"/>
          <p:nvPr/>
        </p:nvSpPr>
        <p:spPr>
          <a:xfrm>
            <a:off x="6172200" y="4495800"/>
            <a:ext cx="184666" cy="369332"/>
          </a:xfrm>
          <a:prstGeom prst="rect">
            <a:avLst/>
          </a:prstGeom>
          <a:noFill/>
        </p:spPr>
        <p:txBody>
          <a:bodyPr wrap="none" rtlCol="0">
            <a:spAutoFit/>
          </a:bodyPr>
          <a:lstStyle/>
          <a:p>
            <a:endParaRPr lang="en-US" dirty="0"/>
          </a:p>
        </p:txBody>
      </p:sp>
      <p:sp>
        <p:nvSpPr>
          <p:cNvPr id="7" name="Rectangle 6"/>
          <p:cNvSpPr/>
          <p:nvPr/>
        </p:nvSpPr>
        <p:spPr>
          <a:xfrm>
            <a:off x="5029200" y="1752600"/>
            <a:ext cx="2662508" cy="923330"/>
          </a:xfrm>
          <a:prstGeom prst="rect">
            <a:avLst/>
          </a:prstGeom>
          <a:noFill/>
          <a:scene3d>
            <a:camera prst="isometricOffAxis1Right"/>
            <a:lightRig rig="threePt" dir="t"/>
          </a:scene3d>
        </p:spPr>
        <p:txBody>
          <a:bodyPr wrap="none" lIns="91440" tIns="45720" rIns="91440" bIns="45720">
            <a:spAutoFit/>
          </a:bodyPr>
          <a:lstStyle/>
          <a:p>
            <a:pPr algn="ctr"/>
            <a:r>
              <a:rPr lang="en-US"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Sold Out</a:t>
            </a:r>
            <a:endParaRPr lang="en-US"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extLst>
      <p:ext uri="{BB962C8B-B14F-4D97-AF65-F5344CB8AC3E}">
        <p14:creationId xmlns:p14="http://schemas.microsoft.com/office/powerpoint/2010/main" val="33358516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1732</TotalTime>
  <Words>565</Words>
  <Application>Microsoft Macintosh PowerPoint</Application>
  <PresentationFormat>On-screen Show (4:3)</PresentationFormat>
  <Paragraphs>111</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Ulterra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 Sherwood</dc:creator>
  <cp:lastModifiedBy>Natalie Boggs</cp:lastModifiedBy>
  <cp:revision>74</cp:revision>
  <cp:lastPrinted>2013-07-11T19:22:54Z</cp:lastPrinted>
  <dcterms:created xsi:type="dcterms:W3CDTF">2012-04-16T20:41:25Z</dcterms:created>
  <dcterms:modified xsi:type="dcterms:W3CDTF">2013-07-19T14:35:42Z</dcterms:modified>
</cp:coreProperties>
</file>