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2" r:id="rId8"/>
    <p:sldId id="264" r:id="rId9"/>
    <p:sldId id="265" r:id="rId10"/>
    <p:sldId id="266" r:id="rId11"/>
    <p:sldId id="269" r:id="rId12"/>
    <p:sldId id="271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4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B6DF-366F-4C23-BEE5-E23E7CB73D9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pezoidal_rule" TargetMode="External"/><Relationship Id="rId2" Type="http://schemas.openxmlformats.org/officeDocument/2006/relationships/hyperlink" Target="http://petrowiki.org/Flow_equations_for_gas_and_multiphase_flo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Programming for Engineers</a:t>
            </a:r>
            <a:br>
              <a:rPr lang="en-US" sz="5400" dirty="0"/>
            </a:br>
            <a:r>
              <a:rPr lang="en-US" sz="4000" dirty="0"/>
              <a:t>Excel Automation with VBA</a:t>
            </a:r>
            <a:br>
              <a:rPr lang="en-US" sz="4000" dirty="0"/>
            </a:br>
            <a:r>
              <a:rPr lang="en-US" sz="4000" dirty="0"/>
              <a:t>Session 1: “Eat Your Vegetables”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Derrick W. Turk</a:t>
            </a:r>
          </a:p>
          <a:p>
            <a:r>
              <a:rPr lang="en-US" dirty="0"/>
              <a:t>terminus data science, LLC</a:t>
            </a:r>
          </a:p>
        </p:txBody>
      </p:sp>
    </p:spTree>
    <p:extLst>
      <p:ext uri="{BB962C8B-B14F-4D97-AF65-F5344CB8AC3E}">
        <p14:creationId xmlns:p14="http://schemas.microsoft.com/office/powerpoint/2010/main" val="233510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‘car’ and ‘fruit’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54" y="1573243"/>
            <a:ext cx="1334226" cy="88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54" y="2732773"/>
            <a:ext cx="1073790" cy="7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Lie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static typing</a:t>
            </a:r>
            <a:r>
              <a:rPr lang="en-US" dirty="0"/>
              <a:t>: variables/names have types; these types constrain the values assigned; type-checking happens prior to execution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Examples: C, C++, Java, Haskell, FORTRAN, Visual Basic with Option Explicit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13065" y="4085439"/>
            <a:ext cx="5368953" cy="352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13065" y="3993159"/>
            <a:ext cx="5478010" cy="478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car x =                ;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fruit y =            ;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+ y &lt;&lt; '\n';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function '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main()':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no match for 'operator+' (operand types are 'car' and 'fruit')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12" y="2583579"/>
            <a:ext cx="1334226" cy="88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12" y="3603551"/>
            <a:ext cx="1073790" cy="7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x As Car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y As Fruit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x =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y =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86" y="2982594"/>
            <a:ext cx="1334226" cy="88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86" y="4201472"/>
            <a:ext cx="1073790" cy="714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2581275"/>
            <a:ext cx="2371725" cy="16954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28650" y="796954"/>
            <a:ext cx="1292429" cy="522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6286" y="788565"/>
            <a:ext cx="1283516" cy="531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primitive type</a:t>
            </a:r>
            <a:r>
              <a:rPr lang="en-US" dirty="0"/>
              <a:t>: a type that’s not a composite (e.g. array, structure, or object) type, usually built into a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leaving some out because you should never* use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well, hardly ever</a:t>
            </a:r>
          </a:p>
        </p:txBody>
      </p:sp>
    </p:spTree>
    <p:extLst>
      <p:ext uri="{BB962C8B-B14F-4D97-AF65-F5344CB8AC3E}">
        <p14:creationId xmlns:p14="http://schemas.microsoft.com/office/powerpoint/2010/main" val="320004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Primitive Types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1409"/>
              </p:ext>
            </p:extLst>
          </p:nvPr>
        </p:nvGraphicFramePr>
        <p:xfrm>
          <a:off x="628650" y="1825625"/>
          <a:ext cx="78867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18098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31852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76069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r>
                        <a:rPr lang="en-US" baseline="0" dirty="0"/>
                        <a:t> / 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32-bit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721734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1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64-bit floating point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4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character string (i.e. 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 world"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 or false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"boxed" value of any other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 of the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8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Functions (aka subroutines, procedures, methods, blocks, lambdas...)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: a subprogram with specified inputs and outputs which may be invoked multiple times from elsewhere in the program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pure function</a:t>
            </a:r>
            <a:r>
              <a:rPr lang="en-US" dirty="0"/>
              <a:t>: a function whose outputs depend only on its inputs (i.e. a function with no </a:t>
            </a:r>
            <a:r>
              <a:rPr lang="en-US" i="1" dirty="0">
                <a:solidFill>
                  <a:schemeClr val="accent2"/>
                </a:solidFill>
              </a:rPr>
              <a:t>side effects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functional decomposition</a:t>
            </a:r>
            <a:r>
              <a:rPr lang="en-US" dirty="0"/>
              <a:t>: the fundamental skill of engineering… and of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63125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Functions (&amp; “Subs”)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WriteCell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cell As Range,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contents As Variant)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cell.Value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contents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Factorial(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As Long) As Long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&lt;= 0 Then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Factorial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Factorial = x * Factorial(x - 1)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5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Functions (&amp; “Subs”)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UseFunctions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"original value: " &amp;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ActiveSheet.Range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("A1").Value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WriteCell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ActiveSheet.Range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("A1"), 17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"new contents: " &amp;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ActiveSheet.Range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("A1").Value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"factorial(5) = " &amp; Factorial(5)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 value: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contents: 17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factorial(5) = 120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9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Functions when you need to </a:t>
            </a:r>
            <a:r>
              <a:rPr lang="en-US" i="1" dirty="0"/>
              <a:t>compute</a:t>
            </a:r>
            <a:r>
              <a:rPr lang="en-US" dirty="0"/>
              <a:t> output(s) from input(s), and try to keep them pure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Public|Private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Function Name([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ByVal|ByRef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Arg1 [As Type], …) As Type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Name(arg1, …)</a:t>
            </a:r>
          </a:p>
        </p:txBody>
      </p:sp>
    </p:spTree>
    <p:extLst>
      <p:ext uri="{BB962C8B-B14F-4D97-AF65-F5344CB8AC3E}">
        <p14:creationId xmlns:p14="http://schemas.microsoft.com/office/powerpoint/2010/main" val="134023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filling out the survey!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Where are you from? [ Houston, TX ]</a:t>
            </a:r>
          </a:p>
          <a:p>
            <a:pPr marL="0" indent="0">
              <a:buNone/>
            </a:pPr>
            <a:r>
              <a:rPr lang="en-US" dirty="0"/>
              <a:t>Where do you live and work now? [ Houston, TX ]</a:t>
            </a:r>
          </a:p>
          <a:p>
            <a:pPr marL="0" indent="0">
              <a:buNone/>
            </a:pPr>
            <a:r>
              <a:rPr lang="en-US" dirty="0"/>
              <a:t>Gender: [ M ]</a:t>
            </a:r>
          </a:p>
          <a:p>
            <a:pPr marL="0" indent="0">
              <a:buNone/>
            </a:pPr>
            <a:r>
              <a:rPr lang="en-US" dirty="0"/>
              <a:t>Age: [ 27 ]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Highest degree [ BS, University of Texas ]</a:t>
            </a:r>
          </a:p>
          <a:p>
            <a:pPr marL="0" indent="0">
              <a:buNone/>
            </a:pPr>
            <a:r>
              <a:rPr lang="en-US" dirty="0"/>
              <a:t>Educational field or major [ Mechanical engineering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title or professional discipline [ Data science consultant ]</a:t>
            </a:r>
          </a:p>
          <a:p>
            <a:pPr marL="0" indent="0">
              <a:buNone/>
            </a:pPr>
            <a:r>
              <a:rPr lang="en-US" dirty="0"/>
              <a:t>Who do you work for? [ My one-man company: terminus data science, LLC ]</a:t>
            </a:r>
          </a:p>
          <a:p>
            <a:pPr marL="0" indent="0">
              <a:buNone/>
            </a:pPr>
            <a:r>
              <a:rPr lang="en-US" dirty="0"/>
              <a:t>Do you write programs as part of your work? [ Yes ]</a:t>
            </a:r>
          </a:p>
          <a:p>
            <a:pPr marL="0" indent="0">
              <a:buNone/>
            </a:pPr>
            <a:r>
              <a:rPr lang="en-US" dirty="0"/>
              <a:t>Do you automate Excel (e.g. with VBA) as part of your work? [ Yes 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Have you programmed before? [ Yes ]</a:t>
            </a:r>
          </a:p>
          <a:p>
            <a:pPr marL="0" indent="0">
              <a:buNone/>
            </a:pPr>
            <a:r>
              <a:rPr lang="en-US" dirty="0"/>
              <a:t>For how long? [ 18 years ]</a:t>
            </a:r>
          </a:p>
          <a:p>
            <a:pPr marL="0" indent="0">
              <a:buNone/>
            </a:pPr>
            <a:r>
              <a:rPr lang="en-US" dirty="0"/>
              <a:t>Languages: (limited) assembly, C, C++, C#, Excel formulas, (limited) Haskell, Java, </a:t>
            </a:r>
            <a:r>
              <a:rPr lang="en-US" dirty="0" err="1"/>
              <a:t>Javascript</a:t>
            </a:r>
            <a:r>
              <a:rPr lang="en-US" dirty="0"/>
              <a:t>, Lisp, MATLAB, (limited) ML, F#, or </a:t>
            </a:r>
            <a:r>
              <a:rPr lang="en-US" dirty="0" err="1"/>
              <a:t>OCaml</a:t>
            </a:r>
            <a:r>
              <a:rPr lang="en-US" dirty="0"/>
              <a:t>, Perl, Python, R, Visual Basic</a:t>
            </a:r>
          </a:p>
          <a:p>
            <a:pPr marL="0" indent="0">
              <a:buNone/>
            </a:pPr>
            <a:r>
              <a:rPr lang="en-US" dirty="0"/>
              <a:t>What languages do you know "well"? C, C++, C#, </a:t>
            </a:r>
            <a:r>
              <a:rPr lang="en-US" dirty="0" err="1"/>
              <a:t>Javascript</a:t>
            </a:r>
            <a:r>
              <a:rPr lang="en-US" dirty="0"/>
              <a:t>, Python, R, Visual Basic</a:t>
            </a:r>
          </a:p>
          <a:p>
            <a:pPr marL="0" indent="0">
              <a:buNone/>
            </a:pPr>
            <a:r>
              <a:rPr lang="en-US" dirty="0"/>
              <a:t>Largest program? [ ~20000 lines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 world: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puts("hello world.");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33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Sub(routine)s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Subs when you need to perform side effects (read a database, write to the spreadsheet…) and delegate computation to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Public|Private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Sub Name([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ByVal|ByRef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Arg1 [As Type], …)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arg1, …</a:t>
            </a:r>
          </a:p>
        </p:txBody>
      </p:sp>
    </p:spTree>
    <p:extLst>
      <p:ext uri="{BB962C8B-B14F-4D97-AF65-F5344CB8AC3E}">
        <p14:creationId xmlns:p14="http://schemas.microsoft.com/office/powerpoint/2010/main" val="323874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Conditional statements are used to </a:t>
            </a:r>
            <a:r>
              <a:rPr lang="en-US" i="1" dirty="0"/>
              <a:t>branch</a:t>
            </a:r>
            <a:r>
              <a:rPr lang="en-US" dirty="0"/>
              <a:t>, depending on a Boolean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 Then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[Else If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OtherCondition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[Else]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59221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Loops are used to iterate a fixed number of times, while a condition holds, or until a condition is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Long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To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64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Control Structures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While|Until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Condition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While|Until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Condition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7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Pseudopressure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Pseudopressure</a:t>
            </a:r>
            <a:r>
              <a:rPr lang="en-US" dirty="0"/>
              <a:t>: a computed value used to (somewhat) re-linearize the diffusivity equation for compressible fluids (i.e. gas)</a:t>
            </a:r>
          </a:p>
          <a:p>
            <a:r>
              <a:rPr lang="en-US" dirty="0">
                <a:hlinkClick r:id="rId2"/>
              </a:rPr>
              <a:t>http://petrowiki.org/Flow_equations_for_gas_and_multiphase_flow</a:t>
            </a:r>
            <a:endParaRPr lang="en-US" dirty="0"/>
          </a:p>
          <a:p>
            <a:r>
              <a:rPr lang="en-US" dirty="0"/>
              <a:t>There’s an integral, which we’re going to compute using the trapezoidal rule</a:t>
            </a:r>
          </a:p>
          <a:p>
            <a:r>
              <a:rPr lang="en-US" dirty="0">
                <a:hlinkClick r:id="rId3"/>
              </a:rPr>
              <a:t>https://en.wikipedia.org/wiki/Trapezoidal_rule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6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Pseudopressure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In short, we want to calculate: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)=2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We’re going to assume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which is wrong and defeats the entire purpose… but this is a short class. The mathematically astute (or reservoir engineers) among you will notice this is just the pressure-squared approximation.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We’ll come back to this later.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700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Trapezoidal Rule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62" y="1760285"/>
            <a:ext cx="4914676" cy="26703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40069" y="5231832"/>
                <a:ext cx="1463862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69" y="5231832"/>
                <a:ext cx="1463862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68180" y="1552189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80" y="1552189"/>
                <a:ext cx="287963" cy="276999"/>
              </a:xfrm>
              <a:prstGeom prst="rect">
                <a:avLst/>
              </a:prstGeom>
              <a:blipFill>
                <a:blip r:embed="rId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67868" y="2048537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68" y="2048537"/>
                <a:ext cx="293285" cy="276999"/>
              </a:xfrm>
              <a:prstGeom prst="rect">
                <a:avLst/>
              </a:prstGeom>
              <a:blipFill>
                <a:blip r:embed="rId5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84103" y="3778067"/>
                <a:ext cx="249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103" y="3778067"/>
                <a:ext cx="249251" cy="276999"/>
              </a:xfrm>
              <a:prstGeom prst="rect">
                <a:avLst/>
              </a:prstGeom>
              <a:blipFill>
                <a:blip r:embed="rId6"/>
                <a:stretch>
                  <a:fillRect l="-9756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5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Pseudo-pressure function &amp; calling functions from Excel</a:t>
            </a:r>
          </a:p>
        </p:txBody>
      </p:sp>
    </p:spTree>
    <p:extLst>
      <p:ext uri="{BB962C8B-B14F-4D97-AF65-F5344CB8AC3E}">
        <p14:creationId xmlns:p14="http://schemas.microsoft.com/office/powerpoint/2010/main" val="1692031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(For later reading)</a:t>
            </a:r>
          </a:p>
        </p:txBody>
      </p:sp>
    </p:spTree>
    <p:extLst>
      <p:ext uri="{BB962C8B-B14F-4D97-AF65-F5344CB8AC3E}">
        <p14:creationId xmlns:p14="http://schemas.microsoft.com/office/powerpoint/2010/main" val="228705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Vocabulary</a:t>
            </a:r>
            <a:r>
              <a:rPr lang="en-US" dirty="0"/>
              <a:t>: usually followed by a definition</a:t>
            </a:r>
          </a:p>
          <a:p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text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Program, compiler, or interpreter output</a:t>
            </a:r>
          </a:p>
          <a:p>
            <a:r>
              <a:rPr lang="en-US" dirty="0">
                <a:solidFill>
                  <a:srgbClr val="FF0000"/>
                </a:solidFill>
              </a:rPr>
              <a:t>Corrections</a:t>
            </a:r>
          </a:p>
        </p:txBody>
      </p:sp>
    </p:spTree>
    <p:extLst>
      <p:ext uri="{BB962C8B-B14F-4D97-AF65-F5344CB8AC3E}">
        <p14:creationId xmlns:p14="http://schemas.microsoft.com/office/powerpoint/2010/main" val="7152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an “Excel Macro class”?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They’re not macros.</a:t>
            </a:r>
          </a:p>
          <a:p>
            <a:r>
              <a:rPr lang="en-US" dirty="0"/>
              <a:t>They’re programs…</a:t>
            </a:r>
          </a:p>
          <a:p>
            <a:r>
              <a:rPr lang="en-US" dirty="0"/>
              <a:t>… and this is a programming class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738070" y="2860646"/>
            <a:ext cx="548640" cy="44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38070" y="2860646"/>
            <a:ext cx="687897" cy="44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5967" y="2786236"/>
            <a:ext cx="148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6770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programming</a:t>
            </a:r>
            <a:r>
              <a:rPr lang="en-US" dirty="0"/>
              <a:t>: the expression of computations in a formal notation, executable by a real or abstract machine, and understandable by a human reader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made that up, but I like it.</a:t>
            </a:r>
          </a:p>
          <a:p>
            <a:r>
              <a:rPr lang="en-US" dirty="0"/>
              <a:t>Programming is also:</a:t>
            </a:r>
          </a:p>
          <a:p>
            <a:pPr lvl="1"/>
            <a:r>
              <a:rPr lang="en-US" dirty="0"/>
              <a:t>applied math</a:t>
            </a:r>
          </a:p>
          <a:p>
            <a:pPr lvl="1"/>
            <a:r>
              <a:rPr lang="en-US" dirty="0"/>
              <a:t>an engineering discipline</a:t>
            </a:r>
          </a:p>
          <a:p>
            <a:pPr lvl="1"/>
            <a:r>
              <a:rPr lang="en-US" dirty="0"/>
              <a:t>an art</a:t>
            </a:r>
          </a:p>
          <a:p>
            <a:pPr lvl="1"/>
            <a:r>
              <a:rPr lang="en-US" dirty="0"/>
              <a:t>a craft</a:t>
            </a:r>
          </a:p>
          <a:p>
            <a:pPr lvl="1"/>
            <a:r>
              <a:rPr lang="en-US" dirty="0"/>
              <a:t>a communications medium</a:t>
            </a:r>
          </a:p>
        </p:txBody>
      </p:sp>
    </p:spTree>
    <p:extLst>
      <p:ext uri="{BB962C8B-B14F-4D97-AF65-F5344CB8AC3E}">
        <p14:creationId xmlns:p14="http://schemas.microsoft.com/office/powerpoint/2010/main" val="20053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Why VBA?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hate Visual Basic.</a:t>
            </a:r>
          </a:p>
          <a:p>
            <a:r>
              <a:rPr lang="en-US" dirty="0"/>
              <a:t>No, I really can’t overstate it: I loathe it.</a:t>
            </a:r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Many petroleum engineers learn VBA in college</a:t>
            </a:r>
          </a:p>
          <a:p>
            <a:pPr lvl="1"/>
            <a:r>
              <a:rPr lang="en-US" dirty="0"/>
              <a:t>It’s a development environment that’s installed on most of your machines, and requires no IT support</a:t>
            </a:r>
          </a:p>
          <a:p>
            <a:pPr lvl="1"/>
            <a:r>
              <a:rPr lang="en-US" dirty="0"/>
              <a:t>We deal with a lot of spreadsheets, </a:t>
            </a:r>
            <a:r>
              <a:rPr lang="en-US"/>
              <a:t>and automating </a:t>
            </a:r>
            <a:r>
              <a:rPr lang="en-US" dirty="0"/>
              <a:t>Excel is a convenient way to enhance them</a:t>
            </a:r>
          </a:p>
          <a:p>
            <a:pPr lvl="1"/>
            <a:r>
              <a:rPr lang="en-US" dirty="0"/>
              <a:t>VBA is the “native language” of Excel…</a:t>
            </a:r>
          </a:p>
          <a:p>
            <a:pPr lvl="1"/>
            <a:r>
              <a:rPr lang="en-US" dirty="0"/>
              <a:t>… but we’ll explore some other options at the end</a:t>
            </a:r>
          </a:p>
          <a:p>
            <a:pPr lvl="1"/>
            <a:r>
              <a:rPr lang="en-US" dirty="0"/>
              <a:t>Think of VBA as a “first step”</a:t>
            </a:r>
          </a:p>
        </p:txBody>
      </p:sp>
    </p:spTree>
    <p:extLst>
      <p:ext uri="{BB962C8B-B14F-4D97-AF65-F5344CB8AC3E}">
        <p14:creationId xmlns:p14="http://schemas.microsoft.com/office/powerpoint/2010/main" val="10620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Wirth, 1976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 YPs,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functions 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data types 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programs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1" y="2327419"/>
            <a:ext cx="2370459" cy="36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VBA &amp; editor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0638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type system</a:t>
            </a:r>
            <a:r>
              <a:rPr lang="en-US" dirty="0"/>
              <a:t>: “a tractable syntactic method for proving the absence of certain program behaviors by classifying phrases according to the kinds of values they compute.” (Pierce, 2002)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type system</a:t>
            </a:r>
            <a:r>
              <a:rPr lang="en-US" dirty="0"/>
              <a:t>: a set of rules for labeling “things” by the kind of “things” they are, so that you don’t add bananas to a Lamborghini (YPs, 2016)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53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Lie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</a:rPr>
              <a:t>dynamic typing</a:t>
            </a:r>
            <a:r>
              <a:rPr lang="en-US" sz="2400" dirty="0"/>
              <a:t>: values have types; variables store values; type-checking happens at execution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Examples: Python, </a:t>
            </a:r>
            <a:r>
              <a:rPr lang="en-US" sz="2400" dirty="0" err="1"/>
              <a:t>Javascript</a:t>
            </a:r>
            <a:r>
              <a:rPr lang="en-US" sz="2400" dirty="0"/>
              <a:t>, Perl, Visual Basic with Variants everywhere and no Option Explicit</a:t>
            </a:r>
          </a:p>
        </p:txBody>
      </p:sp>
    </p:spTree>
    <p:extLst>
      <p:ext uri="{BB962C8B-B14F-4D97-AF65-F5344CB8AC3E}">
        <p14:creationId xmlns:p14="http://schemas.microsoft.com/office/powerpoint/2010/main" val="27458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rminus est">
      <a:majorFont>
        <a:latin typeface="Gill Sans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1268</Words>
  <Application>Microsoft Office PowerPoint</Application>
  <PresentationFormat>On-screen Show (4:3)</PresentationFormat>
  <Paragraphs>231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Courier New</vt:lpstr>
      <vt:lpstr>Gill Sans MT</vt:lpstr>
      <vt:lpstr>Palatino Linotype</vt:lpstr>
      <vt:lpstr>Office Theme</vt:lpstr>
      <vt:lpstr>Programming for Engineers Excel Automation with VBA Session 1: “Eat Your Vegetables”</vt:lpstr>
      <vt:lpstr>Thanks for filling out the survey!</vt:lpstr>
      <vt:lpstr>Is this an “Excel Macro class”?</vt:lpstr>
      <vt:lpstr>Programming</vt:lpstr>
      <vt:lpstr>Digression: Why VBA?</vt:lpstr>
      <vt:lpstr>Programming</vt:lpstr>
      <vt:lpstr>Interactive Interlude</vt:lpstr>
      <vt:lpstr>Types</vt:lpstr>
      <vt:lpstr>A Useful Lie</vt:lpstr>
      <vt:lpstr>Dynamic Typing</vt:lpstr>
      <vt:lpstr>A Useful Lie</vt:lpstr>
      <vt:lpstr>Static Typing</vt:lpstr>
      <vt:lpstr>Static Typing</vt:lpstr>
      <vt:lpstr>VBA: Primitive Types</vt:lpstr>
      <vt:lpstr>VBA: Primitive Types</vt:lpstr>
      <vt:lpstr>Functions (aka subroutines, procedures, methods, blocks, lambdas...)</vt:lpstr>
      <vt:lpstr>VBA: Functions (&amp; “Subs”)</vt:lpstr>
      <vt:lpstr>VBA: Functions (&amp; “Subs”)</vt:lpstr>
      <vt:lpstr>VBA: Functions</vt:lpstr>
      <vt:lpstr>VBA: Sub(routine)s</vt:lpstr>
      <vt:lpstr>VBA: Control Structures</vt:lpstr>
      <vt:lpstr>VBA: Control Structures</vt:lpstr>
      <vt:lpstr>VBA: Control Structures</vt:lpstr>
      <vt:lpstr>Example: Pseudopressure</vt:lpstr>
      <vt:lpstr>Pseudopressure</vt:lpstr>
      <vt:lpstr>Trapezoidal Rule</vt:lpstr>
      <vt:lpstr>Interactive Interlude</vt:lpstr>
      <vt:lpstr>Appendix</vt:lpstr>
      <vt:lpstr>Typographic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Excel Automation with VBA Session 1: “Eat Your Vegetables”</dc:title>
  <dc:creator>Derrick Turk</dc:creator>
  <cp:lastModifiedBy>Derrick Turk</cp:lastModifiedBy>
  <cp:revision>43</cp:revision>
  <dcterms:created xsi:type="dcterms:W3CDTF">2016-09-12T01:18:23Z</dcterms:created>
  <dcterms:modified xsi:type="dcterms:W3CDTF">2016-09-15T02:49:43Z</dcterms:modified>
</cp:coreProperties>
</file>