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9" r:id="rId4"/>
    <p:sldId id="283" r:id="rId5"/>
    <p:sldId id="270" r:id="rId6"/>
    <p:sldId id="271" r:id="rId7"/>
    <p:sldId id="272" r:id="rId8"/>
    <p:sldId id="273" r:id="rId9"/>
    <p:sldId id="284" r:id="rId10"/>
    <p:sldId id="274" r:id="rId11"/>
    <p:sldId id="276" r:id="rId12"/>
    <p:sldId id="278" r:id="rId13"/>
    <p:sldId id="279" r:id="rId14"/>
    <p:sldId id="280" r:id="rId15"/>
    <p:sldId id="281" r:id="rId16"/>
    <p:sldId id="282" r:id="rId17"/>
    <p:sldId id="275" r:id="rId18"/>
    <p:sldId id="285" r:id="rId19"/>
    <p:sldId id="286" r:id="rId20"/>
    <p:sldId id="277" r:id="rId21"/>
    <p:sldId id="288" r:id="rId22"/>
    <p:sldId id="293" r:id="rId23"/>
    <p:sldId id="287" r:id="rId24"/>
    <p:sldId id="289" r:id="rId25"/>
    <p:sldId id="290" r:id="rId26"/>
    <p:sldId id="292" r:id="rId27"/>
    <p:sldId id="267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4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0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2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kete.com/SAN/WebHelp/FeketeHarmony/Harmony_WebHelp/Content/HTML_Files/Reference_Material/Analysis_Method_Theory/Traditional_Decline_Theory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Programming for Engineers</a:t>
            </a:r>
            <a:br>
              <a:rPr lang="en-US" sz="5400" dirty="0"/>
            </a:br>
            <a:r>
              <a:rPr lang="en-US" sz="4000" dirty="0"/>
              <a:t>Excel Automation with VBA</a:t>
            </a:r>
            <a:br>
              <a:rPr lang="en-US" sz="4000" dirty="0"/>
            </a:br>
            <a:r>
              <a:rPr lang="en-US" sz="4000" dirty="0"/>
              <a:t>Session 2: “Composite Materials”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Derrick W. Turk</a:t>
            </a:r>
          </a:p>
          <a:p>
            <a:r>
              <a:rPr lang="en-US" dirty="0"/>
              <a:t>terminus data science, LLC</a:t>
            </a:r>
          </a:p>
        </p:txBody>
      </p:sp>
    </p:spTree>
    <p:extLst>
      <p:ext uri="{BB962C8B-B14F-4D97-AF65-F5344CB8AC3E}">
        <p14:creationId xmlns:p14="http://schemas.microsoft.com/office/powerpoint/2010/main" val="233510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(“UDTs”)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records to bundle up data that’s used simultaneously</a:t>
            </a:r>
          </a:p>
          <a:p>
            <a:r>
              <a:rPr lang="en-US" dirty="0"/>
              <a:t>They let you give a name to a previously “hidden” concept, making implicit structure and relationships explicit</a:t>
            </a:r>
          </a:p>
          <a:p>
            <a:r>
              <a:rPr lang="en-US" dirty="0"/>
              <a:t>They’re useful for defining clean interfaces to functions and modules</a:t>
            </a:r>
          </a:p>
          <a:p>
            <a:r>
              <a:rPr lang="en-US" dirty="0"/>
              <a:t>Consider using arrays of records instead of multiple arrays</a:t>
            </a:r>
          </a:p>
        </p:txBody>
      </p:sp>
    </p:spTree>
    <p:extLst>
      <p:ext uri="{BB962C8B-B14F-4D97-AF65-F5344CB8AC3E}">
        <p14:creationId xmlns:p14="http://schemas.microsoft.com/office/powerpoint/2010/main" val="242265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(“UDTs”)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time() As Date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rate() As Double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pressure() As Double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(time) To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logFlowbackRecord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time(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rate(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pressure(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flowback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FlowbackRecord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flowback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To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flowback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logFlowbackRecord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flowback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someotherFn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flowback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).Rate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5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Decline Curve Forecasting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Arps hyperbolic decline: an empirical equation relating production rate to time; commonly used in well forecasting</a:t>
            </a:r>
          </a:p>
          <a:p>
            <a:r>
              <a:rPr lang="en-US" dirty="0">
                <a:hlinkClick r:id="rId2"/>
              </a:rPr>
              <a:t>http://www.fekete.com/SAN/WebHelp/FeketeHarmony/Harmony_WebHelp/Content/HTML_Files/Reference_Material/Analysis_Method_Theory/Traditional_Decline_Theory.htm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7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Decline Curve Forecasting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Three parameters:</a:t>
                </a:r>
              </a:p>
              <a:p>
                <a:r>
                  <a:rPr lang="en-US" dirty="0"/>
                  <a:t>Initial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bbl</a:t>
                </a:r>
                <a:r>
                  <a:rPr lang="en-US" dirty="0"/>
                  <a:t>/d or </a:t>
                </a:r>
                <a:r>
                  <a:rPr lang="en-US" dirty="0" err="1"/>
                  <a:t>mcf</a:t>
                </a:r>
                <a:r>
                  <a:rPr lang="en-US" dirty="0"/>
                  <a:t>/d)</a:t>
                </a:r>
              </a:p>
              <a:p>
                <a:r>
                  <a:rPr lang="en-US" dirty="0"/>
                  <a:t>Initial decline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(nominal / year)*</a:t>
                </a:r>
              </a:p>
              <a:p>
                <a:r>
                  <a:rPr lang="en-US" dirty="0"/>
                  <a:t>Hyperbolic exponent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* most software works in terms of effective decline, but nominal keeps the math easy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11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Arps hyperbolic decline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(1+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365.25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365.25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365.25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(1+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365.25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1 −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otherwise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43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Arps hyperbolic decline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517" y="1825625"/>
            <a:ext cx="67989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60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Decline Curve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receive a spreadsheet containing well names and hyperbolic decline parameters…</a:t>
            </a:r>
          </a:p>
          <a:p>
            <a:r>
              <a:rPr lang="en-US" dirty="0"/>
              <a:t>… and we want to generate an Excel workbook containing monthly production forecasts for each well</a:t>
            </a:r>
          </a:p>
        </p:txBody>
      </p:sp>
    </p:spTree>
    <p:extLst>
      <p:ext uri="{BB962C8B-B14F-4D97-AF65-F5344CB8AC3E}">
        <p14:creationId xmlns:p14="http://schemas.microsoft.com/office/powerpoint/2010/main" val="118603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Interlude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Decline curve forecasting I</a:t>
            </a:r>
          </a:p>
        </p:txBody>
      </p:sp>
    </p:spTree>
    <p:extLst>
      <p:ext uri="{BB962C8B-B14F-4D97-AF65-F5344CB8AC3E}">
        <p14:creationId xmlns:p14="http://schemas.microsoft.com/office/powerpoint/2010/main" val="54674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Modes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pass by value</a:t>
            </a:r>
            <a:r>
              <a:rPr lang="en-US" dirty="0"/>
              <a:t>: the </a:t>
            </a:r>
            <a:r>
              <a:rPr lang="en-US" dirty="0" err="1"/>
              <a:t>callee</a:t>
            </a:r>
            <a:r>
              <a:rPr lang="en-US" dirty="0"/>
              <a:t> receives a “new copy” of the argument; any changes* made to the argument in the </a:t>
            </a:r>
            <a:r>
              <a:rPr lang="en-US" dirty="0" err="1"/>
              <a:t>callee</a:t>
            </a:r>
            <a:r>
              <a:rPr lang="en-US" dirty="0"/>
              <a:t> are not reflected in the caller 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pass by reference</a:t>
            </a:r>
            <a:r>
              <a:rPr lang="en-US" dirty="0"/>
              <a:t>: the </a:t>
            </a:r>
            <a:r>
              <a:rPr lang="en-US" dirty="0" err="1"/>
              <a:t>callee</a:t>
            </a:r>
            <a:r>
              <a:rPr lang="en-US" dirty="0"/>
              <a:t> receives a </a:t>
            </a:r>
            <a:r>
              <a:rPr lang="en-US" i="1" dirty="0"/>
              <a:t>reference</a:t>
            </a:r>
            <a:r>
              <a:rPr lang="en-US" dirty="0"/>
              <a:t> to the argument; changes made to the argument in the </a:t>
            </a:r>
            <a:r>
              <a:rPr lang="en-US" dirty="0" err="1"/>
              <a:t>callee</a:t>
            </a:r>
            <a:r>
              <a:rPr lang="en-US" dirty="0"/>
              <a:t> are reflected in the caller 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ByRef</a:t>
            </a:r>
            <a:r>
              <a:rPr lang="en-US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* I’m lying; wait for it; it’d be more accurate to say that rebinding the argument in the </a:t>
            </a:r>
            <a:r>
              <a:rPr lang="en-US" dirty="0" err="1"/>
              <a:t>callee</a:t>
            </a:r>
            <a:r>
              <a:rPr lang="en-US" dirty="0"/>
              <a:t> does not affect the caller</a:t>
            </a:r>
          </a:p>
        </p:txBody>
      </p:sp>
    </p:spTree>
    <p:extLst>
      <p:ext uri="{BB962C8B-B14F-4D97-AF65-F5344CB8AC3E}">
        <p14:creationId xmlns:p14="http://schemas.microsoft.com/office/powerpoint/2010/main" val="1970360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As Long,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ByRef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As Long)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- 2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x * 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- 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Sub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UseFn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Dim x As Long, y As Long, z As Long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5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"x =", x, "y = ", y, "z = ", z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           5            y =            9            z =            6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0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composite type</a:t>
            </a:r>
            <a:r>
              <a:rPr lang="en-US" dirty="0"/>
              <a:t>: a data type composed of one or more primitive (or composite) types arranged in a specific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“interesting” types in our programs will be composite types: “array of daily well records”, “dictionary of Double indexed by String”, …</a:t>
            </a:r>
          </a:p>
        </p:txBody>
      </p:sp>
    </p:spTree>
    <p:extLst>
      <p:ext uri="{BB962C8B-B14F-4D97-AF65-F5344CB8AC3E}">
        <p14:creationId xmlns:p14="http://schemas.microsoft.com/office/powerpoint/2010/main" val="2005373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I: State + Behavior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object</a:t>
            </a:r>
            <a:r>
              <a:rPr lang="en-US" i="1" baseline="-25000" dirty="0">
                <a:solidFill>
                  <a:schemeClr val="accent2"/>
                </a:solidFill>
              </a:rPr>
              <a:t>1</a:t>
            </a:r>
            <a:r>
              <a:rPr lang="en-US" dirty="0"/>
              <a:t>:</a:t>
            </a:r>
          </a:p>
          <a:p>
            <a:r>
              <a:rPr lang="en-US" dirty="0"/>
              <a:t>a composite data type,</a:t>
            </a:r>
          </a:p>
          <a:p>
            <a:r>
              <a:rPr lang="en-US" dirty="0"/>
              <a:t>defined by a class,</a:t>
            </a:r>
          </a:p>
          <a:p>
            <a:r>
              <a:rPr lang="en-US" dirty="0"/>
              <a:t>containing zero or more elements of primitive or composite type,</a:t>
            </a:r>
          </a:p>
          <a:p>
            <a:r>
              <a:rPr lang="en-US" dirty="0"/>
              <a:t>potentially limited in visibility outside the class,</a:t>
            </a:r>
          </a:p>
          <a:p>
            <a:r>
              <a:rPr lang="en-US" dirty="0"/>
              <a:t>and with behavior specified in zero or more methods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86561" y="1359017"/>
            <a:ext cx="7608815" cy="4882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89901" y="1535185"/>
            <a:ext cx="6996418" cy="4714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9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I: State +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object</a:t>
            </a:r>
            <a:r>
              <a:rPr lang="en-US" i="1" baseline="-25000" dirty="0">
                <a:solidFill>
                  <a:schemeClr val="accent2"/>
                </a:solidFill>
              </a:rPr>
              <a:t>1</a:t>
            </a:r>
            <a:r>
              <a:rPr lang="en-US" dirty="0"/>
              <a:t>: a bundle of </a:t>
            </a:r>
            <a:r>
              <a:rPr lang="en-US" i="1" dirty="0"/>
              <a:t>stuff</a:t>
            </a:r>
            <a:r>
              <a:rPr lang="en-US" dirty="0"/>
              <a:t> that knows how to do </a:t>
            </a:r>
            <a:r>
              <a:rPr lang="en-US" i="1" dirty="0"/>
              <a:t>things</a:t>
            </a:r>
            <a:r>
              <a:rPr lang="en-US" dirty="0"/>
              <a:t> to or with its own </a:t>
            </a:r>
            <a:r>
              <a:rPr lang="en-US" i="1" dirty="0"/>
              <a:t>stuff</a:t>
            </a:r>
            <a:r>
              <a:rPr lang="en-US" dirty="0"/>
              <a:t>, such that its users can worry about the </a:t>
            </a:r>
            <a:r>
              <a:rPr lang="en-US" i="1" dirty="0"/>
              <a:t>things</a:t>
            </a:r>
            <a:r>
              <a:rPr lang="en-US" dirty="0"/>
              <a:t> and not the </a:t>
            </a:r>
            <a:r>
              <a:rPr lang="en-US" i="1" dirty="0"/>
              <a:t>stuff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view is about </a:t>
            </a:r>
            <a:r>
              <a:rPr lang="en-US" i="1" dirty="0"/>
              <a:t>encapsulation</a:t>
            </a:r>
            <a:r>
              <a:rPr lang="en-US" dirty="0"/>
              <a:t> and </a:t>
            </a:r>
            <a:r>
              <a:rPr lang="en-US" i="1" dirty="0"/>
              <a:t>data abstraction</a:t>
            </a:r>
            <a:r>
              <a:rPr lang="en-US" dirty="0"/>
              <a:t>: users of the object don’t need to worry about what data it contains, only what it can do.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keeps interfaces clean and simple.</a:t>
            </a:r>
          </a:p>
        </p:txBody>
      </p:sp>
    </p:spTree>
    <p:extLst>
      <p:ext uri="{BB962C8B-B14F-4D97-AF65-F5344CB8AC3E}">
        <p14:creationId xmlns:p14="http://schemas.microsoft.com/office/powerpoint/2010/main" val="1708821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I: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class</a:t>
            </a:r>
            <a:r>
              <a:rPr lang="en-US" dirty="0"/>
              <a:t>: a specification of an object type; that is, a definition of the state and behavior shared by all objects of a given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 the object</a:t>
            </a:r>
            <a:r>
              <a:rPr lang="en-US" baseline="-25000" dirty="0"/>
              <a:t>1</a:t>
            </a:r>
            <a:r>
              <a:rPr lang="en-US" dirty="0"/>
              <a:t> definition, you can think of a class as a record type + some associated functions</a:t>
            </a:r>
          </a:p>
        </p:txBody>
      </p:sp>
    </p:spTree>
    <p:extLst>
      <p:ext uri="{BB962C8B-B14F-4D97-AF65-F5344CB8AC3E}">
        <p14:creationId xmlns:p14="http://schemas.microsoft.com/office/powerpoint/2010/main" val="1912271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Class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in class module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HyperbolicDecline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qi As Double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Di As Double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 As Double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Rate(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As Double) As Double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Rate = qi *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351864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Using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in an ordinary module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decline As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HyperbolicDecline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decline = New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HyperbolicDecline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decline.qi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decline.Rate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(365.25)</a:t>
            </a:r>
          </a:p>
        </p:txBody>
      </p:sp>
    </p:spTree>
    <p:extLst>
      <p:ext uri="{BB962C8B-B14F-4D97-AF65-F5344CB8AC3E}">
        <p14:creationId xmlns:p14="http://schemas.microsoft.com/office/powerpoint/2010/main" val="270075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Excel </a:t>
            </a:r>
            <a:r>
              <a:rPr lang="en-US" i="1" dirty="0">
                <a:solidFill>
                  <a:schemeClr val="accent2"/>
                </a:solidFill>
              </a:rPr>
              <a:t>API</a:t>
            </a:r>
            <a:r>
              <a:rPr lang="en-US" i="1" dirty="0"/>
              <a:t> </a:t>
            </a:r>
            <a:r>
              <a:rPr lang="en-US" dirty="0"/>
              <a:t>(application programming interface) is entirely exposed through objects; e.g.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ActiveSheet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is an object of type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Worksheet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ActiveSheet.Cells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buNone/>
            </a:pPr>
            <a:r>
              <a:rPr lang="en-US" dirty="0"/>
              <a:t>is an invocation of the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method</a:t>
            </a:r>
            <a:r>
              <a:rPr lang="en-US" dirty="0"/>
              <a:t> (member function of an object) on the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ActiveSheet</a:t>
            </a:r>
            <a:r>
              <a:rPr lang="en-US" dirty="0"/>
              <a:t> object, returning a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673616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099584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(For later reading)</a:t>
            </a:r>
          </a:p>
        </p:txBody>
      </p:sp>
    </p:spTree>
    <p:extLst>
      <p:ext uri="{BB962C8B-B14F-4D97-AF65-F5344CB8AC3E}">
        <p14:creationId xmlns:p14="http://schemas.microsoft.com/office/powerpoint/2010/main" val="2287055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 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Vocabulary</a:t>
            </a:r>
            <a:r>
              <a:rPr lang="en-US" dirty="0"/>
              <a:t>: usually followed by a definition</a:t>
            </a:r>
          </a:p>
          <a:p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text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Program, compiler, or interpreter output</a:t>
            </a:r>
          </a:p>
          <a:p>
            <a:r>
              <a:rPr lang="en-US" dirty="0">
                <a:solidFill>
                  <a:srgbClr val="FF0000"/>
                </a:solidFill>
              </a:rPr>
              <a:t>Corrections</a:t>
            </a:r>
          </a:p>
        </p:txBody>
      </p:sp>
    </p:spTree>
    <p:extLst>
      <p:ext uri="{BB962C8B-B14F-4D97-AF65-F5344CB8AC3E}">
        <p14:creationId xmlns:p14="http://schemas.microsoft.com/office/powerpoint/2010/main" val="71525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array</a:t>
            </a:r>
            <a:r>
              <a:rPr lang="en-US" dirty="0"/>
              <a:t>: a composite data type containing multiple elements of the same type arranged sequentially and accessible by an integral index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temperatures(0 To 99) As Double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temperatures(17) = 98.6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temperatures(23)</a:t>
            </a:r>
          </a:p>
        </p:txBody>
      </p:sp>
    </p:spTree>
    <p:extLst>
      <p:ext uri="{BB962C8B-B14F-4D97-AF65-F5344CB8AC3E}">
        <p14:creationId xmlns:p14="http://schemas.microsoft.com/office/powerpoint/2010/main" val="321765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3" y="2593100"/>
            <a:ext cx="6897274" cy="2816388"/>
          </a:xfrm>
        </p:spPr>
      </p:pic>
    </p:spTree>
    <p:extLst>
      <p:ext uri="{BB962C8B-B14F-4D97-AF65-F5344CB8AC3E}">
        <p14:creationId xmlns:p14="http://schemas.microsoft.com/office/powerpoint/2010/main" val="221880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Arrays provide fast random access…</a:t>
            </a:r>
          </a:p>
          <a:p>
            <a:r>
              <a:rPr lang="en-US" dirty="0"/>
              <a:t>… but relatively slow insertion and deletion (this is the “computer science” answer; reality is messy)</a:t>
            </a:r>
          </a:p>
          <a:p>
            <a:r>
              <a:rPr lang="en-US" dirty="0"/>
              <a:t>VBA arrays can be statically allocated (as on last slide) or dynamically allocated (with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ReDim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ReDim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Preserve</a:t>
            </a:r>
            <a:r>
              <a:rPr lang="en-US" dirty="0"/>
              <a:t>)</a:t>
            </a:r>
          </a:p>
          <a:p>
            <a:r>
              <a:rPr lang="en-US" dirty="0"/>
              <a:t>VBA arrays can be arbitrarily “based”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crazy(-23 To 102) As Boolean</a:t>
            </a:r>
          </a:p>
        </p:txBody>
      </p:sp>
    </p:spTree>
    <p:extLst>
      <p:ext uri="{BB962C8B-B14F-4D97-AF65-F5344CB8AC3E}">
        <p14:creationId xmlns:p14="http://schemas.microsoft.com/office/powerpoint/2010/main" val="269537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 used to suggest using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Base 0 </a:t>
            </a:r>
            <a:r>
              <a:rPr lang="en-US" dirty="0"/>
              <a:t>(or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 if you insist, but be explicit)… but it turns out not to matter much</a:t>
            </a:r>
          </a:p>
          <a:p>
            <a:pPr>
              <a:lnSpc>
                <a:spcPct val="120000"/>
              </a:lnSpc>
            </a:pPr>
            <a:r>
              <a:rPr lang="en-US" dirty="0"/>
              <a:t>Always explicitly indicate lower and upper bounds when allocating arrays</a:t>
            </a:r>
          </a:p>
          <a:p>
            <a:pPr>
              <a:lnSpc>
                <a:spcPct val="120000"/>
              </a:lnSpc>
            </a:pPr>
            <a:r>
              <a:rPr lang="en-US" dirty="0"/>
              <a:t>Always use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when looping over arrays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squareMe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 To 10) As Long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Long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squareMe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To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squareMe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squareMe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squareMe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^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8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(“UDTs”)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record</a:t>
            </a:r>
            <a:r>
              <a:rPr lang="en-US" dirty="0"/>
              <a:t>: a composite data type containing one or more named elements of arbitrary types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Records contain multiple data elements that conceptually pertain to the same “entity”</a:t>
            </a:r>
          </a:p>
          <a:p>
            <a:r>
              <a:rPr lang="en-US" dirty="0"/>
              <a:t>VBA’s record types are called “user-defined types”; they’re almost exactly like C’s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err="1"/>
              <a:t>s</a:t>
            </a:r>
            <a:r>
              <a:rPr lang="en-US" dirty="0"/>
              <a:t> (and partway to Java’s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es)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5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(“UDTs”)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Type Well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API As String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SurfaceX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Double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SurfaceY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Double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ProducingDate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As Date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Volume() As Double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Type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w As Well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w.SurfaceX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-105.4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w.Volume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1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(“UDTs”)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1939389"/>
            <a:ext cx="7619048" cy="4123809"/>
          </a:xfrm>
        </p:spPr>
      </p:pic>
    </p:spTree>
    <p:extLst>
      <p:ext uri="{BB962C8B-B14F-4D97-AF65-F5344CB8AC3E}">
        <p14:creationId xmlns:p14="http://schemas.microsoft.com/office/powerpoint/2010/main" val="337437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rminus est">
      <a:majorFont>
        <a:latin typeface="Gill Sans MT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1058</Words>
  <Application>Microsoft Office PowerPoint</Application>
  <PresentationFormat>On-screen Show (4:3)</PresentationFormat>
  <Paragraphs>167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Courier New</vt:lpstr>
      <vt:lpstr>Gill Sans MT</vt:lpstr>
      <vt:lpstr>Palatino Linotype</vt:lpstr>
      <vt:lpstr>Office Theme</vt:lpstr>
      <vt:lpstr>Programming for Engineers Excel Automation with VBA Session 2: “Composite Materials”</vt:lpstr>
      <vt:lpstr>Composite Types</vt:lpstr>
      <vt:lpstr>Arrays</vt:lpstr>
      <vt:lpstr>Arrays</vt:lpstr>
      <vt:lpstr>Arrays</vt:lpstr>
      <vt:lpstr>Arrays</vt:lpstr>
      <vt:lpstr>Records (“UDTs”)</vt:lpstr>
      <vt:lpstr>Records (“UDTs”)</vt:lpstr>
      <vt:lpstr>Records (“UDTs”)</vt:lpstr>
      <vt:lpstr>Records (“UDTs”)</vt:lpstr>
      <vt:lpstr>Records (“UDTs”)</vt:lpstr>
      <vt:lpstr>Example: Decline Curve Forecasting</vt:lpstr>
      <vt:lpstr>Example: Decline Curve Forecasting</vt:lpstr>
      <vt:lpstr>Arps hyperbolic decline</vt:lpstr>
      <vt:lpstr>Arps hyperbolic decline</vt:lpstr>
      <vt:lpstr>Example: Decline Curve Forecasting</vt:lpstr>
      <vt:lpstr>Interactive Interlude</vt:lpstr>
      <vt:lpstr>Argument Passing Modes</vt:lpstr>
      <vt:lpstr>Argument Passing Modes</vt:lpstr>
      <vt:lpstr>Objects I: State + Behavior</vt:lpstr>
      <vt:lpstr>Objects I: State + Behavior</vt:lpstr>
      <vt:lpstr>Objects I: Classes</vt:lpstr>
      <vt:lpstr>VBA: Class Modules</vt:lpstr>
      <vt:lpstr>VBA: Using Objects</vt:lpstr>
      <vt:lpstr>Excel Object Model</vt:lpstr>
      <vt:lpstr>To be continued…</vt:lpstr>
      <vt:lpstr>Appendix</vt:lpstr>
      <vt:lpstr>Typographic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Excel Automation with VBA Session 1: “Eat Your Vegetables”</dc:title>
  <dc:creator>Derrick Turk</dc:creator>
  <cp:lastModifiedBy>Derrick Turk</cp:lastModifiedBy>
  <cp:revision>92</cp:revision>
  <dcterms:created xsi:type="dcterms:W3CDTF">2016-09-12T01:18:23Z</dcterms:created>
  <dcterms:modified xsi:type="dcterms:W3CDTF">2016-09-16T03:53:23Z</dcterms:modified>
</cp:coreProperties>
</file>