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  <p:sldId id="259" r:id="rId5"/>
    <p:sldId id="263" r:id="rId6"/>
    <p:sldId id="260" r:id="rId7"/>
    <p:sldId id="262" r:id="rId8"/>
    <p:sldId id="264" r:id="rId9"/>
    <p:sldId id="265" r:id="rId10"/>
    <p:sldId id="266" r:id="rId11"/>
    <p:sldId id="269" r:id="rId12"/>
    <p:sldId id="271" r:id="rId13"/>
    <p:sldId id="270" r:id="rId14"/>
    <p:sldId id="272" r:id="rId15"/>
    <p:sldId id="273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74" r:id="rId28"/>
    <p:sldId id="267" r:id="rId29"/>
    <p:sldId id="268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EB6DF-366F-4C23-BEE5-E23E7CB73D99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66674-5F76-4420-9325-79C32DDCB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477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EB6DF-366F-4C23-BEE5-E23E7CB73D99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66674-5F76-4420-9325-79C32DDCB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302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EB6DF-366F-4C23-BEE5-E23E7CB73D99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66674-5F76-4420-9325-79C32DDCB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944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EB6DF-366F-4C23-BEE5-E23E7CB73D99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66674-5F76-4420-9325-79C32DDCB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201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EB6DF-366F-4C23-BEE5-E23E7CB73D99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66674-5F76-4420-9325-79C32DDCB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77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EB6DF-366F-4C23-BEE5-E23E7CB73D99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66674-5F76-4420-9325-79C32DDCB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907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EB6DF-366F-4C23-BEE5-E23E7CB73D99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66674-5F76-4420-9325-79C32DDCB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573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EB6DF-366F-4C23-BEE5-E23E7CB73D99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66674-5F76-4420-9325-79C32DDCB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00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EB6DF-366F-4C23-BEE5-E23E7CB73D99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66674-5F76-4420-9325-79C32DDCB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686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EB6DF-366F-4C23-BEE5-E23E7CB73D99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66674-5F76-4420-9325-79C32DDCB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206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EB6DF-366F-4C23-BEE5-E23E7CB73D99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66674-5F76-4420-9325-79C32DDCB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29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EB6DF-366F-4C23-BEE5-E23E7CB73D99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66674-5F76-4420-9325-79C32DDCB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3320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rapezoidal_rule" TargetMode="External"/><Relationship Id="rId2" Type="http://schemas.openxmlformats.org/officeDocument/2006/relationships/hyperlink" Target="http://petrowiki.org/Flow_equations_for_gas_and_multiphase_flow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t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5400" dirty="0"/>
              <a:t>Programming for Engineers</a:t>
            </a:r>
            <a:br>
              <a:rPr lang="en-US" sz="5400" dirty="0"/>
            </a:br>
            <a:r>
              <a:rPr lang="en-US" sz="4000" dirty="0"/>
              <a:t>Excel Automation with VBA</a:t>
            </a:r>
            <a:br>
              <a:rPr lang="en-US" sz="4000" dirty="0"/>
            </a:br>
            <a:r>
              <a:rPr lang="en-US" sz="4000" dirty="0"/>
              <a:t>Session 1: “Eat Your Vegetables”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r>
              <a:rPr lang="en-US" dirty="0"/>
              <a:t>Derrick W. Turk</a:t>
            </a:r>
          </a:p>
          <a:p>
            <a:r>
              <a:rPr lang="en-US" dirty="0"/>
              <a:t>terminus data science, LLC</a:t>
            </a:r>
          </a:p>
        </p:txBody>
      </p:sp>
    </p:spTree>
    <p:extLst>
      <p:ext uri="{BB962C8B-B14F-4D97-AF65-F5344CB8AC3E}">
        <p14:creationId xmlns:p14="http://schemas.microsoft.com/office/powerpoint/2010/main" val="2335100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Typing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+ y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unsupported operand type(s) for +: ‘car’ and ‘fruit’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654" y="1573243"/>
            <a:ext cx="1334226" cy="8850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6654" y="2732773"/>
            <a:ext cx="1073790" cy="71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025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Useful Lie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>
                <a:solidFill>
                  <a:schemeClr val="accent2"/>
                </a:solidFill>
              </a:rPr>
              <a:t>static typing</a:t>
            </a:r>
            <a:r>
              <a:rPr lang="en-US" dirty="0"/>
              <a:t>: variables/names have types; these types constrain the values assigned; type-checking happens prior to execution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dirty="0"/>
              <a:t>Examples: C, C++, Java, Haskell, FORTRAN, Visual Basic with Option Explicit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713065" y="4085439"/>
            <a:ext cx="5368953" cy="35233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713065" y="3993159"/>
            <a:ext cx="5478010" cy="47817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6608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Typing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car x =                ;</a:t>
            </a:r>
          </a:p>
          <a:p>
            <a:pPr marL="0" indent="0">
              <a:buNone/>
            </a:pPr>
            <a:endParaRPr lang="en-US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fruit y =            ; </a:t>
            </a:r>
          </a:p>
          <a:p>
            <a:pPr marL="0" indent="0">
              <a:buNone/>
            </a:pPr>
            <a:endParaRPr lang="en-US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x + y &lt;&lt; '\n';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function '</a:t>
            </a:r>
            <a:r>
              <a:rPr lang="en-US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main()':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error: no match for 'operator+' (operand types are 'car' and 'fruit')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1312" y="2583579"/>
            <a:ext cx="1334226" cy="8850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1312" y="3603551"/>
            <a:ext cx="1073790" cy="71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495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Typing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Dim x As Car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Dim y As Fruit</a:t>
            </a:r>
          </a:p>
          <a:p>
            <a:pPr marL="0" indent="0">
              <a:buNone/>
            </a:pPr>
            <a:endParaRPr lang="en-US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 x = </a:t>
            </a:r>
          </a:p>
          <a:p>
            <a:pPr marL="0" indent="0">
              <a:buNone/>
            </a:pPr>
            <a:endParaRPr lang="en-US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 y = </a:t>
            </a:r>
          </a:p>
          <a:p>
            <a:pPr marL="0" indent="0">
              <a:buNone/>
            </a:pPr>
            <a:endParaRPr lang="en-US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Debug.Print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+ 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1486" y="2982594"/>
            <a:ext cx="1334226" cy="8850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1486" y="4201472"/>
            <a:ext cx="1073790" cy="7140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6137" y="2581275"/>
            <a:ext cx="2371725" cy="169545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flipV="1">
            <a:off x="628650" y="796954"/>
            <a:ext cx="1292429" cy="5229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96286" y="788565"/>
            <a:ext cx="1283516" cy="53128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3593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VBA: Primitive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>
                <a:solidFill>
                  <a:schemeClr val="accent2"/>
                </a:solidFill>
              </a:rPr>
              <a:t>primitive type</a:t>
            </a:r>
            <a:r>
              <a:rPr lang="en-US" dirty="0"/>
              <a:t>: a type that’s not a composite (e.g. array, structure, or object) type, usually built into a language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I’m leaving some out because you should never* use them.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* well, hardly ever</a:t>
            </a:r>
          </a:p>
        </p:txBody>
      </p:sp>
    </p:spTree>
    <p:extLst>
      <p:ext uri="{BB962C8B-B14F-4D97-AF65-F5344CB8AC3E}">
        <p14:creationId xmlns:p14="http://schemas.microsoft.com/office/powerpoint/2010/main" val="32000482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VBA: Primitive Types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081409"/>
              </p:ext>
            </p:extLst>
          </p:nvPr>
        </p:nvGraphicFramePr>
        <p:xfrm>
          <a:off x="628650" y="1825625"/>
          <a:ext cx="7886700" cy="303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81809809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72318525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760696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What It 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  <a:r>
                        <a:rPr lang="en-US" baseline="0" dirty="0"/>
                        <a:t> / Literal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3631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32-bit 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721734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915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64-bit floating point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-17.56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341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character string (i.e. text)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"hello world"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389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true or false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08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Variant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"boxed" value of any other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any of the above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8858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4536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Functions (aka subroutines, procedures, methods, blocks, lambdas...)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i="1" dirty="0">
                <a:solidFill>
                  <a:schemeClr val="accent2"/>
                </a:solidFill>
              </a:rPr>
              <a:t>function</a:t>
            </a:r>
            <a:r>
              <a:rPr lang="en-US" dirty="0"/>
              <a:t>: a subprogram with specified inputs and outputs which may be invoked multiple times from elsewhere in the program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>
                <a:solidFill>
                  <a:schemeClr val="accent2"/>
                </a:solidFill>
              </a:rPr>
              <a:t>pure function</a:t>
            </a:r>
            <a:r>
              <a:rPr lang="en-US" dirty="0"/>
              <a:t>: a function whose outputs depend only on its inputs (i.e. a function with no </a:t>
            </a:r>
            <a:r>
              <a:rPr lang="en-US" i="1" dirty="0">
                <a:solidFill>
                  <a:schemeClr val="accent2"/>
                </a:solidFill>
              </a:rPr>
              <a:t>side effects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>
                <a:solidFill>
                  <a:schemeClr val="accent2"/>
                </a:solidFill>
              </a:rPr>
              <a:t>functional decomposition</a:t>
            </a:r>
            <a:r>
              <a:rPr lang="en-US" dirty="0"/>
              <a:t>: the fundamental skill of engineering… and of software design</a:t>
            </a:r>
          </a:p>
        </p:txBody>
      </p:sp>
    </p:spTree>
    <p:extLst>
      <p:ext uri="{BB962C8B-B14F-4D97-AF65-F5344CB8AC3E}">
        <p14:creationId xmlns:p14="http://schemas.microsoft.com/office/powerpoint/2010/main" val="6312544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VBA: Functions (&amp; “Subs”)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 Explicit</a:t>
            </a:r>
          </a:p>
          <a:p>
            <a:pPr marL="0" indent="0">
              <a:buNone/>
            </a:pPr>
            <a:endParaRPr lang="en-US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Sub </a:t>
            </a:r>
            <a:r>
              <a:rPr lang="en-US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WriteCell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ByVal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cell As Range, </a:t>
            </a:r>
            <a:r>
              <a:rPr lang="en-US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ByVal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contents As Variant)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cell.Value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contents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 Sub</a:t>
            </a:r>
          </a:p>
          <a:p>
            <a:pPr marL="0" indent="0">
              <a:buNone/>
            </a:pPr>
            <a:endParaRPr lang="en-US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Function Factorial(</a:t>
            </a:r>
            <a:r>
              <a:rPr lang="en-US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ByVal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As Long) As Long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x &lt;= 0 Then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Factorial = 1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Factorial = x * Factorial(x - 1)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End If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 Function</a:t>
            </a:r>
          </a:p>
          <a:p>
            <a:pPr marL="0" indent="0">
              <a:buNone/>
            </a:pPr>
            <a:endParaRPr lang="en-US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8539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VBA: Functions (&amp; “Subs”)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Sub </a:t>
            </a:r>
            <a:r>
              <a:rPr lang="en-US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UseFunctions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Debug.Print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"original value: " &amp; </a:t>
            </a:r>
            <a:r>
              <a:rPr lang="en-US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ActiveSheet.Range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("A1").Value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WriteCell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ActiveSheet.Range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("A1"), 17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Debug.Print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"new contents: " &amp; </a:t>
            </a:r>
            <a:r>
              <a:rPr lang="en-US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ActiveSheet.Range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("A1").Value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Debug.Print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"factorial(5) = " &amp; Factorial(5)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 Sub</a:t>
            </a:r>
          </a:p>
          <a:p>
            <a:pPr marL="0" indent="0">
              <a:buNone/>
            </a:pPr>
            <a:endParaRPr lang="en-US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original value: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contents: 17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factorial(5) = 120</a:t>
            </a:r>
          </a:p>
          <a:p>
            <a:pPr marL="0" indent="0">
              <a:buNone/>
            </a:pPr>
            <a:endParaRPr lang="en-US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49937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VBA: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Use Functions when you need to </a:t>
            </a:r>
            <a:r>
              <a:rPr lang="en-US" i="1" dirty="0"/>
              <a:t>compute</a:t>
            </a:r>
            <a:r>
              <a:rPr lang="en-US" dirty="0"/>
              <a:t> output(s) from input(s), and try to keep them pure functions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Public|Private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Function Name([</a:t>
            </a:r>
            <a:r>
              <a:rPr lang="en-US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ByVal|ByRef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Arg1 [As Type], …) As Type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Name = value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 Function</a:t>
            </a:r>
          </a:p>
          <a:p>
            <a:pPr marL="0" indent="0">
              <a:buNone/>
            </a:pPr>
            <a:endParaRPr lang="en-US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 = Name(arg1, …)</a:t>
            </a:r>
          </a:p>
        </p:txBody>
      </p:sp>
    </p:spTree>
    <p:extLst>
      <p:ext uri="{BB962C8B-B14F-4D97-AF65-F5344CB8AC3E}">
        <p14:creationId xmlns:p14="http://schemas.microsoft.com/office/powerpoint/2010/main" val="1340233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 for filling out the survey!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Where are you from? [ Houston, TX ]</a:t>
            </a:r>
          </a:p>
          <a:p>
            <a:pPr marL="0" indent="0">
              <a:buNone/>
            </a:pPr>
            <a:r>
              <a:rPr lang="en-US" dirty="0"/>
              <a:t>Where do you live and work now? [ Houston, TX ]</a:t>
            </a:r>
          </a:p>
          <a:p>
            <a:pPr marL="0" indent="0">
              <a:buNone/>
            </a:pPr>
            <a:r>
              <a:rPr lang="en-US" dirty="0"/>
              <a:t>Gender: [ M ]</a:t>
            </a:r>
          </a:p>
          <a:p>
            <a:pPr marL="0" indent="0">
              <a:buNone/>
            </a:pPr>
            <a:r>
              <a:rPr lang="en-US" dirty="0"/>
              <a:t>Age: [ 27 ]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Highest degree [ BS, University of Texas ]</a:t>
            </a:r>
          </a:p>
          <a:p>
            <a:pPr marL="0" indent="0">
              <a:buNone/>
            </a:pPr>
            <a:r>
              <a:rPr lang="en-US" dirty="0"/>
              <a:t>Educational field or major [ Mechanical engineering 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Current title or professional discipline [ Data science consultant ]</a:t>
            </a:r>
          </a:p>
          <a:p>
            <a:pPr marL="0" indent="0">
              <a:buNone/>
            </a:pPr>
            <a:r>
              <a:rPr lang="en-US" dirty="0"/>
              <a:t>Who do you work for? [ My one-man company: terminus data science, LLC ]</a:t>
            </a:r>
          </a:p>
          <a:p>
            <a:pPr marL="0" indent="0">
              <a:buNone/>
            </a:pPr>
            <a:r>
              <a:rPr lang="en-US" dirty="0"/>
              <a:t>Do you write programs as part of your work? [ Yes ]</a:t>
            </a:r>
          </a:p>
          <a:p>
            <a:pPr marL="0" indent="0">
              <a:buNone/>
            </a:pPr>
            <a:r>
              <a:rPr lang="en-US" dirty="0"/>
              <a:t>Do you automate Excel (e.g. with VBA) as part of your work? [ Yes ]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Have you programmed before? [ Yes ]</a:t>
            </a:r>
          </a:p>
          <a:p>
            <a:pPr marL="0" indent="0">
              <a:buNone/>
            </a:pPr>
            <a:r>
              <a:rPr lang="en-US" dirty="0"/>
              <a:t>For how long? [ 18 years ]</a:t>
            </a:r>
          </a:p>
          <a:p>
            <a:pPr marL="0" indent="0">
              <a:buNone/>
            </a:pPr>
            <a:r>
              <a:rPr lang="en-US" dirty="0"/>
              <a:t>Languages: (limited) assembly, C, C++, C#, Excel formulas, (limited) Haskell, Java, </a:t>
            </a:r>
            <a:r>
              <a:rPr lang="en-US" dirty="0" err="1"/>
              <a:t>Javascript</a:t>
            </a:r>
            <a:r>
              <a:rPr lang="en-US" dirty="0"/>
              <a:t>, Lisp, MATLAB, (limited) ML, F#, or </a:t>
            </a:r>
            <a:r>
              <a:rPr lang="en-US" dirty="0" err="1"/>
              <a:t>OCaml</a:t>
            </a:r>
            <a:r>
              <a:rPr lang="en-US" dirty="0"/>
              <a:t>, Perl, Python, R, Visual Basic</a:t>
            </a:r>
          </a:p>
          <a:p>
            <a:pPr marL="0" indent="0">
              <a:buNone/>
            </a:pPr>
            <a:r>
              <a:rPr lang="en-US" dirty="0"/>
              <a:t>What languages do you know "well"? C, C++, C#, </a:t>
            </a:r>
            <a:r>
              <a:rPr lang="en-US" dirty="0" err="1"/>
              <a:t>Javascript</a:t>
            </a:r>
            <a:r>
              <a:rPr lang="en-US" dirty="0"/>
              <a:t>, Python, R, Visual Basic</a:t>
            </a:r>
          </a:p>
          <a:p>
            <a:pPr marL="0" indent="0">
              <a:buNone/>
            </a:pPr>
            <a:r>
              <a:rPr lang="en-US" dirty="0"/>
              <a:t>Largest program? [ ~20000 lines 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Hello world: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main(void)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puts("hello world.");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783382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VBA: Sub(routine)s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Use Subs when you need to perform side effects (read a database, write to the spreadsheet…) and delegate computation to functions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Public|Private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Sub Name([</a:t>
            </a:r>
            <a:r>
              <a:rPr lang="en-US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ByVal|ByRef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Arg1 [As Type], …)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 Sub</a:t>
            </a:r>
          </a:p>
          <a:p>
            <a:pPr marL="0" indent="0">
              <a:buNone/>
            </a:pPr>
            <a:endParaRPr lang="en-US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arg1, …</a:t>
            </a:r>
          </a:p>
        </p:txBody>
      </p:sp>
    </p:spTree>
    <p:extLst>
      <p:ext uri="{BB962C8B-B14F-4D97-AF65-F5344CB8AC3E}">
        <p14:creationId xmlns:p14="http://schemas.microsoft.com/office/powerpoint/2010/main" val="32387466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VBA: Control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Conditional statements are used to </a:t>
            </a:r>
            <a:r>
              <a:rPr lang="en-US" i="1" dirty="0"/>
              <a:t>branch</a:t>
            </a:r>
            <a:r>
              <a:rPr lang="en-US" dirty="0"/>
              <a:t>, depending on a Boolean condition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Condition Then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ElseIf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OtherCondition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Then]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[Else]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</p:txBody>
      </p:sp>
    </p:spTree>
    <p:extLst>
      <p:ext uri="{BB962C8B-B14F-4D97-AF65-F5344CB8AC3E}">
        <p14:creationId xmlns:p14="http://schemas.microsoft.com/office/powerpoint/2010/main" val="35922170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VBA: Control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Loops are used to iterate a fixed number of times, while a condition holds, or until a condition is met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Dim </a:t>
            </a:r>
            <a:r>
              <a:rPr lang="en-US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As Long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 To 10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 </a:t>
            </a:r>
            <a:r>
              <a:rPr lang="en-US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0645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VBA: Control Structures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[</a:t>
            </a:r>
            <a:r>
              <a:rPr lang="en-US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While|Until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Condition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Loop</a:t>
            </a:r>
          </a:p>
          <a:p>
            <a:pPr marL="0" indent="0">
              <a:buNone/>
            </a:pPr>
            <a:endParaRPr lang="en-US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Loop [</a:t>
            </a:r>
            <a:r>
              <a:rPr lang="en-US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While|Until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Condition</a:t>
            </a:r>
          </a:p>
          <a:p>
            <a:pPr marL="0" indent="0">
              <a:buNone/>
            </a:pPr>
            <a:endParaRPr lang="en-US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02737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err="1"/>
              <a:t>Pseudopressure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Pseudopressure</a:t>
            </a:r>
            <a:r>
              <a:rPr lang="en-US" dirty="0"/>
              <a:t>: a computed value used to (somewhat) re-linearize the diffusivity equation for compressible fluids (i.e. gas)</a:t>
            </a:r>
          </a:p>
          <a:p>
            <a:r>
              <a:rPr lang="en-US" dirty="0">
                <a:hlinkClick r:id="rId2"/>
              </a:rPr>
              <a:t>http://petrowiki.org/Flow_equations_for_gas_and_multiphase_flow</a:t>
            </a:r>
            <a:endParaRPr lang="en-US" dirty="0"/>
          </a:p>
          <a:p>
            <a:r>
              <a:rPr lang="en-US" dirty="0"/>
              <a:t>There’s an integral, which we’re going to compute using the trapezoidal rule</a:t>
            </a:r>
          </a:p>
          <a:p>
            <a:r>
              <a:rPr lang="en-US" dirty="0">
                <a:hlinkClick r:id="rId3"/>
              </a:rPr>
              <a:t>https://en.wikipedia.org/wiki/Trapezoidal_rule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0636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Pseudopressure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/>
                  <a:t>In short, we want to calculate: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)=2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𝑑𝑝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/>
                  <a:t>We’re going to assume constant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, which is wrong and defeats the entire purpose… but this is a short class. The mathematically astute (or reservoir engineers) among you will notice this is just the pressure-squared approximation.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/>
                  <a:t>We’ll come back to this later.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3" t="-700" b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7108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Trapezoidal Rule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662" y="1760285"/>
            <a:ext cx="4914676" cy="2670307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840069" y="5231832"/>
                <a:ext cx="1463862" cy="5241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0069" y="5231832"/>
                <a:ext cx="1463862" cy="5241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368180" y="1552189"/>
                <a:ext cx="2879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8180" y="1552189"/>
                <a:ext cx="287963" cy="276999"/>
              </a:xfrm>
              <a:prstGeom prst="rect">
                <a:avLst/>
              </a:prstGeom>
              <a:blipFill>
                <a:blip r:embed="rId4"/>
                <a:stretch>
                  <a:fillRect l="-19149" r="-6383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367868" y="2048537"/>
                <a:ext cx="2932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7868" y="2048537"/>
                <a:ext cx="293285" cy="276999"/>
              </a:xfrm>
              <a:prstGeom prst="rect">
                <a:avLst/>
              </a:prstGeom>
              <a:blipFill>
                <a:blip r:embed="rId5"/>
                <a:stretch>
                  <a:fillRect l="-18750" r="-6250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884103" y="3778067"/>
                <a:ext cx="24925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4103" y="3778067"/>
                <a:ext cx="249251" cy="276999"/>
              </a:xfrm>
              <a:prstGeom prst="rect">
                <a:avLst/>
              </a:prstGeom>
              <a:blipFill>
                <a:blip r:embed="rId6"/>
                <a:stretch>
                  <a:fillRect l="-9756" r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16543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Interlude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Pseudo-pressure function &amp; calling functions from Excel</a:t>
            </a:r>
          </a:p>
        </p:txBody>
      </p:sp>
    </p:spTree>
    <p:extLst>
      <p:ext uri="{BB962C8B-B14F-4D97-AF65-F5344CB8AC3E}">
        <p14:creationId xmlns:p14="http://schemas.microsoft.com/office/powerpoint/2010/main" val="16920313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(For later reading)</a:t>
            </a:r>
          </a:p>
        </p:txBody>
      </p:sp>
    </p:spTree>
    <p:extLst>
      <p:ext uri="{BB962C8B-B14F-4D97-AF65-F5344CB8AC3E}">
        <p14:creationId xmlns:p14="http://schemas.microsoft.com/office/powerpoint/2010/main" val="22870557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 key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solidFill>
                  <a:schemeClr val="accent2"/>
                </a:solidFill>
              </a:rPr>
              <a:t>Vocabulary</a:t>
            </a:r>
            <a:r>
              <a:rPr lang="en-US" dirty="0"/>
              <a:t>: usually followed by a definition</a:t>
            </a:r>
          </a:p>
          <a:p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Program text</a:t>
            </a:r>
          </a:p>
          <a:p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Program, compiler, or interpreter output</a:t>
            </a:r>
          </a:p>
          <a:p>
            <a:r>
              <a:rPr lang="en-US" dirty="0">
                <a:solidFill>
                  <a:srgbClr val="FF0000"/>
                </a:solidFill>
              </a:rPr>
              <a:t>Corrections</a:t>
            </a:r>
          </a:p>
        </p:txBody>
      </p:sp>
    </p:spTree>
    <p:extLst>
      <p:ext uri="{BB962C8B-B14F-4D97-AF65-F5344CB8AC3E}">
        <p14:creationId xmlns:p14="http://schemas.microsoft.com/office/powerpoint/2010/main" val="715252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this an “Excel Macro class”?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They’re not macros.</a:t>
            </a:r>
          </a:p>
          <a:p>
            <a:r>
              <a:rPr lang="en-US" dirty="0"/>
              <a:t>They’re programs…</a:t>
            </a:r>
          </a:p>
          <a:p>
            <a:r>
              <a:rPr lang="en-US" dirty="0"/>
              <a:t>… and this is a programming class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5738070" y="2860646"/>
            <a:ext cx="548640" cy="44461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738070" y="2860646"/>
            <a:ext cx="687897" cy="44461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425967" y="2786236"/>
            <a:ext cx="14817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webinar</a:t>
            </a:r>
          </a:p>
        </p:txBody>
      </p:sp>
    </p:spTree>
    <p:extLst>
      <p:ext uri="{BB962C8B-B14F-4D97-AF65-F5344CB8AC3E}">
        <p14:creationId xmlns:p14="http://schemas.microsoft.com/office/powerpoint/2010/main" val="3677014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i="1" dirty="0">
                <a:solidFill>
                  <a:schemeClr val="accent2"/>
                </a:solidFill>
              </a:rPr>
              <a:t>programming</a:t>
            </a:r>
            <a:r>
              <a:rPr lang="en-US" dirty="0"/>
              <a:t>: the expression of computations in a formal notation, executable by a real or abstract machine, and understandable by a human reader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 made that up, but I like it.</a:t>
            </a:r>
          </a:p>
          <a:p>
            <a:r>
              <a:rPr lang="en-US" dirty="0"/>
              <a:t>Programming is also:</a:t>
            </a:r>
          </a:p>
          <a:p>
            <a:pPr lvl="1"/>
            <a:r>
              <a:rPr lang="en-US" dirty="0"/>
              <a:t>applied math</a:t>
            </a:r>
          </a:p>
          <a:p>
            <a:pPr lvl="1"/>
            <a:r>
              <a:rPr lang="en-US" dirty="0"/>
              <a:t>an engineering discipline</a:t>
            </a:r>
          </a:p>
          <a:p>
            <a:pPr lvl="1"/>
            <a:r>
              <a:rPr lang="en-US" dirty="0"/>
              <a:t>an art</a:t>
            </a:r>
          </a:p>
          <a:p>
            <a:pPr lvl="1"/>
            <a:r>
              <a:rPr lang="en-US" dirty="0"/>
              <a:t>a craft</a:t>
            </a:r>
          </a:p>
          <a:p>
            <a:pPr lvl="1"/>
            <a:r>
              <a:rPr lang="en-US" dirty="0"/>
              <a:t>a communications medium</a:t>
            </a:r>
          </a:p>
        </p:txBody>
      </p:sp>
    </p:spTree>
    <p:extLst>
      <p:ext uri="{BB962C8B-B14F-4D97-AF65-F5344CB8AC3E}">
        <p14:creationId xmlns:p14="http://schemas.microsoft.com/office/powerpoint/2010/main" val="2005373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Digression: Why VBA?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 hate Visual Basic.</a:t>
            </a:r>
          </a:p>
          <a:p>
            <a:r>
              <a:rPr lang="en-US" dirty="0"/>
              <a:t>No, I really can’t overstate it: I loathe it.</a:t>
            </a:r>
          </a:p>
          <a:p>
            <a:endParaRPr lang="en-US" dirty="0"/>
          </a:p>
          <a:p>
            <a:r>
              <a:rPr lang="en-US" dirty="0"/>
              <a:t>BUT:</a:t>
            </a:r>
          </a:p>
          <a:p>
            <a:pPr lvl="1"/>
            <a:r>
              <a:rPr lang="en-US" dirty="0"/>
              <a:t>Many petroleum engineers learn VBA in college</a:t>
            </a:r>
          </a:p>
          <a:p>
            <a:pPr lvl="1"/>
            <a:r>
              <a:rPr lang="en-US" dirty="0"/>
              <a:t>It’s a development environment that’s installed on most of your machines, and requires no IT support</a:t>
            </a:r>
          </a:p>
          <a:p>
            <a:pPr lvl="1"/>
            <a:r>
              <a:rPr lang="en-US" dirty="0"/>
              <a:t>We deal with a lot of spreadsheets, </a:t>
            </a:r>
            <a:r>
              <a:rPr lang="en-US"/>
              <a:t>and automating </a:t>
            </a:r>
            <a:r>
              <a:rPr lang="en-US" dirty="0"/>
              <a:t>Excel is a convenient way to enhance them</a:t>
            </a:r>
          </a:p>
          <a:p>
            <a:pPr lvl="1"/>
            <a:r>
              <a:rPr lang="en-US" dirty="0"/>
              <a:t>VBA is the “native language” of Excel…</a:t>
            </a:r>
          </a:p>
          <a:p>
            <a:pPr lvl="1"/>
            <a:r>
              <a:rPr lang="en-US" dirty="0"/>
              <a:t>… but we’ll explore some other options at the end</a:t>
            </a:r>
          </a:p>
          <a:p>
            <a:pPr lvl="1"/>
            <a:r>
              <a:rPr lang="en-US" dirty="0"/>
              <a:t>Think of VBA as a “first step”</a:t>
            </a:r>
          </a:p>
        </p:txBody>
      </p:sp>
    </p:spTree>
    <p:extLst>
      <p:ext uri="{BB962C8B-B14F-4D97-AF65-F5344CB8AC3E}">
        <p14:creationId xmlns:p14="http://schemas.microsoft.com/office/powerpoint/2010/main" val="1062086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Wirth, 1976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SPE YPs, 2016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functions +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data types =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programs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191" y="2327419"/>
            <a:ext cx="2370459" cy="3684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869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Interlude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 VBA &amp; editor configuration</a:t>
            </a:r>
          </a:p>
        </p:txBody>
      </p:sp>
    </p:spTree>
    <p:extLst>
      <p:ext uri="{BB962C8B-B14F-4D97-AF65-F5344CB8AC3E}">
        <p14:creationId xmlns:p14="http://schemas.microsoft.com/office/powerpoint/2010/main" val="3506384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>
                <a:solidFill>
                  <a:schemeClr val="accent2"/>
                </a:solidFill>
              </a:rPr>
              <a:t>type system</a:t>
            </a:r>
            <a:r>
              <a:rPr lang="en-US" dirty="0"/>
              <a:t>: “a tractable syntactic method for proving the absence of certain program behaviors by classifying phrases according to the kinds of values they compute.” (Pierce, 2002)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>
                <a:solidFill>
                  <a:schemeClr val="accent2"/>
                </a:solidFill>
              </a:rPr>
              <a:t>type system</a:t>
            </a:r>
            <a:r>
              <a:rPr lang="en-US" dirty="0"/>
              <a:t>: a set of rules for labeling “things” by the kind of “things” they are, so that you don’t add bananas to a Lamborghini (YPs, 2016)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225359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Useful Lie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i="1" dirty="0">
                <a:solidFill>
                  <a:schemeClr val="accent2"/>
                </a:solidFill>
              </a:rPr>
              <a:t>dynamic typing</a:t>
            </a:r>
            <a:r>
              <a:rPr lang="en-US" sz="2400" dirty="0"/>
              <a:t>: values have types; variables store values; type-checking happens at execution</a:t>
            </a:r>
          </a:p>
          <a:p>
            <a:pPr marL="0" indent="0">
              <a:buNone/>
            </a:pPr>
            <a:endParaRPr lang="en-US" sz="2400" i="1" dirty="0"/>
          </a:p>
          <a:p>
            <a:pPr marL="0" indent="0">
              <a:buNone/>
            </a:pPr>
            <a:r>
              <a:rPr lang="en-US" sz="2400" dirty="0"/>
              <a:t>Examples: Python, </a:t>
            </a:r>
            <a:r>
              <a:rPr lang="en-US" sz="2400" dirty="0" err="1"/>
              <a:t>Javascript</a:t>
            </a:r>
            <a:r>
              <a:rPr lang="en-US" sz="2400" dirty="0"/>
              <a:t>, Perl, Visual Basic with Variants everywhere and no Option Explicit</a:t>
            </a:r>
          </a:p>
        </p:txBody>
      </p:sp>
    </p:spTree>
    <p:extLst>
      <p:ext uri="{BB962C8B-B14F-4D97-AF65-F5344CB8AC3E}">
        <p14:creationId xmlns:p14="http://schemas.microsoft.com/office/powerpoint/2010/main" val="274588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rminus est">
      <a:majorFont>
        <a:latin typeface="Gill Sans MT"/>
        <a:ea typeface=""/>
        <a:cs typeface=""/>
      </a:majorFont>
      <a:minorFont>
        <a:latin typeface="Palatino Linotype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552</TotalTime>
  <Words>1267</Words>
  <Application>Microsoft Office PowerPoint</Application>
  <PresentationFormat>On-screen Show (4:3)</PresentationFormat>
  <Paragraphs>231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Cambria Math</vt:lpstr>
      <vt:lpstr>Courier New</vt:lpstr>
      <vt:lpstr>Gill Sans MT</vt:lpstr>
      <vt:lpstr>Palatino Linotype</vt:lpstr>
      <vt:lpstr>Office Theme</vt:lpstr>
      <vt:lpstr>Programming for Engineers Excel Automation with VBA Session 1: “Eat Your Vegetables”</vt:lpstr>
      <vt:lpstr>Thanks for filling out the survey!</vt:lpstr>
      <vt:lpstr>Is this an “Excel Macro class”?</vt:lpstr>
      <vt:lpstr>Programming</vt:lpstr>
      <vt:lpstr>Digression: Why VBA?</vt:lpstr>
      <vt:lpstr>Programming</vt:lpstr>
      <vt:lpstr>Interactive Interlude</vt:lpstr>
      <vt:lpstr>Types</vt:lpstr>
      <vt:lpstr>A Useful Lie</vt:lpstr>
      <vt:lpstr>Dynamic Typing</vt:lpstr>
      <vt:lpstr>A Useful Lie</vt:lpstr>
      <vt:lpstr>Static Typing</vt:lpstr>
      <vt:lpstr>Static Typing</vt:lpstr>
      <vt:lpstr>VBA: Primitive Types</vt:lpstr>
      <vt:lpstr>VBA: Primitive Types</vt:lpstr>
      <vt:lpstr>Functions (aka subroutines, procedures, methods, blocks, lambdas...)</vt:lpstr>
      <vt:lpstr>VBA: Functions (&amp; “Subs”)</vt:lpstr>
      <vt:lpstr>VBA: Functions (&amp; “Subs”)</vt:lpstr>
      <vt:lpstr>VBA: Functions</vt:lpstr>
      <vt:lpstr>VBA: Sub(routine)s</vt:lpstr>
      <vt:lpstr>VBA: Control Structures</vt:lpstr>
      <vt:lpstr>VBA: Control Structures</vt:lpstr>
      <vt:lpstr>VBA: Control Structures</vt:lpstr>
      <vt:lpstr>Example: Pseudopressure</vt:lpstr>
      <vt:lpstr>Pseudopressure</vt:lpstr>
      <vt:lpstr>Trapezoidal Rule</vt:lpstr>
      <vt:lpstr>Interactive Interlude</vt:lpstr>
      <vt:lpstr>Appendix</vt:lpstr>
      <vt:lpstr>Typographic key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for Engineers Excel Automation with VBA Session 1: “Eat Your Vegetables”</dc:title>
  <dc:creator>Derrick Turk</dc:creator>
  <cp:lastModifiedBy>Derrick Turk</cp:lastModifiedBy>
  <cp:revision>44</cp:revision>
  <dcterms:created xsi:type="dcterms:W3CDTF">2016-09-12T01:18:23Z</dcterms:created>
  <dcterms:modified xsi:type="dcterms:W3CDTF">2016-09-15T17:27:38Z</dcterms:modified>
</cp:coreProperties>
</file>