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0" r:id="rId3"/>
    <p:sldId id="291" r:id="rId4"/>
    <p:sldId id="292" r:id="rId5"/>
    <p:sldId id="295" r:id="rId6"/>
    <p:sldId id="293" r:id="rId7"/>
    <p:sldId id="297" r:id="rId8"/>
    <p:sldId id="275" r:id="rId9"/>
    <p:sldId id="267" r:id="rId10"/>
    <p:sldId id="268" r:id="rId11"/>
    <p:sldId id="296" r:id="rId12"/>
    <p:sldId id="29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B6DF-366F-4C23-BEE5-E23E7CB73D9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B6DF-366F-4C23-BEE5-E23E7CB73D9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6674-5F76-4420-9325-79C32DDC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2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office/ff835568.aspx" TargetMode="External"/><Relationship Id="rId2" Type="http://schemas.openxmlformats.org/officeDocument/2006/relationships/hyperlink" Target="https://msdn.microsoft.com/EN-US/library/office/ff194565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office/ff838238.aspx" TargetMode="External"/><Relationship Id="rId4" Type="http://schemas.openxmlformats.org/officeDocument/2006/relationships/hyperlink" Target="https://msdn.microsoft.com/en-us/library/office/ff194464.asp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office/ff834966.aspx" TargetMode="External"/><Relationship Id="rId2" Type="http://schemas.openxmlformats.org/officeDocument/2006/relationships/hyperlink" Target="https://msdn.microsoft.com/en-us/library/office/ff19573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office/ff194819.aspx" TargetMode="External"/><Relationship Id="rId4" Type="http://schemas.openxmlformats.org/officeDocument/2006/relationships/hyperlink" Target="https://msdn.microsoft.com/en-us/library/aa445082(v=vs.60)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Programming for Engineers</a:t>
            </a:r>
            <a:br>
              <a:rPr lang="en-US" sz="5400" dirty="0"/>
            </a:br>
            <a:r>
              <a:rPr lang="en-US" sz="4000" dirty="0"/>
              <a:t>Excel Automation with VBA</a:t>
            </a:r>
            <a:br>
              <a:rPr lang="en-US" sz="4000" dirty="0"/>
            </a:br>
            <a:r>
              <a:rPr lang="en-US" sz="4000" dirty="0"/>
              <a:t>Session 3: “Object Lesson”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Derrick W. Turk</a:t>
            </a:r>
          </a:p>
          <a:p>
            <a:r>
              <a:rPr lang="en-US" dirty="0"/>
              <a:t>terminus data science, LLC</a:t>
            </a:r>
          </a:p>
        </p:txBody>
      </p:sp>
    </p:spTree>
    <p:extLst>
      <p:ext uri="{BB962C8B-B14F-4D97-AF65-F5344CB8AC3E}">
        <p14:creationId xmlns:p14="http://schemas.microsoft.com/office/powerpoint/2010/main" val="233510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Vocabulary</a:t>
            </a:r>
            <a:r>
              <a:rPr lang="en-US" dirty="0"/>
              <a:t>: usually followed by a definition</a:t>
            </a:r>
          </a:p>
          <a:p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text</a:t>
            </a:r>
          </a:p>
          <a:p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Program, compiler, or interpreter output</a:t>
            </a:r>
          </a:p>
          <a:p>
            <a:r>
              <a:rPr lang="en-US" dirty="0">
                <a:solidFill>
                  <a:srgbClr val="FF0000"/>
                </a:solidFill>
              </a:rPr>
              <a:t>Corrections</a:t>
            </a:r>
          </a:p>
        </p:txBody>
      </p:sp>
    </p:spTree>
    <p:extLst>
      <p:ext uri="{BB962C8B-B14F-4D97-AF65-F5344CB8AC3E}">
        <p14:creationId xmlns:p14="http://schemas.microsoft.com/office/powerpoint/2010/main" val="71525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Extremely Common Excel Types: MSDN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https://msdn.microsoft.com/EN-US/library/office/ff194565.aspx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Workbook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https://msdn.microsoft.com/en-us/library/office/ff835568.aspx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Worksheet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https://msdn.microsoft.com/en-us/library/office/ff194464.aspx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https://msdn.microsoft.com/en-us/library/office/ff838238.aspx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Extremely Useful Excel Functions:</a:t>
            </a:r>
            <a:br>
              <a:rPr lang="en-US" dirty="0"/>
            </a:br>
            <a:r>
              <a:rPr lang="en-US" dirty="0"/>
              <a:t>MSDN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Application.GetSaveAsFilename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https://msdn.microsoft.com/en-us/library/office/ff195734.aspx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Application.GetOpenFilename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https://msdn.microsoft.com/en-us/library/office/ff834966.aspx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https://msdn.microsoft.com/en-us/library/aa445082(v=vs.60).aspx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Workbooks.Open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https://msdn.microsoft.com/en-us/library/office/ff194819.aspx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8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Excel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Excel </a:t>
            </a:r>
            <a:r>
              <a:rPr lang="en-US" i="1" dirty="0">
                <a:solidFill>
                  <a:schemeClr val="accent2"/>
                </a:solidFill>
              </a:rPr>
              <a:t>API</a:t>
            </a:r>
            <a:r>
              <a:rPr lang="en-US" i="1" dirty="0"/>
              <a:t> </a:t>
            </a:r>
            <a:r>
              <a:rPr lang="en-US" dirty="0"/>
              <a:t>(application programming interface) is entirely exposed through objects; e.g.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is an object of type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Worksheet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ActiveSheet.Cells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buNone/>
            </a:pPr>
            <a:r>
              <a:rPr lang="en-US" dirty="0"/>
              <a:t>is an invocation of the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method</a:t>
            </a:r>
            <a:r>
              <a:rPr lang="en-US" dirty="0"/>
              <a:t> (member function of an object) on the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</a:t>
            </a:r>
            <a:r>
              <a:rPr lang="en-US" dirty="0"/>
              <a:t> object, returning a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67361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members: data (“fields”)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API As String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count_ As Long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 members: functions (“methods”)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Function Rate(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As Double) As Double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Sub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UpdateStatus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229896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properties</a:t>
            </a:r>
            <a:r>
              <a:rPr lang="en-US" dirty="0"/>
              <a:t>: in VBA, class members that look like fields (data members) but which are accessed or set through methods (function members)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Property Get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…) As Type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Property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Property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Let|Set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Property</a:t>
            </a:r>
          </a:p>
        </p:txBody>
      </p:sp>
    </p:spTree>
    <p:extLst>
      <p:ext uri="{BB962C8B-B14F-4D97-AF65-F5344CB8AC3E}">
        <p14:creationId xmlns:p14="http://schemas.microsoft.com/office/powerpoint/2010/main" val="239963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Interlude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Properties: ballot box example</a:t>
            </a:r>
          </a:p>
        </p:txBody>
      </p:sp>
    </p:spTree>
    <p:extLst>
      <p:ext uri="{BB962C8B-B14F-4D97-AF65-F5344CB8AC3E}">
        <p14:creationId xmlns:p14="http://schemas.microsoft.com/office/powerpoint/2010/main" val="302222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Extremely Common Excel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dirty="0"/>
              <a:t>: represents the Excel program; implicit global object (i.e.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ActiveSheet</a:t>
            </a:r>
            <a:r>
              <a:rPr lang="en-US" dirty="0"/>
              <a:t> is really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Application.ActiveSheet</a:t>
            </a:r>
            <a:r>
              <a:rPr lang="en-US" dirty="0"/>
              <a:t>); contains useful global properties and functions (disable screen updating, set status bar, launch dialog boxes, …)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Workbook</a:t>
            </a:r>
            <a:r>
              <a:rPr lang="en-US" dirty="0"/>
              <a:t>: represents an Excel workbook; contains Sheets (Worksheets and Charts)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Worksheet</a:t>
            </a:r>
            <a:r>
              <a:rPr lang="en-US" dirty="0"/>
              <a:t>: represents a single sheet; contains properties and methods allowing access to ranges of cells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: represents a range of one or more cells; contains properties for contents and formatting</a:t>
            </a:r>
          </a:p>
        </p:txBody>
      </p:sp>
    </p:spTree>
    <p:extLst>
      <p:ext uri="{BB962C8B-B14F-4D97-AF65-F5344CB8AC3E}">
        <p14:creationId xmlns:p14="http://schemas.microsoft.com/office/powerpoint/2010/main" val="84413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Extremely Useful Excel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Application.GetSaveAsFilename</a:t>
            </a:r>
            <a:r>
              <a:rPr lang="en-US" dirty="0"/>
              <a:t>: launches a very convincing “save as” dialog and returns one or more filenames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Application.GetOpenFilename</a:t>
            </a:r>
            <a:r>
              <a:rPr lang="en-US" dirty="0"/>
              <a:t>: launches an “open” dialog and returns one or more filenames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/>
              <a:t>: displays a modal message box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Workbooks.Open</a:t>
            </a:r>
            <a:r>
              <a:rPr lang="en-US" dirty="0"/>
              <a:t>: open a workbook given a filename; use in conjunction with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GetOpenFilename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0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Interlude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Decline curve forecasting II</a:t>
            </a:r>
          </a:p>
        </p:txBody>
      </p:sp>
    </p:spTree>
    <p:extLst>
      <p:ext uri="{BB962C8B-B14F-4D97-AF65-F5344CB8AC3E}">
        <p14:creationId xmlns:p14="http://schemas.microsoft.com/office/powerpoint/2010/main" val="54674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(For later reading)</a:t>
            </a:r>
          </a:p>
        </p:txBody>
      </p:sp>
    </p:spTree>
    <p:extLst>
      <p:ext uri="{BB962C8B-B14F-4D97-AF65-F5344CB8AC3E}">
        <p14:creationId xmlns:p14="http://schemas.microsoft.com/office/powerpoint/2010/main" val="228705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rminus est">
      <a:majorFont>
        <a:latin typeface="Gill Sans MT"/>
        <a:ea typeface=""/>
        <a:cs typeface=""/>
      </a:majorFont>
      <a:minorFont>
        <a:latin typeface="Palatino Lino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2846</TotalTime>
  <Words>392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Gill Sans MT</vt:lpstr>
      <vt:lpstr>Palatino Linotype</vt:lpstr>
      <vt:lpstr>Office Theme</vt:lpstr>
      <vt:lpstr>Programming for Engineers Excel Automation with VBA Session 3: “Object Lesson”</vt:lpstr>
      <vt:lpstr>Last Time: Excel Object Model</vt:lpstr>
      <vt:lpstr>Properties</vt:lpstr>
      <vt:lpstr>Properties</vt:lpstr>
      <vt:lpstr>Interactive Interlude</vt:lpstr>
      <vt:lpstr>Extremely Common Excel Types</vt:lpstr>
      <vt:lpstr>Extremely Useful Excel Functions</vt:lpstr>
      <vt:lpstr>Interactive Interlude</vt:lpstr>
      <vt:lpstr>Appendix</vt:lpstr>
      <vt:lpstr>Typographic key</vt:lpstr>
      <vt:lpstr>Extremely Common Excel Types: MSDN References</vt:lpstr>
      <vt:lpstr>Extremely Useful Excel Functions: MSDN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Excel Automation with VBA Session 1: “Eat Your Vegetables”</dc:title>
  <dc:creator>Derrick Turk</dc:creator>
  <cp:lastModifiedBy>Derrick Turk</cp:lastModifiedBy>
  <cp:revision>108</cp:revision>
  <dcterms:created xsi:type="dcterms:W3CDTF">2016-09-12T01:18:23Z</dcterms:created>
  <dcterms:modified xsi:type="dcterms:W3CDTF">2016-09-17T16:55:42Z</dcterms:modified>
</cp:coreProperties>
</file>