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1" r:id="rId3"/>
    <p:sldId id="290" r:id="rId4"/>
    <p:sldId id="292" r:id="rId5"/>
    <p:sldId id="293" r:id="rId6"/>
    <p:sldId id="295" r:id="rId7"/>
    <p:sldId id="294" r:id="rId8"/>
    <p:sldId id="275" r:id="rId9"/>
    <p:sldId id="296" r:id="rId10"/>
    <p:sldId id="297" r:id="rId11"/>
    <p:sldId id="298" r:id="rId12"/>
    <p:sldId id="299" r:id="rId13"/>
    <p:sldId id="300" r:id="rId14"/>
    <p:sldId id="303" r:id="rId15"/>
    <p:sldId id="305" r:id="rId16"/>
    <p:sldId id="306" r:id="rId17"/>
    <p:sldId id="307" r:id="rId18"/>
    <p:sldId id="267" r:id="rId19"/>
    <p:sldId id="268" r:id="rId20"/>
    <p:sldId id="304" r:id="rId21"/>
    <p:sldId id="302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6DF-366F-4C23-BEE5-E23E7CB73D99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2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nu.org/software/emacs/" TargetMode="External"/><Relationship Id="rId4" Type="http://schemas.openxmlformats.org/officeDocument/2006/relationships/hyperlink" Target="http://www.vim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piwin32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ualstudio.com/en-us/products/visual-studio-express-v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Programming for Engineers</a:t>
            </a:r>
            <a:br>
              <a:rPr lang="en-US" sz="5400" dirty="0"/>
            </a:br>
            <a:r>
              <a:rPr lang="en-US" sz="4000" dirty="0"/>
              <a:t>Excel Automation with VBA</a:t>
            </a:r>
            <a:br>
              <a:rPr lang="en-US" sz="4000" dirty="0"/>
            </a:br>
            <a:r>
              <a:rPr lang="en-US" sz="4000" dirty="0"/>
              <a:t>Session 4: “One Small Step”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233510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version control system</a:t>
            </a:r>
            <a:r>
              <a:rPr lang="en-US" dirty="0"/>
              <a:t>: software for managing revisions of tracked files (source code, documentation, final artifacts…), possibly by multiple users, allowing for:</a:t>
            </a:r>
          </a:p>
          <a:p>
            <a:r>
              <a:rPr lang="en-US" dirty="0"/>
              <a:t>auditing history</a:t>
            </a:r>
          </a:p>
          <a:p>
            <a:r>
              <a:rPr lang="en-US" dirty="0"/>
              <a:t>reverting changes</a:t>
            </a:r>
          </a:p>
          <a:p>
            <a:r>
              <a:rPr lang="en-US" dirty="0"/>
              <a:t>merging contributions by multiple users</a:t>
            </a:r>
          </a:p>
          <a:p>
            <a:r>
              <a:rPr lang="en-US" i="1" dirty="0"/>
              <a:t>branching</a:t>
            </a:r>
            <a:r>
              <a:rPr lang="en-US" dirty="0"/>
              <a:t>: managing parallel revision histories with a common ancestor (e.g. “experimental features branch”, “stable release branch”)</a:t>
            </a:r>
          </a:p>
        </p:txBody>
      </p:sp>
    </p:spTree>
    <p:extLst>
      <p:ext uri="{BB962C8B-B14F-4D97-AF65-F5344CB8AC3E}">
        <p14:creationId xmlns:p14="http://schemas.microsoft.com/office/powerpoint/2010/main" val="42114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 use </a:t>
            </a:r>
            <a:r>
              <a:rPr lang="en-US" dirty="0" err="1"/>
              <a:t>git</a:t>
            </a:r>
            <a:r>
              <a:rPr lang="en-US" dirty="0"/>
              <a:t>: it’s distributed (no central repository required), fast, ubiquitous, and has good integration with many other tools.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It’s not the easiest learning curve in the world (although there are plenty of GUI wrappers, tutorials, etc.)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Others include Subversion (centralized, branching is hard), CVS (ancient, gross), mercurial (another distributed VCS), Microsoft TFS (integrates with Microsoft world).</a:t>
            </a:r>
          </a:p>
        </p:txBody>
      </p:sp>
    </p:spTree>
    <p:extLst>
      <p:ext uri="{BB962C8B-B14F-4D97-AF65-F5344CB8AC3E}">
        <p14:creationId xmlns:p14="http://schemas.microsoft.com/office/powerpoint/2010/main" val="34804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&amp;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programmers like to use </a:t>
            </a:r>
            <a:r>
              <a:rPr lang="en-US" i="1" dirty="0">
                <a:solidFill>
                  <a:schemeClr val="accent2"/>
                </a:solidFill>
              </a:rPr>
              <a:t>integrated development environments</a:t>
            </a:r>
            <a:r>
              <a:rPr lang="en-US" dirty="0"/>
              <a:t> (IDEs), which combine:</a:t>
            </a:r>
          </a:p>
          <a:p>
            <a:r>
              <a:rPr lang="en-US" dirty="0"/>
              <a:t>text editing</a:t>
            </a:r>
          </a:p>
          <a:p>
            <a:r>
              <a:rPr lang="en-US" dirty="0"/>
              <a:t>compiler/interpreter/debugger integration</a:t>
            </a:r>
          </a:p>
          <a:p>
            <a:r>
              <a:rPr lang="en-US" dirty="0"/>
              <a:t>language-specific editing/refactoring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Others prefer to learn one </a:t>
            </a:r>
            <a:r>
              <a:rPr lang="en-US" i="1" dirty="0">
                <a:solidFill>
                  <a:schemeClr val="accent2"/>
                </a:solidFill>
              </a:rPr>
              <a:t>text editor</a:t>
            </a:r>
            <a:r>
              <a:rPr lang="en-US" i="1" dirty="0"/>
              <a:t> </a:t>
            </a:r>
            <a:r>
              <a:rPr lang="en-US" dirty="0"/>
              <a:t>and use it to edit code in many languages, in conjunctions with separate compilers, interpreters, etc.</a:t>
            </a:r>
          </a:p>
        </p:txBody>
      </p:sp>
    </p:spTree>
    <p:extLst>
      <p:ext uri="{BB962C8B-B14F-4D97-AF65-F5344CB8AC3E}">
        <p14:creationId xmlns:p14="http://schemas.microsoft.com/office/powerpoint/2010/main" val="4894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 &amp;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take: either way is fine, but either way you’re going to want some basic features out of your editor: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regular expression (pattern-based) search and replace</a:t>
            </a:r>
          </a:p>
          <a:p>
            <a:r>
              <a:rPr lang="en-US" dirty="0"/>
              <a:t>go-to-definition/go-to-use for selected words</a:t>
            </a:r>
          </a:p>
          <a:p>
            <a:r>
              <a:rPr lang="en-US" dirty="0"/>
              <a:t>multiple-file management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98290" y="3657602"/>
            <a:ext cx="7172587" cy="729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38899" y="3766657"/>
            <a:ext cx="7331978" cy="645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98290" y="4496497"/>
            <a:ext cx="5931016" cy="4865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8290" y="4616052"/>
            <a:ext cx="6165908" cy="385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640682">
            <a:off x="2449587" y="4853338"/>
            <a:ext cx="83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84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VBA is a condescending, </a:t>
            </a:r>
            <a:r>
              <a:rPr lang="en-US" dirty="0" err="1"/>
              <a:t>underdesigned</a:t>
            </a:r>
            <a:r>
              <a:rPr lang="en-US" dirty="0"/>
              <a:t>, overcomplicated dumpster fire of a language, designed by people who thought themselves smarter than they were, for people they thought much dumber than themselves, not merely without aesthetic sense but rather with the sort of anti-taste required to infallibly and invariably choose the worst possible option at each design decision.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I could hit a button and make it disappear tomorrow, I would do it without the slightest hesitation.</a:t>
            </a:r>
          </a:p>
        </p:txBody>
      </p:sp>
    </p:spTree>
    <p:extLst>
      <p:ext uri="{BB962C8B-B14F-4D97-AF65-F5344CB8AC3E}">
        <p14:creationId xmlns:p14="http://schemas.microsoft.com/office/powerpoint/2010/main" val="152196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But that’s the superficial stuff! Here’s what I really miss, in no particular order:</a:t>
            </a:r>
          </a:p>
          <a:p>
            <a:pPr>
              <a:lnSpc>
                <a:spcPct val="120000"/>
              </a:lnSpc>
            </a:pPr>
            <a:r>
              <a:rPr lang="en-US" dirty="0"/>
              <a:t>higher-order functions</a:t>
            </a:r>
          </a:p>
          <a:p>
            <a:pPr>
              <a:lnSpc>
                <a:spcPct val="120000"/>
              </a:lnSpc>
            </a:pPr>
            <a:r>
              <a:rPr lang="en-US" dirty="0"/>
              <a:t>structural polymorphism (generics, templates, “duck types”, …)</a:t>
            </a:r>
          </a:p>
          <a:p>
            <a:pPr>
              <a:lnSpc>
                <a:spcPct val="120000"/>
              </a:lnSpc>
            </a:pPr>
            <a:r>
              <a:rPr lang="en-US" dirty="0"/>
              <a:t>a real standard library, with: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associative arrays (dictionaries, maps, …)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sort function (!)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various mathematical functions</a:t>
            </a:r>
          </a:p>
          <a:p>
            <a:pPr>
              <a:lnSpc>
                <a:spcPct val="120000"/>
              </a:lnSpc>
            </a:pPr>
            <a:r>
              <a:rPr lang="en-US" dirty="0"/>
              <a:t>a type system that can make up its mind (and either actually enforce useful invariants, or get out of my way)</a:t>
            </a:r>
          </a:p>
          <a:p>
            <a:pPr>
              <a:lnSpc>
                <a:spcPct val="120000"/>
              </a:lnSpc>
            </a:pPr>
            <a:r>
              <a:rPr lang="en-US" dirty="0"/>
              <a:t>a non-broken compiler (!)</a:t>
            </a:r>
          </a:p>
          <a:p>
            <a:pPr>
              <a:lnSpc>
                <a:spcPct val="120000"/>
              </a:lnSpc>
            </a:pPr>
            <a:r>
              <a:rPr lang="en-US" dirty="0"/>
              <a:t>a usable error handling system or convention</a:t>
            </a:r>
          </a:p>
        </p:txBody>
      </p:sp>
    </p:spTree>
    <p:extLst>
      <p:ext uri="{BB962C8B-B14F-4D97-AF65-F5344CB8AC3E}">
        <p14:creationId xmlns:p14="http://schemas.microsoft.com/office/powerpoint/2010/main" val="21936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automating Excel is a requirement, all you need is a language with support (built-in or via library) for COM</a:t>
            </a:r>
          </a:p>
          <a:p>
            <a:r>
              <a:rPr lang="en-US" dirty="0"/>
              <a:t>Microsoft .NET (C#, VB.NET, etc.): built-in COM support</a:t>
            </a:r>
          </a:p>
          <a:p>
            <a:r>
              <a:rPr lang="en-US" dirty="0"/>
              <a:t>Python: 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win32com.client</a:t>
            </a:r>
            <a:r>
              <a:rPr lang="en-US" dirty="0"/>
              <a:t> in pypiwin32</a:t>
            </a:r>
          </a:p>
          <a:p>
            <a:r>
              <a:rPr lang="en-US" dirty="0"/>
              <a:t>Perl: 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Win32::OLE</a:t>
            </a:r>
            <a:r>
              <a:rPr lang="en-US" dirty="0"/>
              <a:t> (you’re still using Perl?!)</a:t>
            </a:r>
          </a:p>
          <a:p>
            <a:r>
              <a:rPr lang="en-US" dirty="0"/>
              <a:t>C/C++: doable but difficult; Microsoft’s compiler has some built-in COM support</a:t>
            </a:r>
          </a:p>
        </p:txBody>
      </p:sp>
    </p:spTree>
    <p:extLst>
      <p:ext uri="{BB962C8B-B14F-4D97-AF65-F5344CB8AC3E}">
        <p14:creationId xmlns:p14="http://schemas.microsoft.com/office/powerpoint/2010/main" val="393229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 curve forecasting IV: Python edition</a:t>
            </a:r>
          </a:p>
        </p:txBody>
      </p:sp>
    </p:spTree>
    <p:extLst>
      <p:ext uri="{BB962C8B-B14F-4D97-AF65-F5344CB8AC3E}">
        <p14:creationId xmlns:p14="http://schemas.microsoft.com/office/powerpoint/2010/main" val="182435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later reading)</a:t>
            </a:r>
          </a:p>
        </p:txBody>
      </p:sp>
    </p:spTree>
    <p:extLst>
      <p:ext uri="{BB962C8B-B14F-4D97-AF65-F5344CB8AC3E}">
        <p14:creationId xmlns:p14="http://schemas.microsoft.com/office/powerpoint/2010/main" val="228705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Vocabulary</a:t>
            </a:r>
            <a:r>
              <a:rPr lang="en-US" dirty="0"/>
              <a:t>: usually followed by a definition</a:t>
            </a: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text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Program, compiler, or interpreter output</a:t>
            </a:r>
          </a:p>
          <a:p>
            <a:r>
              <a:rPr lang="en-US" dirty="0">
                <a:solidFill>
                  <a:srgbClr val="FF0000"/>
                </a:solidFill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71525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Decline Curve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users inform us they’d like the option to switch each well between the hyperbolic decline equations, and the Duong decline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parameters:</a:t>
            </a:r>
          </a:p>
          <a:p>
            <a:r>
              <a:rPr lang="en-US" dirty="0"/>
              <a:t>Day 1 rate </a:t>
            </a:r>
            <a:r>
              <a:rPr lang="en-US" i="1" dirty="0"/>
              <a:t>q</a:t>
            </a:r>
            <a:r>
              <a:rPr lang="en-US" i="1" baseline="-25000" dirty="0"/>
              <a:t>1</a:t>
            </a:r>
          </a:p>
          <a:p>
            <a:r>
              <a:rPr lang="en-US" i="1" dirty="0"/>
              <a:t>a</a:t>
            </a:r>
          </a:p>
          <a:p>
            <a:r>
              <a:rPr lang="en-US" i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9071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git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 honestly don’t have enough experience to recommend other VCS tools, and those others I do have experience with I wouldn’t recommend.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While you’re playing with </a:t>
            </a:r>
            <a:r>
              <a:rPr lang="en-US" dirty="0" err="1"/>
              <a:t>git</a:t>
            </a:r>
            <a:r>
              <a:rPr lang="en-US" dirty="0"/>
              <a:t>, why not open a free account at any of:</a:t>
            </a:r>
          </a:p>
          <a:p>
            <a:pPr>
              <a:lnSpc>
                <a:spcPct val="120000"/>
              </a:lnSpc>
            </a:pPr>
            <a:r>
              <a:rPr lang="en-US" dirty="0"/>
              <a:t>GitHub (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GitLab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https://about.gitlab.com/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BitBucket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https://bitbucket.org/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5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Popular Text Editors (with VBA support)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Notepad++ (</a:t>
            </a:r>
            <a:r>
              <a:rPr lang="en-US" dirty="0">
                <a:hlinkClick r:id="rId2"/>
              </a:rPr>
              <a:t>https://notepad-plus-plus.org/</a:t>
            </a:r>
            <a:r>
              <a:rPr lang="en-US" dirty="0"/>
              <a:t>)</a:t>
            </a:r>
          </a:p>
          <a:p>
            <a:r>
              <a:rPr lang="en-US" dirty="0"/>
              <a:t>Sublime Text (add-in required) (</a:t>
            </a:r>
            <a:r>
              <a:rPr lang="en-US" dirty="0">
                <a:hlinkClick r:id="rId3"/>
              </a:rPr>
              <a:t>http://www.sublimetext.com/2</a:t>
            </a:r>
            <a:r>
              <a:rPr lang="en-US" dirty="0"/>
              <a:t>)</a:t>
            </a:r>
          </a:p>
          <a:p>
            <a:r>
              <a:rPr lang="en-US" dirty="0"/>
              <a:t>Vim (</a:t>
            </a:r>
            <a:r>
              <a:rPr lang="en-US" dirty="0">
                <a:hlinkClick r:id="rId4"/>
              </a:rPr>
              <a:t>http://www.vim.org/</a:t>
            </a:r>
            <a:r>
              <a:rPr lang="en-US" dirty="0"/>
              <a:t>)</a:t>
            </a:r>
          </a:p>
          <a:p>
            <a:r>
              <a:rPr lang="en-US" dirty="0"/>
              <a:t>GNU </a:t>
            </a:r>
            <a:r>
              <a:rPr lang="en-US" dirty="0" err="1"/>
              <a:t>Emacs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https://www.gnu.org/software/emacs/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3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Languages (for Excel Automation)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</a:t>
            </a:r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); use the latest 3.x version; COM (Excel automation) support through pypiwin32 (</a:t>
            </a:r>
            <a:r>
              <a:rPr lang="en-US" dirty="0">
                <a:hlinkClick r:id="rId3"/>
              </a:rPr>
              <a:t>https://pypi.python.org/pypi/pypiwin32/</a:t>
            </a:r>
            <a:r>
              <a:rPr lang="en-US" dirty="0"/>
              <a:t>)</a:t>
            </a:r>
          </a:p>
          <a:p>
            <a:r>
              <a:rPr lang="en-US" dirty="0"/>
              <a:t>.NET (C#, VB.NET, …) (</a:t>
            </a:r>
            <a:r>
              <a:rPr lang="en-US" dirty="0">
                <a:hlinkClick r:id="rId4"/>
              </a:rPr>
              <a:t>https://www.visualstudio.com/en-us/products/visual-studio-express-vs.aspx</a:t>
            </a:r>
            <a:r>
              <a:rPr lang="en-US" dirty="0"/>
              <a:t>); COM support built in</a:t>
            </a:r>
          </a:p>
        </p:txBody>
      </p:sp>
    </p:spTree>
    <p:extLst>
      <p:ext uri="{BB962C8B-B14F-4D97-AF65-F5344CB8AC3E}">
        <p14:creationId xmlns:p14="http://schemas.microsoft.com/office/powerpoint/2010/main" val="21009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II: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object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dirty="0"/>
              <a:t>: an data type whose operations may be </a:t>
            </a:r>
            <a:r>
              <a:rPr lang="en-US" i="1" dirty="0"/>
              <a:t>dynamically dispatched</a:t>
            </a:r>
            <a:r>
              <a:rPr lang="en-US" dirty="0"/>
              <a:t>; that is, the specific </a:t>
            </a:r>
            <a:r>
              <a:rPr lang="en-US" i="1" dirty="0"/>
              <a:t>method</a:t>
            </a:r>
            <a:r>
              <a:rPr lang="en-US" dirty="0"/>
              <a:t> of accomplishing each operation may be selected at runtime.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VBA accomplishes this through </a:t>
            </a:r>
            <a:r>
              <a:rPr lang="en-US" i="1" dirty="0"/>
              <a:t>interface inheritance</a:t>
            </a:r>
            <a:r>
              <a:rPr lang="en-US" dirty="0"/>
              <a:t> (subtyping).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consider a simple logging interface…</a:t>
            </a:r>
          </a:p>
        </p:txBody>
      </p:sp>
    </p:spTree>
    <p:extLst>
      <p:ext uri="{BB962C8B-B14F-4D97-AF65-F5344CB8AC3E}">
        <p14:creationId xmlns:p14="http://schemas.microsoft.com/office/powerpoint/2010/main" val="36736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class module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Log(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String)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11394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class module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ILogger_Log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String)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7709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class module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ILogger_Log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String)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ActiveSheet.Range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("A1").Value =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476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VBA: 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an ordinary module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UseLogger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 logger As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0.5 Then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Set logger = New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Set logger = New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ExcelLogger</a:t>
            </a: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logger.Log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"test message"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474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 curve forecasting III</a:t>
            </a:r>
          </a:p>
        </p:txBody>
      </p:sp>
    </p:spTree>
    <p:extLst>
      <p:ext uri="{BB962C8B-B14F-4D97-AF65-F5344CB8AC3E}">
        <p14:creationId xmlns:p14="http://schemas.microsoft.com/office/powerpoint/2010/main" val="5467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Pragmatics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code, more advice</a:t>
            </a:r>
          </a:p>
        </p:txBody>
      </p:sp>
    </p:spTree>
    <p:extLst>
      <p:ext uri="{BB962C8B-B14F-4D97-AF65-F5344CB8AC3E}">
        <p14:creationId xmlns:p14="http://schemas.microsoft.com/office/powerpoint/2010/main" val="219669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</TotalTime>
  <Words>905</Words>
  <Application>Microsoft Office PowerPoint</Application>
  <PresentationFormat>On-screen Show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Gill Sans MT</vt:lpstr>
      <vt:lpstr>Palatino Linotype</vt:lpstr>
      <vt:lpstr>Office Theme</vt:lpstr>
      <vt:lpstr>Programming for Engineers Excel Automation with VBA Session 4: “One Small Step”</vt:lpstr>
      <vt:lpstr>Example: Decline Curve Forecasting</vt:lpstr>
      <vt:lpstr>Objects II: Polymorphism</vt:lpstr>
      <vt:lpstr>VBA: Interface Inheritance</vt:lpstr>
      <vt:lpstr>VBA: Interface Inheritance</vt:lpstr>
      <vt:lpstr>VBA: Interface Inheritance</vt:lpstr>
      <vt:lpstr>VBA: Interface Inheritance</vt:lpstr>
      <vt:lpstr>Interactive Interlude</vt:lpstr>
      <vt:lpstr>Programming Pragmatics</vt:lpstr>
      <vt:lpstr>Version Control</vt:lpstr>
      <vt:lpstr>Version Control</vt:lpstr>
      <vt:lpstr>Text Editors &amp; IDEs</vt:lpstr>
      <vt:lpstr>Text Editors &amp; IDEs</vt:lpstr>
      <vt:lpstr>Other Languages</vt:lpstr>
      <vt:lpstr>Other Languages</vt:lpstr>
      <vt:lpstr>Other Languages</vt:lpstr>
      <vt:lpstr>Interactive Interlude</vt:lpstr>
      <vt:lpstr>Appendix</vt:lpstr>
      <vt:lpstr>Typographic key</vt:lpstr>
      <vt:lpstr>Version Control Resources</vt:lpstr>
      <vt:lpstr>Popular Text Editors (with VBA support)</vt:lpstr>
      <vt:lpstr>Other Languages (for Excel Automation)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Excel Automation with VBA Session 1: “Eat Your Vegetables”</dc:title>
  <dc:creator>Derrick Turk</dc:creator>
  <cp:lastModifiedBy>Derrick Turk</cp:lastModifiedBy>
  <cp:revision>146</cp:revision>
  <dcterms:created xsi:type="dcterms:W3CDTF">2016-09-12T01:18:23Z</dcterms:created>
  <dcterms:modified xsi:type="dcterms:W3CDTF">2016-09-18T02:26:55Z</dcterms:modified>
</cp:coreProperties>
</file>