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1" r:id="rId3"/>
    <p:sldId id="290" r:id="rId4"/>
    <p:sldId id="292" r:id="rId5"/>
    <p:sldId id="293" r:id="rId6"/>
    <p:sldId id="295" r:id="rId7"/>
    <p:sldId id="294" r:id="rId8"/>
    <p:sldId id="275" r:id="rId9"/>
    <p:sldId id="296" r:id="rId10"/>
    <p:sldId id="297" r:id="rId11"/>
    <p:sldId id="298" r:id="rId12"/>
    <p:sldId id="299" r:id="rId13"/>
    <p:sldId id="300" r:id="rId14"/>
    <p:sldId id="303" r:id="rId15"/>
    <p:sldId id="305" r:id="rId16"/>
    <p:sldId id="306" r:id="rId17"/>
    <p:sldId id="307" r:id="rId18"/>
    <p:sldId id="267" r:id="rId19"/>
    <p:sldId id="268" r:id="rId20"/>
    <p:sldId id="304" r:id="rId21"/>
    <p:sldId id="302" r:id="rId22"/>
    <p:sldId id="30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6DF-366F-4C23-BEE5-E23E7CB73D99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674-5F76-4420-9325-79C32DDC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77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6DF-366F-4C23-BEE5-E23E7CB73D99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674-5F76-4420-9325-79C32DDC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0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6DF-366F-4C23-BEE5-E23E7CB73D99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674-5F76-4420-9325-79C32DDC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4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6DF-366F-4C23-BEE5-E23E7CB73D99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674-5F76-4420-9325-79C32DDC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0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6DF-366F-4C23-BEE5-E23E7CB73D99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674-5F76-4420-9325-79C32DDC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6DF-366F-4C23-BEE5-E23E7CB73D99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674-5F76-4420-9325-79C32DDC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0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6DF-366F-4C23-BEE5-E23E7CB73D99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674-5F76-4420-9325-79C32DDC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7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6DF-366F-4C23-BEE5-E23E7CB73D99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674-5F76-4420-9325-79C32DDC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0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6DF-366F-4C23-BEE5-E23E7CB73D99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674-5F76-4420-9325-79C32DDC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86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6DF-366F-4C23-BEE5-E23E7CB73D99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674-5F76-4420-9325-79C32DDC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0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6DF-366F-4C23-BEE5-E23E7CB73D99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674-5F76-4420-9325-79C32DDC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EB6DF-366F-4C23-BEE5-E23E7CB73D99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66674-5F76-4420-9325-79C32DDC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32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about.gitlab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blimetext.com/2" TargetMode="External"/><Relationship Id="rId2" Type="http://schemas.openxmlformats.org/officeDocument/2006/relationships/hyperlink" Target="https://notepad-plus-plu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nu.org/software/emacs/" TargetMode="External"/><Relationship Id="rId4" Type="http://schemas.openxmlformats.org/officeDocument/2006/relationships/hyperlink" Target="http://www.vim.org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/pypiwin32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isualstudio.com/en-us/products/visual-studio-express-vs.asp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5400" dirty="0"/>
              <a:t>Programming for Engineers</a:t>
            </a:r>
            <a:br>
              <a:rPr lang="en-US" sz="5400" dirty="0"/>
            </a:br>
            <a:r>
              <a:rPr lang="en-US" sz="4000" dirty="0"/>
              <a:t>Excel Automation with VBA</a:t>
            </a:r>
            <a:br>
              <a:rPr lang="en-US" sz="4000" dirty="0"/>
            </a:br>
            <a:r>
              <a:rPr lang="en-US" sz="4000" dirty="0"/>
              <a:t>Session 4: “One Small Step”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dirty="0"/>
              <a:t>Derrick W. Turk</a:t>
            </a:r>
          </a:p>
          <a:p>
            <a:r>
              <a:rPr lang="en-US" dirty="0"/>
              <a:t>terminus data science, LLC</a:t>
            </a:r>
          </a:p>
        </p:txBody>
      </p:sp>
    </p:spTree>
    <p:extLst>
      <p:ext uri="{BB962C8B-B14F-4D97-AF65-F5344CB8AC3E}">
        <p14:creationId xmlns:p14="http://schemas.microsoft.com/office/powerpoint/2010/main" val="2335100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>
                <a:solidFill>
                  <a:schemeClr val="accent2"/>
                </a:solidFill>
              </a:rPr>
              <a:t>version control system</a:t>
            </a:r>
            <a:r>
              <a:rPr lang="en-US" dirty="0"/>
              <a:t>: software for managing revisions of tracked files (source code, documentation, final artifacts…), possibly by multiple users, allowing for:</a:t>
            </a:r>
          </a:p>
          <a:p>
            <a:r>
              <a:rPr lang="en-US" dirty="0"/>
              <a:t>auditing history</a:t>
            </a:r>
          </a:p>
          <a:p>
            <a:r>
              <a:rPr lang="en-US" dirty="0"/>
              <a:t>reverting changes</a:t>
            </a:r>
          </a:p>
          <a:p>
            <a:r>
              <a:rPr lang="en-US" dirty="0"/>
              <a:t>merging contributions by multiple users</a:t>
            </a:r>
          </a:p>
          <a:p>
            <a:r>
              <a:rPr lang="en-US" i="1" dirty="0"/>
              <a:t>branching</a:t>
            </a:r>
            <a:r>
              <a:rPr lang="en-US" dirty="0"/>
              <a:t>: managing parallel revision histories with a common ancestor (e.g. “experimental features branch”, “stable release branch”)</a:t>
            </a:r>
          </a:p>
        </p:txBody>
      </p:sp>
    </p:spTree>
    <p:extLst>
      <p:ext uri="{BB962C8B-B14F-4D97-AF65-F5344CB8AC3E}">
        <p14:creationId xmlns:p14="http://schemas.microsoft.com/office/powerpoint/2010/main" val="4211420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I use </a:t>
            </a:r>
            <a:r>
              <a:rPr lang="en-US" dirty="0" err="1"/>
              <a:t>git</a:t>
            </a:r>
            <a:r>
              <a:rPr lang="en-US" dirty="0"/>
              <a:t>: it’s distributed (no central repository required), fast, ubiquitous, and has good integration with many other tools.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It’s not the easiest learning curve in the world (although there are plenty of GUI wrappers, tutorials, etc.)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Others include Subversion (centralized, branching is hard), CVS (ancient, gross), mercurial (another distributed VCS), Microsoft TFS (integrates with Microsoft world).</a:t>
            </a:r>
          </a:p>
        </p:txBody>
      </p:sp>
    </p:spTree>
    <p:extLst>
      <p:ext uri="{BB962C8B-B14F-4D97-AF65-F5344CB8AC3E}">
        <p14:creationId xmlns:p14="http://schemas.microsoft.com/office/powerpoint/2010/main" val="3480424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Editors &amp; 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programmers like to use </a:t>
            </a:r>
            <a:r>
              <a:rPr lang="en-US" i="1" dirty="0">
                <a:solidFill>
                  <a:schemeClr val="accent2"/>
                </a:solidFill>
              </a:rPr>
              <a:t>integrated development environments</a:t>
            </a:r>
            <a:r>
              <a:rPr lang="en-US" dirty="0"/>
              <a:t> (IDEs), which combine:</a:t>
            </a:r>
          </a:p>
          <a:p>
            <a:r>
              <a:rPr lang="en-US" dirty="0"/>
              <a:t>text editing</a:t>
            </a:r>
          </a:p>
          <a:p>
            <a:r>
              <a:rPr lang="en-US" dirty="0"/>
              <a:t>compiler/interpreter/debugger integration</a:t>
            </a:r>
          </a:p>
          <a:p>
            <a:r>
              <a:rPr lang="en-US" dirty="0"/>
              <a:t>language-specific editing/refactoring tools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Others prefer to learn one </a:t>
            </a:r>
            <a:r>
              <a:rPr lang="en-US" i="1" dirty="0">
                <a:solidFill>
                  <a:schemeClr val="accent2"/>
                </a:solidFill>
              </a:rPr>
              <a:t>text editor</a:t>
            </a:r>
            <a:r>
              <a:rPr lang="en-US" i="1" dirty="0"/>
              <a:t> </a:t>
            </a:r>
            <a:r>
              <a:rPr lang="en-US" dirty="0"/>
              <a:t>and use it to edit code in many languages, in conjunction with separate compilers, interpreters, etc.</a:t>
            </a:r>
          </a:p>
        </p:txBody>
      </p:sp>
    </p:spTree>
    <p:extLst>
      <p:ext uri="{BB962C8B-B14F-4D97-AF65-F5344CB8AC3E}">
        <p14:creationId xmlns:p14="http://schemas.microsoft.com/office/powerpoint/2010/main" val="489461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Editors &amp; 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My take: either way is fine, but either way you’re going to want some basic features out of your editor:</a:t>
            </a:r>
          </a:p>
          <a:p>
            <a:r>
              <a:rPr lang="en-US" dirty="0"/>
              <a:t>syntax highlighting</a:t>
            </a:r>
          </a:p>
          <a:p>
            <a:r>
              <a:rPr lang="en-US" dirty="0"/>
              <a:t>regular expression (pattern-based) search and replace</a:t>
            </a:r>
          </a:p>
          <a:p>
            <a:r>
              <a:rPr lang="en-US" dirty="0"/>
              <a:t>go-to-definition/go-to-use for selected words</a:t>
            </a:r>
          </a:p>
          <a:p>
            <a:r>
              <a:rPr lang="en-US" dirty="0"/>
              <a:t>multiple-file management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998290" y="3657602"/>
            <a:ext cx="7172587" cy="7298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838899" y="3766657"/>
            <a:ext cx="7331978" cy="6459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998290" y="4496497"/>
            <a:ext cx="5931016" cy="4865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98290" y="4616052"/>
            <a:ext cx="6165908" cy="3858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640682">
            <a:off x="2449587" y="4853338"/>
            <a:ext cx="838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0842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VBA is a condescending, under-designed, overcomplicated dumpster fire of a language…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(… I had more here.)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If I could hit a button and make it disappear tomorrow, I would do it without the slightest hesitation.</a:t>
            </a:r>
          </a:p>
        </p:txBody>
      </p:sp>
    </p:spTree>
    <p:extLst>
      <p:ext uri="{BB962C8B-B14F-4D97-AF65-F5344CB8AC3E}">
        <p14:creationId xmlns:p14="http://schemas.microsoft.com/office/powerpoint/2010/main" val="1521968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But that’s the superficial stuff! Here’s what I really miss, in no particular order:</a:t>
            </a:r>
          </a:p>
          <a:p>
            <a:pPr>
              <a:lnSpc>
                <a:spcPct val="120000"/>
              </a:lnSpc>
            </a:pPr>
            <a:r>
              <a:rPr lang="en-US" dirty="0"/>
              <a:t>higher-order functions</a:t>
            </a:r>
          </a:p>
          <a:p>
            <a:pPr>
              <a:lnSpc>
                <a:spcPct val="120000"/>
              </a:lnSpc>
            </a:pPr>
            <a:r>
              <a:rPr lang="en-US" dirty="0"/>
              <a:t>structural polymorphism (generics, templates, “duck types”, …)</a:t>
            </a:r>
          </a:p>
          <a:p>
            <a:pPr>
              <a:lnSpc>
                <a:spcPct val="120000"/>
              </a:lnSpc>
            </a:pPr>
            <a:r>
              <a:rPr lang="en-US" dirty="0"/>
              <a:t>a real standard library, with: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associative arrays (dictionaries, maps, …)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sort function (!)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various mathematical functions</a:t>
            </a:r>
          </a:p>
          <a:p>
            <a:pPr>
              <a:lnSpc>
                <a:spcPct val="120000"/>
              </a:lnSpc>
            </a:pPr>
            <a:r>
              <a:rPr lang="en-US" dirty="0"/>
              <a:t>a type system that can make up its mind (and either actually enforce useful invariants, or get out of my way)</a:t>
            </a:r>
          </a:p>
          <a:p>
            <a:pPr>
              <a:lnSpc>
                <a:spcPct val="120000"/>
              </a:lnSpc>
            </a:pPr>
            <a:r>
              <a:rPr lang="en-US" dirty="0"/>
              <a:t>a non-broken compiler (!)</a:t>
            </a:r>
          </a:p>
          <a:p>
            <a:pPr>
              <a:lnSpc>
                <a:spcPct val="120000"/>
              </a:lnSpc>
            </a:pPr>
            <a:r>
              <a:rPr lang="en-US" dirty="0"/>
              <a:t>a usable error handling system or convention</a:t>
            </a:r>
          </a:p>
        </p:txBody>
      </p:sp>
    </p:spTree>
    <p:extLst>
      <p:ext uri="{BB962C8B-B14F-4D97-AF65-F5344CB8AC3E}">
        <p14:creationId xmlns:p14="http://schemas.microsoft.com/office/powerpoint/2010/main" val="219362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automating Excel is a requirement, all you need is a language with support (built-in or via library) for COM</a:t>
            </a:r>
          </a:p>
          <a:p>
            <a:r>
              <a:rPr lang="en-US" dirty="0"/>
              <a:t>Microsoft .NET (C#, VB.NET, etc.): built-in COM support</a:t>
            </a:r>
          </a:p>
          <a:p>
            <a:r>
              <a:rPr lang="en-US" dirty="0"/>
              <a:t>Python: use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win32com.client</a:t>
            </a:r>
            <a:r>
              <a:rPr lang="en-US" dirty="0"/>
              <a:t> in pypiwin32</a:t>
            </a:r>
          </a:p>
          <a:p>
            <a:r>
              <a:rPr lang="en-US" dirty="0"/>
              <a:t>Perl: use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Win32::OLE</a:t>
            </a:r>
            <a:r>
              <a:rPr lang="en-US" dirty="0"/>
              <a:t> (you’re still using Perl?!)</a:t>
            </a:r>
          </a:p>
          <a:p>
            <a:r>
              <a:rPr lang="en-US" dirty="0"/>
              <a:t>C/C++: doable but difficult; Microsoft’s compiler has some built-in COM support</a:t>
            </a:r>
          </a:p>
        </p:txBody>
      </p:sp>
    </p:spTree>
    <p:extLst>
      <p:ext uri="{BB962C8B-B14F-4D97-AF65-F5344CB8AC3E}">
        <p14:creationId xmlns:p14="http://schemas.microsoft.com/office/powerpoint/2010/main" val="3932297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Interlude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Decline curve forecasting IV: Python edition</a:t>
            </a:r>
          </a:p>
        </p:txBody>
      </p:sp>
    </p:spTree>
    <p:extLst>
      <p:ext uri="{BB962C8B-B14F-4D97-AF65-F5344CB8AC3E}">
        <p14:creationId xmlns:p14="http://schemas.microsoft.com/office/powerpoint/2010/main" val="1824351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(For later reading)</a:t>
            </a:r>
          </a:p>
        </p:txBody>
      </p:sp>
    </p:spTree>
    <p:extLst>
      <p:ext uri="{BB962C8B-B14F-4D97-AF65-F5344CB8AC3E}">
        <p14:creationId xmlns:p14="http://schemas.microsoft.com/office/powerpoint/2010/main" val="2287055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 key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2"/>
                </a:solidFill>
              </a:rPr>
              <a:t>Vocabulary</a:t>
            </a:r>
            <a:r>
              <a:rPr lang="en-US" dirty="0"/>
              <a:t>: usually followed by a definition</a:t>
            </a:r>
          </a:p>
          <a:p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 text</a:t>
            </a:r>
          </a:p>
          <a:p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Program, compiler, or interpreter output</a:t>
            </a:r>
          </a:p>
          <a:p>
            <a:r>
              <a:rPr lang="en-US" dirty="0">
                <a:solidFill>
                  <a:srgbClr val="FF0000"/>
                </a:solidFill>
              </a:rPr>
              <a:t>Corrections</a:t>
            </a:r>
          </a:p>
        </p:txBody>
      </p:sp>
    </p:spTree>
    <p:extLst>
      <p:ext uri="{BB962C8B-B14F-4D97-AF65-F5344CB8AC3E}">
        <p14:creationId xmlns:p14="http://schemas.microsoft.com/office/powerpoint/2010/main" val="715252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Example: Decline Curve 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Our users inform us they’d like the option to switch each well between the hyperbolic decline equations, and the Duong decline model: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Three parameters:</a:t>
            </a:r>
          </a:p>
          <a:p>
            <a:r>
              <a:rPr lang="en-US" dirty="0"/>
              <a:t>Day 1 rate </a:t>
            </a:r>
            <a:r>
              <a:rPr lang="en-US" i="1" dirty="0"/>
              <a:t>q</a:t>
            </a:r>
            <a:r>
              <a:rPr lang="en-US" i="1" baseline="-25000" dirty="0"/>
              <a:t>1</a:t>
            </a:r>
          </a:p>
          <a:p>
            <a:r>
              <a:rPr lang="en-US" i="1" dirty="0"/>
              <a:t>a</a:t>
            </a:r>
          </a:p>
          <a:p>
            <a:r>
              <a:rPr lang="en-US" i="1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990717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git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https://git-scm.com/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I honestly don’t have enough experience to recommend other VCS tools, and those others I do have experience with I wouldn’t recommend.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While you’re playing with </a:t>
            </a:r>
            <a:r>
              <a:rPr lang="en-US" dirty="0" err="1"/>
              <a:t>git</a:t>
            </a:r>
            <a:r>
              <a:rPr lang="en-US" dirty="0"/>
              <a:t>, why not open a free account at any of:</a:t>
            </a:r>
          </a:p>
          <a:p>
            <a:pPr>
              <a:lnSpc>
                <a:spcPct val="120000"/>
              </a:lnSpc>
            </a:pPr>
            <a:r>
              <a:rPr lang="en-US" dirty="0"/>
              <a:t>GitHub (</a:t>
            </a:r>
            <a:r>
              <a:rPr lang="en-US" dirty="0">
                <a:hlinkClick r:id="rId3"/>
              </a:rPr>
              <a:t>https://github.com/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GitLab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https://about.gitlab.com/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BitBucket</a:t>
            </a:r>
            <a:r>
              <a:rPr lang="en-US" dirty="0"/>
              <a:t> (</a:t>
            </a:r>
            <a:r>
              <a:rPr lang="en-US" dirty="0">
                <a:hlinkClick r:id="rId5"/>
              </a:rPr>
              <a:t>https://bitbucket.org/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752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Popular Text Editors (with VBA support)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Notepad++ (</a:t>
            </a:r>
            <a:r>
              <a:rPr lang="en-US" dirty="0">
                <a:hlinkClick r:id="rId2"/>
              </a:rPr>
              <a:t>https://notepad-plus-plus.org/</a:t>
            </a:r>
            <a:r>
              <a:rPr lang="en-US" dirty="0"/>
              <a:t>)</a:t>
            </a:r>
          </a:p>
          <a:p>
            <a:r>
              <a:rPr lang="en-US" dirty="0"/>
              <a:t>Sublime Text (add-in required) (</a:t>
            </a:r>
            <a:r>
              <a:rPr lang="en-US" dirty="0">
                <a:hlinkClick r:id="rId3"/>
              </a:rPr>
              <a:t>http://www.sublimetext.com/2</a:t>
            </a:r>
            <a:r>
              <a:rPr lang="en-US" dirty="0"/>
              <a:t>)</a:t>
            </a:r>
          </a:p>
          <a:p>
            <a:r>
              <a:rPr lang="en-US" dirty="0"/>
              <a:t>Vim (</a:t>
            </a:r>
            <a:r>
              <a:rPr lang="en-US" dirty="0">
                <a:hlinkClick r:id="rId4"/>
              </a:rPr>
              <a:t>http://www.vim.org/</a:t>
            </a:r>
            <a:r>
              <a:rPr lang="en-US" dirty="0"/>
              <a:t>)</a:t>
            </a:r>
          </a:p>
          <a:p>
            <a:r>
              <a:rPr lang="en-US" dirty="0"/>
              <a:t>GNU </a:t>
            </a:r>
            <a:r>
              <a:rPr lang="en-US" dirty="0" err="1"/>
              <a:t>Emacs</a:t>
            </a:r>
            <a:r>
              <a:rPr lang="en-US" dirty="0"/>
              <a:t> (</a:t>
            </a:r>
            <a:r>
              <a:rPr lang="en-US" dirty="0">
                <a:hlinkClick r:id="rId5"/>
              </a:rPr>
              <a:t>https://www.gnu.org/software/emacs/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8036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Other Languages (for Excel Automation)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(</a:t>
            </a:r>
            <a:r>
              <a:rPr lang="en-US" dirty="0">
                <a:hlinkClick r:id="rId2"/>
              </a:rPr>
              <a:t>https://www.python.org/</a:t>
            </a:r>
            <a:r>
              <a:rPr lang="en-US" dirty="0"/>
              <a:t>); use the latest 3.x version; COM (Excel automation) support through pypiwin32 (</a:t>
            </a:r>
            <a:r>
              <a:rPr lang="en-US" dirty="0">
                <a:hlinkClick r:id="rId3"/>
              </a:rPr>
              <a:t>https://pypi.python.org/pypi/pypiwin32/</a:t>
            </a:r>
            <a:r>
              <a:rPr lang="en-US" dirty="0"/>
              <a:t>)</a:t>
            </a:r>
          </a:p>
          <a:p>
            <a:r>
              <a:rPr lang="en-US" dirty="0"/>
              <a:t>.NET (C#, VB.NET, …) (</a:t>
            </a:r>
            <a:r>
              <a:rPr lang="en-US" dirty="0">
                <a:hlinkClick r:id="rId4"/>
              </a:rPr>
              <a:t>https://www.visualstudio.com/en-us/products/visual-studio-express-vs.aspx</a:t>
            </a:r>
            <a:r>
              <a:rPr lang="en-US" dirty="0"/>
              <a:t>); COM support built in</a:t>
            </a:r>
          </a:p>
        </p:txBody>
      </p:sp>
    </p:spTree>
    <p:extLst>
      <p:ext uri="{BB962C8B-B14F-4D97-AF65-F5344CB8AC3E}">
        <p14:creationId xmlns:p14="http://schemas.microsoft.com/office/powerpoint/2010/main" val="2100938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II: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chemeClr val="accent2"/>
                </a:solidFill>
              </a:rPr>
              <a:t>object</a:t>
            </a:r>
            <a:r>
              <a:rPr lang="en-US" i="1" baseline="-25000" dirty="0">
                <a:solidFill>
                  <a:schemeClr val="accent2"/>
                </a:solidFill>
              </a:rPr>
              <a:t>2</a:t>
            </a:r>
            <a:r>
              <a:rPr lang="en-US" dirty="0"/>
              <a:t>: an data type whose operations may be </a:t>
            </a:r>
            <a:r>
              <a:rPr lang="en-US" i="1" dirty="0"/>
              <a:t>dynamically dispatched</a:t>
            </a:r>
            <a:r>
              <a:rPr lang="en-US" dirty="0"/>
              <a:t>; that is, the specific </a:t>
            </a:r>
            <a:r>
              <a:rPr lang="en-US" i="1" dirty="0"/>
              <a:t>method</a:t>
            </a:r>
            <a:r>
              <a:rPr lang="en-US" dirty="0"/>
              <a:t> of accomplishing each operation may be selected at runtime.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VBA accomplishes this through </a:t>
            </a:r>
            <a:r>
              <a:rPr lang="en-US" i="1" dirty="0"/>
              <a:t>interface inheritance</a:t>
            </a:r>
            <a:r>
              <a:rPr lang="en-US" dirty="0"/>
              <a:t> (subtyping).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Let’s consider a simple logging interface…</a:t>
            </a:r>
          </a:p>
        </p:txBody>
      </p:sp>
    </p:spTree>
    <p:extLst>
      <p:ext uri="{BB962C8B-B14F-4D97-AF65-F5344CB8AC3E}">
        <p14:creationId xmlns:p14="http://schemas.microsoft.com/office/powerpoint/2010/main" val="3673616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VBA: Interface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class module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ILogger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 Explicit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Sub Log(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ByVal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String)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Sub</a:t>
            </a:r>
          </a:p>
        </p:txBody>
      </p:sp>
    </p:spTree>
    <p:extLst>
      <p:ext uri="{BB962C8B-B14F-4D97-AF65-F5344CB8AC3E}">
        <p14:creationId xmlns:p14="http://schemas.microsoft.com/office/powerpoint/2010/main" val="3113943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VBA: Interface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class module 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DebugLogger</a:t>
            </a:r>
            <a:endParaRPr lang="en-US" sz="20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 Explicit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ILogger</a:t>
            </a:r>
            <a:endParaRPr lang="en-US" sz="20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Sub 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ILogger_Log</a:t>
            </a: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ByVal</a:t>
            </a: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String)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Debug.Print</a:t>
            </a: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endParaRPr lang="en-US" sz="20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Sub</a:t>
            </a:r>
          </a:p>
        </p:txBody>
      </p:sp>
    </p:spTree>
    <p:extLst>
      <p:ext uri="{BB962C8B-B14F-4D97-AF65-F5344CB8AC3E}">
        <p14:creationId xmlns:p14="http://schemas.microsoft.com/office/powerpoint/2010/main" val="3770964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VBA: Interface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class module 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ExcelLogger</a:t>
            </a:r>
            <a:endParaRPr lang="en-US" sz="20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 Explicit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ILogger</a:t>
            </a:r>
            <a:endParaRPr lang="en-US" sz="20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Sub 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ILogger_Log</a:t>
            </a: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ByVal</a:t>
            </a: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String)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ActiveSheet.Range</a:t>
            </a: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("A1").Value = 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endParaRPr lang="en-US" sz="20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Sub</a:t>
            </a:r>
          </a:p>
        </p:txBody>
      </p:sp>
    </p:spTree>
    <p:extLst>
      <p:ext uri="{BB962C8B-B14F-4D97-AF65-F5344CB8AC3E}">
        <p14:creationId xmlns:p14="http://schemas.microsoft.com/office/powerpoint/2010/main" val="1547686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VBA: Interface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in an ordinary module</a:t>
            </a:r>
          </a:p>
          <a:p>
            <a:pPr marL="0" indent="0">
              <a:buNone/>
            </a:pPr>
            <a:endParaRPr lang="en-US" sz="20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 Explicit</a:t>
            </a:r>
          </a:p>
          <a:p>
            <a:pPr marL="0" indent="0">
              <a:buNone/>
            </a:pPr>
            <a:endParaRPr lang="en-US" sz="20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Sub 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UseLogger</a:t>
            </a: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Dim logger As 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Ilogger</a:t>
            </a:r>
            <a:endParaRPr lang="en-US" sz="20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Randomize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Rnd</a:t>
            </a: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0.5 Then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Set logger = New 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DebugLogger</a:t>
            </a:r>
            <a:endParaRPr lang="en-US" sz="20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Set logger = New 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ExcelLogger</a:t>
            </a:r>
            <a:endParaRPr lang="en-US" sz="20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End If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logger.Log</a:t>
            </a: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"test message"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Sub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4746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Interlude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Decline curve forecasting III</a:t>
            </a:r>
          </a:p>
        </p:txBody>
      </p:sp>
    </p:spTree>
    <p:extLst>
      <p:ext uri="{BB962C8B-B14F-4D97-AF65-F5344CB8AC3E}">
        <p14:creationId xmlns:p14="http://schemas.microsoft.com/office/powerpoint/2010/main" val="546745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Pragmatics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 code, more advice</a:t>
            </a:r>
          </a:p>
        </p:txBody>
      </p:sp>
    </p:spTree>
    <p:extLst>
      <p:ext uri="{BB962C8B-B14F-4D97-AF65-F5344CB8AC3E}">
        <p14:creationId xmlns:p14="http://schemas.microsoft.com/office/powerpoint/2010/main" val="2196690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rminus est">
      <a:majorFont>
        <a:latin typeface="Gill Sans MT"/>
        <a:ea typeface=""/>
        <a:cs typeface=""/>
      </a:majorFont>
      <a:minorFont>
        <a:latin typeface="Palatino Lino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3254</TotalTime>
  <Words>864</Words>
  <Application>Microsoft Office PowerPoint</Application>
  <PresentationFormat>On-screen Show (4:3)</PresentationFormat>
  <Paragraphs>135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Courier New</vt:lpstr>
      <vt:lpstr>Gill Sans MT</vt:lpstr>
      <vt:lpstr>Palatino Linotype</vt:lpstr>
      <vt:lpstr>Office Theme</vt:lpstr>
      <vt:lpstr>Programming for Engineers Excel Automation with VBA Session 4: “One Small Step”</vt:lpstr>
      <vt:lpstr>Example: Decline Curve Forecasting</vt:lpstr>
      <vt:lpstr>Objects II: Polymorphism</vt:lpstr>
      <vt:lpstr>VBA: Interface Inheritance</vt:lpstr>
      <vt:lpstr>VBA: Interface Inheritance</vt:lpstr>
      <vt:lpstr>VBA: Interface Inheritance</vt:lpstr>
      <vt:lpstr>VBA: Interface Inheritance</vt:lpstr>
      <vt:lpstr>Interactive Interlude</vt:lpstr>
      <vt:lpstr>Programming Pragmatics</vt:lpstr>
      <vt:lpstr>Version Control</vt:lpstr>
      <vt:lpstr>Version Control</vt:lpstr>
      <vt:lpstr>Text Editors &amp; IDEs</vt:lpstr>
      <vt:lpstr>Text Editors &amp; IDEs</vt:lpstr>
      <vt:lpstr>Other Languages</vt:lpstr>
      <vt:lpstr>Other Languages</vt:lpstr>
      <vt:lpstr>Other Languages</vt:lpstr>
      <vt:lpstr>Interactive Interlude</vt:lpstr>
      <vt:lpstr>Appendix</vt:lpstr>
      <vt:lpstr>Typographic key</vt:lpstr>
      <vt:lpstr>Version Control Resources</vt:lpstr>
      <vt:lpstr>Popular Text Editors (with VBA support)</vt:lpstr>
      <vt:lpstr>Other Languages (for Excel Automation)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for Engineers Excel Automation with VBA Session 1: “Eat Your Vegetables”</dc:title>
  <dc:creator>Derrick Turk</dc:creator>
  <cp:lastModifiedBy>Derrick Turk</cp:lastModifiedBy>
  <cp:revision>150</cp:revision>
  <dcterms:created xsi:type="dcterms:W3CDTF">2016-09-12T01:18:23Z</dcterms:created>
  <dcterms:modified xsi:type="dcterms:W3CDTF">2016-09-18T22:55:05Z</dcterms:modified>
</cp:coreProperties>
</file>