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8" d="100"/>
          <a:sy n="68" d="100"/>
        </p:scale>
        <p:origin x="66" y="1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261B-FC5B-4834-8D30-8D58B28B8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E6F43-9140-4CC8-843B-E5FBCFCD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4B8C98-0280-4D37-933B-A995100B9BB9}"/>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5" name="Footer Placeholder 4">
            <a:extLst>
              <a:ext uri="{FF2B5EF4-FFF2-40B4-BE49-F238E27FC236}">
                <a16:creationId xmlns:a16="http://schemas.microsoft.com/office/drawing/2014/main" id="{31859110-4976-4BFF-934F-F02B5F7EF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FD96C-B802-46AD-8134-85CC45359EDA}"/>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6801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908C-6AA9-42A6-BF8F-223ADDA52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EC7C18-FFFF-4A67-BF26-5D7B5D2ECD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D2339-FDFB-4D43-A131-8C8D1084F039}"/>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5" name="Footer Placeholder 4">
            <a:extLst>
              <a:ext uri="{FF2B5EF4-FFF2-40B4-BE49-F238E27FC236}">
                <a16:creationId xmlns:a16="http://schemas.microsoft.com/office/drawing/2014/main" id="{29E4190B-324C-4D19-80AA-F2E3A361B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F1B09-9CA1-43D6-8E4A-401FA2C095D1}"/>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365686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4DAD3-8D3C-4BCC-B35A-A28E48A188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6BAF1D-D469-4720-9FDA-4226D85A9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ADC4E-2B85-4140-868D-3E22834F5E7C}"/>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5" name="Footer Placeholder 4">
            <a:extLst>
              <a:ext uri="{FF2B5EF4-FFF2-40B4-BE49-F238E27FC236}">
                <a16:creationId xmlns:a16="http://schemas.microsoft.com/office/drawing/2014/main" id="{3FBC2E9E-CE79-461D-8650-16F1D5CAF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64129-E1B0-4C31-9234-A38E8A9A5937}"/>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286079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264B-33FF-4F47-9C40-544CD8C5C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EDA4F-E921-49C0-B7B9-7C6BE1C6D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A6BA3-EED0-4A87-AA0B-AF10932C1A97}"/>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5" name="Footer Placeholder 4">
            <a:extLst>
              <a:ext uri="{FF2B5EF4-FFF2-40B4-BE49-F238E27FC236}">
                <a16:creationId xmlns:a16="http://schemas.microsoft.com/office/drawing/2014/main" id="{BB64B815-2CBD-461D-B0AB-69115BA6F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EAFE8-B979-49A6-92BE-3E0795B369C0}"/>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22554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54B2-AFE1-434C-A1E6-98F39A474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65CA48-26B1-4C93-B52D-890367DFE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BC9C3A-A0BD-4987-A0A6-36130EDB343E}"/>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5" name="Footer Placeholder 4">
            <a:extLst>
              <a:ext uri="{FF2B5EF4-FFF2-40B4-BE49-F238E27FC236}">
                <a16:creationId xmlns:a16="http://schemas.microsoft.com/office/drawing/2014/main" id="{CA836BD5-6BCC-4804-B2C6-4D8F5325E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3F02C-33AA-4048-AB0C-92E123192719}"/>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33656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C82F-4606-468D-8944-B334A820C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8D845-A191-437C-826D-CDEFDDFA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ACB9E-B4B1-48CF-9943-E9D9F5151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7C26B3-6C77-4DA9-B075-C5A63CFCA4CE}"/>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6" name="Footer Placeholder 5">
            <a:extLst>
              <a:ext uri="{FF2B5EF4-FFF2-40B4-BE49-F238E27FC236}">
                <a16:creationId xmlns:a16="http://schemas.microsoft.com/office/drawing/2014/main" id="{46D3AADA-5488-4E7D-A29F-45C3A7A66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7CC29-1089-46F3-99B5-7475CF54C793}"/>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336692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2AA1-A2D8-46FD-9913-021734007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E9D3A-FE09-4CC5-820E-23B0C817B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E8562-AE7F-4A60-B75A-8E6C80D19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1B5AF0-E823-452D-B017-C24195E75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009A5-4FF9-4A88-B668-CD578F2C4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0201A-A603-44BC-B7D8-A2904308CD14}"/>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8" name="Footer Placeholder 7">
            <a:extLst>
              <a:ext uri="{FF2B5EF4-FFF2-40B4-BE49-F238E27FC236}">
                <a16:creationId xmlns:a16="http://schemas.microsoft.com/office/drawing/2014/main" id="{5537697E-7724-43DE-8ADC-DF5E8BE1EA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44256-17C0-4946-A8BF-82453182FB2D}"/>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313405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AD49-2212-4AAF-995E-BFC99468A9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C4F48-DF1E-4654-AA6F-0ED1FE4B64B9}"/>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4" name="Footer Placeholder 3">
            <a:extLst>
              <a:ext uri="{FF2B5EF4-FFF2-40B4-BE49-F238E27FC236}">
                <a16:creationId xmlns:a16="http://schemas.microsoft.com/office/drawing/2014/main" id="{F1909AC9-3EFA-4C4A-9427-7B46B359C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B850BF-38C8-41D8-809A-0965361BB668}"/>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60819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0A5CE-0A1E-4170-B9AC-0A8C4D7B23CC}"/>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3" name="Footer Placeholder 2">
            <a:extLst>
              <a:ext uri="{FF2B5EF4-FFF2-40B4-BE49-F238E27FC236}">
                <a16:creationId xmlns:a16="http://schemas.microsoft.com/office/drawing/2014/main" id="{4BBE492C-EBC1-42DF-8AA2-428F218F5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10B86-AAAF-4C32-9548-28AABA009B29}"/>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395482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4818-0476-4484-B9B7-F1710443C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70446-2903-4AFE-9F37-4EA99D454B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93696B-B99C-478D-82C9-55AD4833F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3BF8D-FC89-478E-AFF8-E63FB0BC9A65}"/>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6" name="Footer Placeholder 5">
            <a:extLst>
              <a:ext uri="{FF2B5EF4-FFF2-40B4-BE49-F238E27FC236}">
                <a16:creationId xmlns:a16="http://schemas.microsoft.com/office/drawing/2014/main" id="{365A8F48-6253-415F-A5FB-1580DB7D5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7A1DF-0809-48D8-A085-125E089E1763}"/>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131086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DA19-CE65-4649-9E52-8CB9E396E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76918-BC3F-40D6-87DA-304568AED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9C1FA-3C1F-467F-ABFA-E20E43B8C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350E4-3150-45D4-9816-3157C7AB6EB1}"/>
              </a:ext>
            </a:extLst>
          </p:cNvPr>
          <p:cNvSpPr>
            <a:spLocks noGrp="1"/>
          </p:cNvSpPr>
          <p:nvPr>
            <p:ph type="dt" sz="half" idx="10"/>
          </p:nvPr>
        </p:nvSpPr>
        <p:spPr/>
        <p:txBody>
          <a:bodyPr/>
          <a:lstStyle/>
          <a:p>
            <a:fld id="{6F0FC547-864F-474C-A773-1D3FFC9BEC71}" type="datetimeFigureOut">
              <a:rPr lang="en-US" smtClean="0"/>
              <a:t>5/3/2020</a:t>
            </a:fld>
            <a:endParaRPr lang="en-US"/>
          </a:p>
        </p:txBody>
      </p:sp>
      <p:sp>
        <p:nvSpPr>
          <p:cNvPr id="6" name="Footer Placeholder 5">
            <a:extLst>
              <a:ext uri="{FF2B5EF4-FFF2-40B4-BE49-F238E27FC236}">
                <a16:creationId xmlns:a16="http://schemas.microsoft.com/office/drawing/2014/main" id="{149CC85F-E71C-488A-8691-545C57FEC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6E7CF-B370-4A2D-8BC9-A38EE6E3FBB8}"/>
              </a:ext>
            </a:extLst>
          </p:cNvPr>
          <p:cNvSpPr>
            <a:spLocks noGrp="1"/>
          </p:cNvSpPr>
          <p:nvPr>
            <p:ph type="sldNum" sz="quarter" idx="12"/>
          </p:nvPr>
        </p:nvSpPr>
        <p:spPr/>
        <p:txBody>
          <a:bodyPr/>
          <a:lstStyle/>
          <a:p>
            <a:fld id="{837464F2-B8BB-4663-9B6C-8387E813AC59}" type="slidenum">
              <a:rPr lang="en-US" smtClean="0"/>
              <a:t>‹#›</a:t>
            </a:fld>
            <a:endParaRPr lang="en-US"/>
          </a:p>
        </p:txBody>
      </p:sp>
    </p:spTree>
    <p:extLst>
      <p:ext uri="{BB962C8B-B14F-4D97-AF65-F5344CB8AC3E}">
        <p14:creationId xmlns:p14="http://schemas.microsoft.com/office/powerpoint/2010/main" val="174741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02BD1-71E7-4825-8EF4-EBCE49E76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B488C-3167-4F44-8534-10EC1BB8C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E4AFE-F116-468F-87C4-4BFC7328D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FC547-864F-474C-A773-1D3FFC9BEC71}" type="datetimeFigureOut">
              <a:rPr lang="en-US" smtClean="0"/>
              <a:t>5/3/2020</a:t>
            </a:fld>
            <a:endParaRPr lang="en-US"/>
          </a:p>
        </p:txBody>
      </p:sp>
      <p:sp>
        <p:nvSpPr>
          <p:cNvPr id="5" name="Footer Placeholder 4">
            <a:extLst>
              <a:ext uri="{FF2B5EF4-FFF2-40B4-BE49-F238E27FC236}">
                <a16:creationId xmlns:a16="http://schemas.microsoft.com/office/drawing/2014/main" id="{E0B81B3B-74C9-4C40-BA70-84385800C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46092-7DE9-439D-B016-948C87CD8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464F2-B8BB-4663-9B6C-8387E813AC59}" type="slidenum">
              <a:rPr lang="en-US" smtClean="0"/>
              <a:t>‹#›</a:t>
            </a:fld>
            <a:endParaRPr lang="en-US"/>
          </a:p>
        </p:txBody>
      </p:sp>
    </p:spTree>
    <p:extLst>
      <p:ext uri="{BB962C8B-B14F-4D97-AF65-F5344CB8AC3E}">
        <p14:creationId xmlns:p14="http://schemas.microsoft.com/office/powerpoint/2010/main" val="759146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New_York_City" TargetMode="External"/><Relationship Id="rId2" Type="http://schemas.openxmlformats.org/officeDocument/2006/relationships/hyperlink" Target="https://en.wikipedia.org/wiki/New_York_C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0A5E-E2BD-44E2-AFDC-C1C623EFF2BD}"/>
              </a:ext>
            </a:extLst>
          </p:cNvPr>
          <p:cNvSpPr>
            <a:spLocks noGrp="1"/>
          </p:cNvSpPr>
          <p:nvPr>
            <p:ph type="ctrTitle"/>
          </p:nvPr>
        </p:nvSpPr>
        <p:spPr>
          <a:xfrm>
            <a:off x="1524000" y="393895"/>
            <a:ext cx="9144000" cy="5683348"/>
          </a:xfrm>
        </p:spPr>
        <p:txBody>
          <a:bodyPr>
            <a:normAutofit/>
          </a:bodyPr>
          <a:lstStyle/>
          <a:p>
            <a:r>
              <a:rPr lang="en-US" dirty="0"/>
              <a:t>Select A Restaurant Location in New York City </a:t>
            </a:r>
            <a:br>
              <a:rPr lang="en-US" dirty="0"/>
            </a:br>
            <a:r>
              <a:rPr lang="en-US" dirty="0"/>
              <a:t> </a:t>
            </a:r>
            <a:br>
              <a:rPr lang="en-US" dirty="0"/>
            </a:br>
            <a:r>
              <a:rPr lang="en-US" dirty="0"/>
              <a:t>for a Well-known Hotpot Restaurant brand </a:t>
            </a:r>
            <a:br>
              <a:rPr lang="en-US" dirty="0"/>
            </a:br>
            <a:endParaRPr lang="en-US" dirty="0"/>
          </a:p>
        </p:txBody>
      </p:sp>
    </p:spTree>
    <p:extLst>
      <p:ext uri="{BB962C8B-B14F-4D97-AF65-F5344CB8AC3E}">
        <p14:creationId xmlns:p14="http://schemas.microsoft.com/office/powerpoint/2010/main" val="137830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5996-E4D7-4AD8-8FCD-2565C163AD2D}"/>
              </a:ext>
            </a:extLst>
          </p:cNvPr>
          <p:cNvSpPr>
            <a:spLocks noGrp="1"/>
          </p:cNvSpPr>
          <p:nvPr>
            <p:ph type="title"/>
          </p:nvPr>
        </p:nvSpPr>
        <p:spPr>
          <a:solidFill>
            <a:schemeClr val="accent2">
              <a:lumMod val="40000"/>
              <a:lumOff val="60000"/>
            </a:schemeClr>
          </a:solidFill>
        </p:spPr>
        <p:txBody>
          <a:bodyPr/>
          <a:lstStyle/>
          <a:p>
            <a:r>
              <a:rPr lang="en-US" b="1" dirty="0"/>
              <a:t>Business Problem</a:t>
            </a:r>
            <a:br>
              <a:rPr lang="en-US" b="1" dirty="0"/>
            </a:br>
            <a:endParaRPr lang="en-US" dirty="0"/>
          </a:p>
        </p:txBody>
      </p:sp>
      <p:sp>
        <p:nvSpPr>
          <p:cNvPr id="3" name="Content Placeholder 2">
            <a:extLst>
              <a:ext uri="{FF2B5EF4-FFF2-40B4-BE49-F238E27FC236}">
                <a16:creationId xmlns:a16="http://schemas.microsoft.com/office/drawing/2014/main" id="{E276E7F9-4CF0-4B41-809B-1392BD050FE7}"/>
              </a:ext>
            </a:extLst>
          </p:cNvPr>
          <p:cNvSpPr>
            <a:spLocks noGrp="1"/>
          </p:cNvSpPr>
          <p:nvPr>
            <p:ph idx="1"/>
          </p:nvPr>
        </p:nvSpPr>
        <p:spPr/>
        <p:txBody>
          <a:bodyPr/>
          <a:lstStyle/>
          <a:p>
            <a:r>
              <a:rPr lang="en-US" dirty="0"/>
              <a:t>My client, the dominant hot pot restaurant chain in Asia, is looking to expand operation in North America. </a:t>
            </a:r>
          </a:p>
          <a:p>
            <a:pPr marL="0" indent="0">
              <a:buNone/>
            </a:pPr>
            <a:endParaRPr lang="en-US" dirty="0"/>
          </a:p>
          <a:p>
            <a:r>
              <a:rPr lang="en-US" dirty="0"/>
              <a:t>To start with, expand their first location in New York City (NYC).</a:t>
            </a:r>
          </a:p>
          <a:p>
            <a:pPr marL="0" indent="0">
              <a:buNone/>
            </a:pPr>
            <a:endParaRPr lang="en-US" dirty="0"/>
          </a:p>
          <a:p>
            <a:r>
              <a:rPr lang="en-US" dirty="0"/>
              <a:t>Select a borough from Manhattan, Queens, Brooklyn, Bronx and Staten Island</a:t>
            </a:r>
          </a:p>
          <a:p>
            <a:pPr marL="0" indent="0">
              <a:buNone/>
            </a:pPr>
            <a:endParaRPr lang="en-US" dirty="0"/>
          </a:p>
        </p:txBody>
      </p:sp>
    </p:spTree>
    <p:extLst>
      <p:ext uri="{BB962C8B-B14F-4D97-AF65-F5344CB8AC3E}">
        <p14:creationId xmlns:p14="http://schemas.microsoft.com/office/powerpoint/2010/main" val="120946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CD44-38C5-49E2-ABE7-77F764F1227E}"/>
              </a:ext>
            </a:extLst>
          </p:cNvPr>
          <p:cNvSpPr>
            <a:spLocks noGrp="1"/>
          </p:cNvSpPr>
          <p:nvPr>
            <p:ph type="title"/>
          </p:nvPr>
        </p:nvSpPr>
        <p:spPr>
          <a:solidFill>
            <a:schemeClr val="accent2">
              <a:lumMod val="40000"/>
              <a:lumOff val="60000"/>
            </a:schemeClr>
          </a:solidFill>
        </p:spPr>
        <p:txBody>
          <a:bodyPr/>
          <a:lstStyle/>
          <a:p>
            <a:r>
              <a:rPr lang="en-US" b="1" dirty="0"/>
              <a:t>Data Source</a:t>
            </a:r>
            <a:br>
              <a:rPr lang="en-US" b="1" dirty="0"/>
            </a:br>
            <a:endParaRPr lang="en-US" dirty="0"/>
          </a:p>
        </p:txBody>
      </p:sp>
      <p:sp>
        <p:nvSpPr>
          <p:cNvPr id="3" name="Content Placeholder 2">
            <a:extLst>
              <a:ext uri="{FF2B5EF4-FFF2-40B4-BE49-F238E27FC236}">
                <a16:creationId xmlns:a16="http://schemas.microsoft.com/office/drawing/2014/main" id="{89A17C37-3B85-4842-B70B-038DE7B47509}"/>
              </a:ext>
            </a:extLst>
          </p:cNvPr>
          <p:cNvSpPr>
            <a:spLocks noGrp="1"/>
          </p:cNvSpPr>
          <p:nvPr>
            <p:ph idx="1"/>
          </p:nvPr>
        </p:nvSpPr>
        <p:spPr/>
        <p:txBody>
          <a:bodyPr/>
          <a:lstStyle/>
          <a:p>
            <a:r>
              <a:rPr lang="en-US" dirty="0"/>
              <a:t>Wikipedia: </a:t>
            </a:r>
            <a:r>
              <a:rPr lang="en-US" u="sng" dirty="0">
                <a:hlinkClick r:id="rId2"/>
              </a:rPr>
              <a:t>https://en.wikipedia.org/wiki/New_York_City</a:t>
            </a:r>
            <a:r>
              <a:rPr lang="en-US" dirty="0"/>
              <a:t>; </a:t>
            </a:r>
            <a:r>
              <a:rPr lang="en-US" u="sng" dirty="0">
                <a:hlinkClick r:id="rId3"/>
              </a:rPr>
              <a:t>https://en.wikipedia.org/wiki/Demographics_of_New_York_City</a:t>
            </a:r>
            <a:endParaRPr lang="en-US" u="sng" dirty="0"/>
          </a:p>
          <a:p>
            <a:pPr marL="0" indent="0">
              <a:buNone/>
            </a:pPr>
            <a:endParaRPr lang="en-US" u="sng" dirty="0"/>
          </a:p>
          <a:p>
            <a:r>
              <a:rPr lang="en-US" dirty="0"/>
              <a:t>Geocoding, </a:t>
            </a:r>
            <a:r>
              <a:rPr lang="en-US" dirty="0" err="1"/>
              <a:t>FourSquare</a:t>
            </a:r>
            <a:r>
              <a:rPr lang="en-US" dirty="0"/>
              <a:t> and New York Open Data</a:t>
            </a:r>
          </a:p>
        </p:txBody>
      </p:sp>
    </p:spTree>
    <p:extLst>
      <p:ext uri="{BB962C8B-B14F-4D97-AF65-F5344CB8AC3E}">
        <p14:creationId xmlns:p14="http://schemas.microsoft.com/office/powerpoint/2010/main" val="147825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8EC8-DCEC-4D16-8D52-DA0E55B4C74E}"/>
              </a:ext>
            </a:extLst>
          </p:cNvPr>
          <p:cNvSpPr>
            <a:spLocks noGrp="1"/>
          </p:cNvSpPr>
          <p:nvPr>
            <p:ph type="title"/>
          </p:nvPr>
        </p:nvSpPr>
        <p:spPr>
          <a:solidFill>
            <a:schemeClr val="accent2">
              <a:lumMod val="40000"/>
              <a:lumOff val="60000"/>
            </a:schemeClr>
          </a:solidFill>
        </p:spPr>
        <p:txBody>
          <a:bodyPr/>
          <a:lstStyle/>
          <a:p>
            <a:r>
              <a:rPr lang="en-US" b="1" dirty="0"/>
              <a:t>Methodology section:</a:t>
            </a:r>
            <a:br>
              <a:rPr lang="en-US" b="1" dirty="0"/>
            </a:br>
            <a:endParaRPr lang="en-US" dirty="0"/>
          </a:p>
        </p:txBody>
      </p:sp>
      <p:sp>
        <p:nvSpPr>
          <p:cNvPr id="3" name="Content Placeholder 2">
            <a:extLst>
              <a:ext uri="{FF2B5EF4-FFF2-40B4-BE49-F238E27FC236}">
                <a16:creationId xmlns:a16="http://schemas.microsoft.com/office/drawing/2014/main" id="{677C7F49-9952-492A-9C4E-5DC4E2623664}"/>
              </a:ext>
            </a:extLst>
          </p:cNvPr>
          <p:cNvSpPr>
            <a:spLocks noGrp="1"/>
          </p:cNvSpPr>
          <p:nvPr>
            <p:ph idx="1"/>
          </p:nvPr>
        </p:nvSpPr>
        <p:spPr/>
        <p:txBody>
          <a:bodyPr/>
          <a:lstStyle/>
          <a:p>
            <a:pPr lvl="0"/>
            <a:r>
              <a:rPr lang="en-US" dirty="0"/>
              <a:t>Collect the New York City data from Wikipedia via Web scraping techniques</a:t>
            </a:r>
          </a:p>
          <a:p>
            <a:pPr lvl="0"/>
            <a:r>
              <a:rPr lang="en-US" dirty="0"/>
              <a:t>Geographical coordinates will be obtained using Python Geocoder which address/</a:t>
            </a:r>
            <a:r>
              <a:rPr lang="en-US" dirty="0" err="1"/>
              <a:t>neighbourhood</a:t>
            </a:r>
            <a:r>
              <a:rPr lang="en-US" dirty="0"/>
              <a:t> of interest will be represented in latitude and longitude.</a:t>
            </a:r>
          </a:p>
          <a:p>
            <a:pPr lvl="0"/>
            <a:r>
              <a:rPr lang="en-US" dirty="0"/>
              <a:t>Meaningful data will be extracted from </a:t>
            </a:r>
            <a:r>
              <a:rPr lang="en-US" dirty="0" err="1"/>
              <a:t>FourSquare</a:t>
            </a:r>
            <a:r>
              <a:rPr lang="en-US" dirty="0"/>
              <a:t> and New York Open Data</a:t>
            </a:r>
          </a:p>
          <a:p>
            <a:pPr lvl="0"/>
            <a:r>
              <a:rPr lang="en-US" dirty="0"/>
              <a:t>Further analyze with different data science techniques</a:t>
            </a:r>
          </a:p>
        </p:txBody>
      </p:sp>
    </p:spTree>
    <p:extLst>
      <p:ext uri="{BB962C8B-B14F-4D97-AF65-F5344CB8AC3E}">
        <p14:creationId xmlns:p14="http://schemas.microsoft.com/office/powerpoint/2010/main" val="291283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2B16-751B-4C40-99B0-5ABF19C52EB0}"/>
              </a:ext>
            </a:extLst>
          </p:cNvPr>
          <p:cNvSpPr>
            <a:spLocks noGrp="1"/>
          </p:cNvSpPr>
          <p:nvPr>
            <p:ph type="title"/>
          </p:nvPr>
        </p:nvSpPr>
        <p:spPr>
          <a:xfrm>
            <a:off x="838200" y="365126"/>
            <a:ext cx="10515600" cy="802492"/>
          </a:xfrm>
          <a:solidFill>
            <a:schemeClr val="accent2">
              <a:lumMod val="40000"/>
              <a:lumOff val="60000"/>
            </a:schemeClr>
          </a:solidFill>
        </p:spPr>
        <p:txBody>
          <a:bodyPr/>
          <a:lstStyle/>
          <a:p>
            <a:r>
              <a:rPr lang="en-US" b="1" dirty="0"/>
              <a:t>Discussion:</a:t>
            </a:r>
            <a:endParaRPr lang="en-US" dirty="0"/>
          </a:p>
        </p:txBody>
      </p:sp>
      <p:pic>
        <p:nvPicPr>
          <p:cNvPr id="4" name="Content Placeholder 3">
            <a:extLst>
              <a:ext uri="{FF2B5EF4-FFF2-40B4-BE49-F238E27FC236}">
                <a16:creationId xmlns:a16="http://schemas.microsoft.com/office/drawing/2014/main" id="{A4E285AC-B509-42FD-84BA-D35DE1B8605C}"/>
              </a:ext>
            </a:extLst>
          </p:cNvPr>
          <p:cNvPicPr>
            <a:picLocks noGrp="1"/>
          </p:cNvPicPr>
          <p:nvPr>
            <p:ph idx="1"/>
          </p:nvPr>
        </p:nvPicPr>
        <p:blipFill rotWithShape="1">
          <a:blip r:embed="rId2"/>
          <a:srcRect b="13844"/>
          <a:stretch/>
        </p:blipFill>
        <p:spPr>
          <a:xfrm>
            <a:off x="978877" y="4316459"/>
            <a:ext cx="10515600" cy="2055421"/>
          </a:xfrm>
          <a:prstGeom prst="rect">
            <a:avLst/>
          </a:prstGeom>
          <a:ln>
            <a:solidFill>
              <a:schemeClr val="tx1"/>
            </a:solidFill>
          </a:ln>
        </p:spPr>
      </p:pic>
      <p:sp>
        <p:nvSpPr>
          <p:cNvPr id="6" name="TextBox 5">
            <a:extLst>
              <a:ext uri="{FF2B5EF4-FFF2-40B4-BE49-F238E27FC236}">
                <a16:creationId xmlns:a16="http://schemas.microsoft.com/office/drawing/2014/main" id="{813CFC28-4C06-4DDB-A2F2-E3B0A06F5F0F}"/>
              </a:ext>
            </a:extLst>
          </p:cNvPr>
          <p:cNvSpPr txBox="1"/>
          <p:nvPr/>
        </p:nvSpPr>
        <p:spPr>
          <a:xfrm>
            <a:off x="978877" y="1364566"/>
            <a:ext cx="994117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Population and demographic data clearly shows the target customers for the client are concentrated in Queens and Manhattan. </a:t>
            </a:r>
          </a:p>
        </p:txBody>
      </p:sp>
      <p:pic>
        <p:nvPicPr>
          <p:cNvPr id="7" name="Content Placeholder 4">
            <a:extLst>
              <a:ext uri="{FF2B5EF4-FFF2-40B4-BE49-F238E27FC236}">
                <a16:creationId xmlns:a16="http://schemas.microsoft.com/office/drawing/2014/main" id="{F9D206F6-D1C5-4112-9EB1-7BA9E117892F}"/>
              </a:ext>
            </a:extLst>
          </p:cNvPr>
          <p:cNvPicPr>
            <a:picLocks/>
          </p:cNvPicPr>
          <p:nvPr/>
        </p:nvPicPr>
        <p:blipFill>
          <a:blip r:embed="rId3"/>
          <a:stretch>
            <a:fillRect/>
          </a:stretch>
        </p:blipFill>
        <p:spPr>
          <a:xfrm>
            <a:off x="3043311" y="2207845"/>
            <a:ext cx="6105377" cy="1835846"/>
          </a:xfrm>
          <a:prstGeom prst="rect">
            <a:avLst/>
          </a:prstGeom>
          <a:ln>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ln>
        </p:spPr>
      </p:pic>
    </p:spTree>
    <p:extLst>
      <p:ext uri="{BB962C8B-B14F-4D97-AF65-F5344CB8AC3E}">
        <p14:creationId xmlns:p14="http://schemas.microsoft.com/office/powerpoint/2010/main" val="171458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B9FC7D-0AA1-4491-B51C-A845426CBEE9}"/>
              </a:ext>
            </a:extLst>
          </p:cNvPr>
          <p:cNvSpPr>
            <a:spLocks noGrp="1"/>
          </p:cNvSpPr>
          <p:nvPr>
            <p:ph type="title"/>
          </p:nvPr>
        </p:nvSpPr>
        <p:spPr>
          <a:xfrm>
            <a:off x="838200" y="365125"/>
            <a:ext cx="10515600" cy="1325563"/>
          </a:xfrm>
          <a:solidFill>
            <a:schemeClr val="accent2">
              <a:lumMod val="40000"/>
              <a:lumOff val="60000"/>
            </a:schemeClr>
          </a:solidFill>
        </p:spPr>
        <p:txBody>
          <a:bodyPr/>
          <a:lstStyle/>
          <a:p>
            <a:r>
              <a:rPr lang="en-US" b="1" dirty="0"/>
              <a:t>Discussion:</a:t>
            </a:r>
            <a:endParaRPr lang="en-US" dirty="0"/>
          </a:p>
        </p:txBody>
      </p:sp>
      <p:sp>
        <p:nvSpPr>
          <p:cNvPr id="9" name="Content Placeholder 8">
            <a:extLst>
              <a:ext uri="{FF2B5EF4-FFF2-40B4-BE49-F238E27FC236}">
                <a16:creationId xmlns:a16="http://schemas.microsoft.com/office/drawing/2014/main" id="{1F5934A0-EFB9-4CC8-A567-0FD5CA0BFAA0}"/>
              </a:ext>
            </a:extLst>
          </p:cNvPr>
          <p:cNvSpPr>
            <a:spLocks noGrp="1"/>
          </p:cNvSpPr>
          <p:nvPr>
            <p:ph idx="1"/>
          </p:nvPr>
        </p:nvSpPr>
        <p:spPr/>
        <p:txBody>
          <a:bodyPr/>
          <a:lstStyle/>
          <a:p>
            <a:r>
              <a:rPr lang="en-US" dirty="0"/>
              <a:t>Throughout this project and searching for data, I notice that even though New York City is a highly diverse region, in terms of Asian population (out target customers for the client), only Manhattan, Queens and Brooklyn have a reasonable amount of Asian population and director hotpot restaurant competition. This could also be a tremendous business opportunity to expand into non-Asian customers or data is not well documented for boroughs of Staten Island and Bronx.</a:t>
            </a:r>
          </a:p>
          <a:p>
            <a:endParaRPr lang="en-US" dirty="0"/>
          </a:p>
        </p:txBody>
      </p:sp>
    </p:spTree>
    <p:extLst>
      <p:ext uri="{BB962C8B-B14F-4D97-AF65-F5344CB8AC3E}">
        <p14:creationId xmlns:p14="http://schemas.microsoft.com/office/powerpoint/2010/main" val="46585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9205-8DC8-420B-AAA0-80EECCEF9283}"/>
              </a:ext>
            </a:extLst>
          </p:cNvPr>
          <p:cNvSpPr>
            <a:spLocks noGrp="1"/>
          </p:cNvSpPr>
          <p:nvPr>
            <p:ph type="title"/>
          </p:nvPr>
        </p:nvSpPr>
        <p:spPr>
          <a:solidFill>
            <a:schemeClr val="accent2">
              <a:lumMod val="40000"/>
              <a:lumOff val="60000"/>
            </a:schemeClr>
          </a:solidFill>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D0B9BA15-9964-42AE-9576-25D2BEE2C956}"/>
              </a:ext>
            </a:extLst>
          </p:cNvPr>
          <p:cNvSpPr>
            <a:spLocks noGrp="1"/>
          </p:cNvSpPr>
          <p:nvPr>
            <p:ph idx="1"/>
          </p:nvPr>
        </p:nvSpPr>
        <p:spPr>
          <a:xfrm>
            <a:off x="838200" y="2264897"/>
            <a:ext cx="10515600" cy="3912065"/>
          </a:xfrm>
        </p:spPr>
        <p:txBody>
          <a:bodyPr/>
          <a:lstStyle/>
          <a:p>
            <a:r>
              <a:rPr lang="en-US" dirty="0"/>
              <a:t>In this study, I analyzed the population &amp; demographic data in New York City as well as, restaurant and hotpot restaurant data. </a:t>
            </a:r>
          </a:p>
          <a:p>
            <a:r>
              <a:rPr lang="en-US" dirty="0"/>
              <a:t>I identified key factors which should be used when in location selection, which is the area where the target customers live in and popularity of the restaurant type in that area, where data is acquired from </a:t>
            </a:r>
            <a:r>
              <a:rPr lang="en-US" dirty="0" err="1"/>
              <a:t>FourSquare</a:t>
            </a:r>
            <a:r>
              <a:rPr lang="en-US" dirty="0"/>
              <a:t> and New York Open Data.</a:t>
            </a:r>
          </a:p>
          <a:p>
            <a:endParaRPr lang="en-US" dirty="0"/>
          </a:p>
        </p:txBody>
      </p:sp>
    </p:spTree>
    <p:extLst>
      <p:ext uri="{BB962C8B-B14F-4D97-AF65-F5344CB8AC3E}">
        <p14:creationId xmlns:p14="http://schemas.microsoft.com/office/powerpoint/2010/main" val="310995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352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Select A Restaurant Location in New York City    for a Well-known Hotpot Restaurant brand  </vt:lpstr>
      <vt:lpstr>Business Problem </vt:lpstr>
      <vt:lpstr>Data Source </vt:lpstr>
      <vt:lpstr>Methodology section: </vt:lpstr>
      <vt:lpstr>Discussion:</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 A Restaurant Location in New York City    for a Well-known Hotpot Restaurant brand</dc:title>
  <dc:creator>Weiru Luo</dc:creator>
  <cp:lastModifiedBy>Weiru Luo</cp:lastModifiedBy>
  <cp:revision>2</cp:revision>
  <dcterms:created xsi:type="dcterms:W3CDTF">2020-05-03T22:07:54Z</dcterms:created>
  <dcterms:modified xsi:type="dcterms:W3CDTF">2020-05-03T22:30:29Z</dcterms:modified>
</cp:coreProperties>
</file>