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3" r:id="rId1"/>
  </p:sldMasterIdLst>
  <p:notesMasterIdLst>
    <p:notesMasterId r:id="rId17"/>
  </p:notesMasterIdLst>
  <p:sldIdLst>
    <p:sldId id="363" r:id="rId2"/>
    <p:sldId id="378" r:id="rId3"/>
    <p:sldId id="364" r:id="rId4"/>
    <p:sldId id="366" r:id="rId5"/>
    <p:sldId id="368" r:id="rId6"/>
    <p:sldId id="369" r:id="rId7"/>
    <p:sldId id="370" r:id="rId8"/>
    <p:sldId id="371" r:id="rId9"/>
    <p:sldId id="372" r:id="rId10"/>
    <p:sldId id="374" r:id="rId11"/>
    <p:sldId id="375" r:id="rId12"/>
    <p:sldId id="376" r:id="rId13"/>
    <p:sldId id="377" r:id="rId14"/>
    <p:sldId id="373" r:id="rId15"/>
    <p:sldId id="367" r:id="rId1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34572" autoAdjust="0"/>
    <p:restoredTop sz="86377" autoAdjust="0"/>
  </p:normalViewPr>
  <p:slideViewPr>
    <p:cSldViewPr snapToGrid="0" snapToObjects="1">
      <p:cViewPr varScale="1">
        <p:scale>
          <a:sx n="104" d="100"/>
          <a:sy n="104" d="100"/>
        </p:scale>
        <p:origin x="-112" y="-1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4946110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After</a:t>
            </a:r>
            <a:r>
              <a:rPr lang="en-US" baseline="0" dirty="0" smtClean="0"/>
              <a:t> JS release there was a desire to standardize the language for other browser. This was encouraged in some parts by Microsoft and Jscript. </a:t>
            </a:r>
            <a:r>
              <a:rPr lang="en-US" dirty="0" smtClean="0"/>
              <a:t>ES3 is</a:t>
            </a:r>
            <a:r>
              <a:rPr lang="en-US" baseline="0" dirty="0" smtClean="0"/>
              <a:t> the baseline for our modern </a:t>
            </a:r>
            <a:r>
              <a:rPr lang="en-US" baseline="0" dirty="0" err="1" smtClean="0"/>
              <a:t>Javascript</a:t>
            </a:r>
            <a:r>
              <a:rPr lang="en-US" baseline="0" dirty="0" smtClean="0"/>
              <a:t>.</a:t>
            </a:r>
          </a:p>
          <a:p>
            <a:endParaRPr lang="en-US" baseline="0" dirty="0" smtClean="0"/>
          </a:p>
          <a:p>
            <a:r>
              <a:rPr lang="en-US" dirty="0" smtClean="0"/>
              <a:t>https://</a:t>
            </a:r>
            <a:r>
              <a:rPr lang="en-US" dirty="0" err="1" smtClean="0"/>
              <a:t>courses.cs.washington.edu</a:t>
            </a:r>
            <a:r>
              <a:rPr lang="en-US" dirty="0" smtClean="0"/>
              <a:t>/courses/cse490h/07sp/readings/</a:t>
            </a:r>
            <a:r>
              <a:rPr lang="en-US" dirty="0" err="1" smtClean="0"/>
              <a:t>ajax_adaptive_path.pdf</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After</a:t>
            </a:r>
            <a:r>
              <a:rPr lang="en-US" baseline="0" dirty="0" smtClean="0"/>
              <a:t> JS release there was a desire to standardize the language for other browser. This was encouraged in some parts by Microsoft and Jscript. </a:t>
            </a:r>
            <a:r>
              <a:rPr lang="en-US" dirty="0" smtClean="0"/>
              <a:t>ES3 is</a:t>
            </a:r>
            <a:r>
              <a:rPr lang="en-US" baseline="0" dirty="0" smtClean="0"/>
              <a:t> the baseline for our modern </a:t>
            </a:r>
            <a:r>
              <a:rPr lang="en-US" baseline="0" dirty="0" err="1" smtClean="0"/>
              <a:t>Javascript</a:t>
            </a:r>
            <a:r>
              <a:rPr lang="en-US" baseline="0" dirty="0" smtClean="0"/>
              <a:t>.</a:t>
            </a:r>
          </a:p>
          <a:p>
            <a:endParaRPr lang="en-US" baseline="0" dirty="0" smtClean="0"/>
          </a:p>
          <a:p>
            <a:r>
              <a:rPr lang="en-US" dirty="0" smtClean="0"/>
              <a:t>https://</a:t>
            </a:r>
            <a:r>
              <a:rPr lang="en-US" dirty="0" err="1" smtClean="0"/>
              <a:t>courses.cs.washington.edu</a:t>
            </a:r>
            <a:r>
              <a:rPr lang="en-US" dirty="0" smtClean="0"/>
              <a:t>/courses/cse490h/07sp/readings/</a:t>
            </a:r>
            <a:r>
              <a:rPr lang="en-US" smtClean="0"/>
              <a:t>ajax_adaptive_path.pdf</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Through</a:t>
            </a:r>
            <a:r>
              <a:rPr lang="en-US" baseline="0" dirty="0" smtClean="0"/>
              <a:t> the </a:t>
            </a:r>
            <a:r>
              <a:rPr lang="en-US" baseline="0" dirty="0" err="1" smtClean="0"/>
              <a:t>XMLHttpRequest</a:t>
            </a:r>
            <a:r>
              <a:rPr lang="en-US" baseline="0" dirty="0" smtClean="0"/>
              <a:t> object </a:t>
            </a:r>
            <a:r>
              <a:rPr lang="en-US" baseline="0" dirty="0" err="1" smtClean="0"/>
              <a:t>javascript</a:t>
            </a:r>
            <a:r>
              <a:rPr lang="en-US" baseline="0" dirty="0" smtClean="0"/>
              <a:t> running in the browser could, essentially behind the scenes, make request and get responses from the back end server. Without the need of making a request for the full page and having to reload everything in order to make small incremental changes.</a:t>
            </a:r>
          </a:p>
          <a:p>
            <a:endParaRPr lang="en-US" baseline="0" dirty="0" smtClean="0"/>
          </a:p>
          <a:p>
            <a:r>
              <a:rPr lang="en-US" baseline="0" dirty="0" smtClean="0"/>
              <a:t>“Enlightening” because of this fast paced ecosystem we live we are able to quickly apply different patterns to a wide variety of solutions. The number of combinations between these variables is allowing us to see what works and what will not work.</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Other server</a:t>
            </a:r>
            <a:r>
              <a:rPr lang="en-US" baseline="0" dirty="0" smtClean="0"/>
              <a:t>-side JS solutions did exist before (Rhino) but they were written in Java and the JVM</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Other server</a:t>
            </a:r>
            <a:r>
              <a:rPr lang="en-US" baseline="0" smtClean="0"/>
              <a:t>-side JS</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Talk about</a:t>
            </a:r>
            <a:r>
              <a:rPr lang="en-US" baseline="0" dirty="0" smtClean="0"/>
              <a:t> how Bower will likely fall away as people move to NPM as the package manager of the front end modules as well.</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 node and ES6</a:t>
            </a:r>
            <a:r>
              <a:rPr lang="en-US" baseline="0" dirty="0" smtClean="0"/>
              <a:t> it is possible to make entire immutable objects or specific immutable object properties.</a:t>
            </a:r>
          </a:p>
          <a:p>
            <a:endParaRPr lang="en-US" baseline="0" dirty="0" smtClean="0"/>
          </a:p>
          <a:p>
            <a:r>
              <a:rPr lang="en-US" baseline="0" dirty="0" smtClean="0"/>
              <a:t>Many approaches: function declaration order, anonymous or inline function, function signatures, </a:t>
            </a:r>
            <a:r>
              <a:rPr lang="en-US" baseline="0" dirty="0" err="1" smtClean="0"/>
              <a:t>var</a:t>
            </a:r>
            <a:r>
              <a:rPr lang="en-US" baseline="0" dirty="0" smtClean="0"/>
              <a:t> declaration</a:t>
            </a:r>
          </a:p>
          <a:p>
            <a:endParaRPr lang="en-US" baseline="0" dirty="0" smtClean="0"/>
          </a:p>
          <a:p>
            <a:r>
              <a:rPr lang="en-US" baseline="0" dirty="0" smtClean="0"/>
              <a:t>Problems: accidental shadowing of outer variables, accidently declaring </a:t>
            </a:r>
            <a:r>
              <a:rPr lang="en-US" baseline="0" dirty="0" err="1" smtClean="0"/>
              <a:t>vars</a:t>
            </a:r>
            <a:r>
              <a:rPr lang="en-US" baseline="0" dirty="0" smtClean="0"/>
              <a:t> in global scope, deeply nested function and wide scopes are hard to reason about and just ugly to look at</a:t>
            </a:r>
          </a:p>
          <a:p>
            <a:endParaRPr lang="en-US" baseline="0" dirty="0" smtClean="0"/>
          </a:p>
          <a:p>
            <a:r>
              <a:rPr lang="en-US" baseline="0" dirty="0" smtClean="0"/>
              <a:t>Callbacks for a sync management is fine for simple tasks. But once your </a:t>
            </a:r>
            <a:r>
              <a:rPr lang="en-US" baseline="0" dirty="0" err="1" smtClean="0"/>
              <a:t>async</a:t>
            </a:r>
            <a:r>
              <a:rPr lang="en-US" baseline="0" dirty="0" smtClean="0"/>
              <a:t> workflow reaches any sort of complexity then the pattern becomes almost impossible to map from one to the other. This can be solved with Promises (which we will discuss soon), generators and the </a:t>
            </a:r>
            <a:r>
              <a:rPr lang="en-US" baseline="0" dirty="0" err="1" smtClean="0"/>
              <a:t>async</a:t>
            </a:r>
            <a:r>
              <a:rPr lang="en-US" baseline="0" dirty="0" smtClean="0"/>
              <a:t> keywords.</a:t>
            </a:r>
          </a:p>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Increased</a:t>
            </a:r>
            <a:r>
              <a:rPr lang="en-US" baseline="0" dirty="0" smtClean="0"/>
              <a:t> benefits: It comes down to the same principle to your </a:t>
            </a:r>
            <a:r>
              <a:rPr lang="en-US" baseline="0" dirty="0" err="1" smtClean="0"/>
              <a:t>appication</a:t>
            </a:r>
            <a:r>
              <a:rPr lang="en-US" baseline="0" dirty="0" smtClean="0"/>
              <a:t> code. There is lower overhead in what in understanding the code because you don’t have to be concerned about learning (or relearning) another style or organization pattern</a:t>
            </a:r>
            <a:endParaRPr lang="en-US" dirty="0"/>
          </a:p>
        </p:txBody>
      </p:sp>
    </p:spTree>
    <p:extLst>
      <p:ext uri="{BB962C8B-B14F-4D97-AF65-F5344CB8AC3E}">
        <p14:creationId xmlns:p14="http://schemas.microsoft.com/office/powerpoint/2010/main" val="2483061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rtl="0">
              <a:spcBef>
                <a:spcPts val="0"/>
              </a:spcBef>
              <a:buClr>
                <a:schemeClr val="lt2"/>
              </a:buClr>
              <a:buNone/>
              <a:defRPr>
                <a:solidFill>
                  <a:schemeClr val="lt2"/>
                </a:solidFill>
              </a:defRPr>
            </a:lvl1pPr>
            <a:lvl2pPr algn="ctr" rtl="0">
              <a:spcBef>
                <a:spcPts val="0"/>
              </a:spcBef>
              <a:buClr>
                <a:schemeClr val="lt2"/>
              </a:buClr>
              <a:buSzPct val="100000"/>
              <a:buNone/>
              <a:defRPr sz="3000">
                <a:solidFill>
                  <a:schemeClr val="lt2"/>
                </a:solidFill>
              </a:defRPr>
            </a:lvl2pPr>
            <a:lvl3pPr algn="ctr" rtl="0">
              <a:spcBef>
                <a:spcPts val="0"/>
              </a:spcBef>
              <a:buClr>
                <a:schemeClr val="lt2"/>
              </a:buClr>
              <a:buSzPct val="100000"/>
              <a:buNone/>
              <a:defRPr sz="3000">
                <a:solidFill>
                  <a:schemeClr val="lt2"/>
                </a:solidFill>
              </a:defRPr>
            </a:lvl3pPr>
            <a:lvl4pPr algn="ctr" rtl="0">
              <a:spcBef>
                <a:spcPts val="0"/>
              </a:spcBef>
              <a:buClr>
                <a:schemeClr val="lt2"/>
              </a:buClr>
              <a:buSzPct val="100000"/>
              <a:buNone/>
              <a:defRPr sz="3000">
                <a:solidFill>
                  <a:schemeClr val="lt2"/>
                </a:solidFill>
              </a:defRPr>
            </a:lvl4pPr>
            <a:lvl5pPr algn="ctr" rtl="0">
              <a:spcBef>
                <a:spcPts val="0"/>
              </a:spcBef>
              <a:buClr>
                <a:schemeClr val="lt2"/>
              </a:buClr>
              <a:buSzPct val="100000"/>
              <a:buNone/>
              <a:defRPr sz="3000">
                <a:solidFill>
                  <a:schemeClr val="lt2"/>
                </a:solidFill>
              </a:defRPr>
            </a:lvl5pPr>
            <a:lvl6pPr algn="ctr" rtl="0">
              <a:spcBef>
                <a:spcPts val="0"/>
              </a:spcBef>
              <a:buClr>
                <a:schemeClr val="lt2"/>
              </a:buClr>
              <a:buSzPct val="100000"/>
              <a:buNone/>
              <a:defRPr sz="3000">
                <a:solidFill>
                  <a:schemeClr val="lt2"/>
                </a:solidFill>
              </a:defRPr>
            </a:lvl6pPr>
            <a:lvl7pPr algn="ctr" rtl="0">
              <a:spcBef>
                <a:spcPts val="0"/>
              </a:spcBef>
              <a:buClr>
                <a:schemeClr val="lt2"/>
              </a:buClr>
              <a:buSzPct val="100000"/>
              <a:buNone/>
              <a:defRPr sz="3000">
                <a:solidFill>
                  <a:schemeClr val="lt2"/>
                </a:solidFill>
              </a:defRPr>
            </a:lvl7pPr>
            <a:lvl8pPr algn="ctr" rtl="0">
              <a:spcBef>
                <a:spcPts val="0"/>
              </a:spcBef>
              <a:buClr>
                <a:schemeClr val="lt2"/>
              </a:buClr>
              <a:buSzPct val="100000"/>
              <a:buNone/>
              <a:defRPr sz="3000">
                <a:solidFill>
                  <a:schemeClr val="lt2"/>
                </a:solidFill>
              </a:defRPr>
            </a:lvl8pPr>
            <a:lvl9pPr algn="ctr" rtl="0">
              <a:spcBef>
                <a:spcPts val="0"/>
              </a:spcBef>
              <a:buClr>
                <a:schemeClr val="lt2"/>
              </a:buClr>
              <a:buSzPct val="100000"/>
              <a:buNone/>
              <a:defRPr sz="3000">
                <a:solidFill>
                  <a:schemeClr val="lt2"/>
                </a:solidFill>
              </a:defRPr>
            </a:lvl9pPr>
          </a:lstStyle>
          <a:p>
            <a:endParaRPr/>
          </a:p>
        </p:txBody>
      </p:sp>
      <p:sp>
        <p:nvSpPr>
          <p:cNvPr id="9" name="Shape 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 name="Shape 15"/>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lgn="ctr" rtl="0">
              <a:spcBef>
                <a:spcPts val="0"/>
              </a:spcBef>
              <a:buSzPct val="100000"/>
              <a:buNone/>
              <a:defRPr sz="1800"/>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628650" y="365125"/>
            <a:ext cx="7886700" cy="1325700"/>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628650" y="1825625"/>
            <a:ext cx="7886700" cy="43511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Calibri"/>
              <a:buChar char="•"/>
              <a:defRPr/>
            </a:lvl1pPr>
            <a:lvl2pPr marL="685800" indent="-76200" algn="l" rtl="0">
              <a:lnSpc>
                <a:spcPct val="90000"/>
              </a:lnSpc>
              <a:spcBef>
                <a:spcPts val="500"/>
              </a:spcBef>
              <a:buClr>
                <a:schemeClr val="dk1"/>
              </a:buClr>
              <a:buFont typeface="Calibri"/>
              <a:buChar char="•"/>
              <a:defRPr/>
            </a:lvl2pPr>
            <a:lvl3pPr marL="1143000" indent="-101600" algn="l" rtl="0">
              <a:lnSpc>
                <a:spcPct val="90000"/>
              </a:lnSpc>
              <a:spcBef>
                <a:spcPts val="500"/>
              </a:spcBef>
              <a:buClr>
                <a:schemeClr val="dk1"/>
              </a:buClr>
              <a:buFont typeface="Calibri"/>
              <a:buChar char="•"/>
              <a:defRPr/>
            </a:lvl3pPr>
            <a:lvl4pPr marL="1600200" indent="-114300" algn="l" rtl="0">
              <a:lnSpc>
                <a:spcPct val="90000"/>
              </a:lnSpc>
              <a:spcBef>
                <a:spcPts val="500"/>
              </a:spcBef>
              <a:buClr>
                <a:schemeClr val="dk1"/>
              </a:buClr>
              <a:buFont typeface="Calibri"/>
              <a:buChar char="•"/>
              <a:defRPr/>
            </a:lvl4pPr>
            <a:lvl5pPr marL="2057400" indent="-114300" algn="l" rtl="0">
              <a:lnSpc>
                <a:spcPct val="90000"/>
              </a:lnSpc>
              <a:spcBef>
                <a:spcPts val="500"/>
              </a:spcBef>
              <a:buClr>
                <a:schemeClr val="dk1"/>
              </a:buClr>
              <a:buFont typeface="Calibri"/>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25" name="Shape 25"/>
          <p:cNvSpPr txBox="1">
            <a:spLocks noGrp="1"/>
          </p:cNvSpPr>
          <p:nvPr>
            <p:ph type="dt" idx="10"/>
          </p:nvPr>
        </p:nvSpPr>
        <p:spPr>
          <a:xfrm>
            <a:off x="628650" y="6356350"/>
            <a:ext cx="2057400"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ftr" idx="11"/>
          </p:nvPr>
        </p:nvSpPr>
        <p:spPr>
          <a:xfrm>
            <a:off x="3028950" y="6356350"/>
            <a:ext cx="3086099"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sldNum" idx="12"/>
          </p:nvPr>
        </p:nvSpPr>
        <p:spPr>
          <a:xfrm>
            <a:off x="6457950" y="6356350"/>
            <a:ext cx="2057400" cy="36509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28650" y="365125"/>
            <a:ext cx="7886700" cy="1325700"/>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628650" y="1825625"/>
            <a:ext cx="3886200" cy="43511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Calibri"/>
              <a:buChar char="•"/>
              <a:defRPr/>
            </a:lvl1pPr>
            <a:lvl2pPr marL="685800" indent="-76200" algn="l" rtl="0">
              <a:lnSpc>
                <a:spcPct val="90000"/>
              </a:lnSpc>
              <a:spcBef>
                <a:spcPts val="500"/>
              </a:spcBef>
              <a:buClr>
                <a:schemeClr val="dk1"/>
              </a:buClr>
              <a:buFont typeface="Calibri"/>
              <a:buChar char="•"/>
              <a:defRPr/>
            </a:lvl2pPr>
            <a:lvl3pPr marL="1143000" indent="-101600" algn="l" rtl="0">
              <a:lnSpc>
                <a:spcPct val="90000"/>
              </a:lnSpc>
              <a:spcBef>
                <a:spcPts val="500"/>
              </a:spcBef>
              <a:buClr>
                <a:schemeClr val="dk1"/>
              </a:buClr>
              <a:buFont typeface="Calibri"/>
              <a:buChar char="•"/>
              <a:defRPr/>
            </a:lvl3pPr>
            <a:lvl4pPr marL="1600200" indent="-114300" algn="l" rtl="0">
              <a:lnSpc>
                <a:spcPct val="90000"/>
              </a:lnSpc>
              <a:spcBef>
                <a:spcPts val="500"/>
              </a:spcBef>
              <a:buClr>
                <a:schemeClr val="dk1"/>
              </a:buClr>
              <a:buFont typeface="Calibri"/>
              <a:buChar char="•"/>
              <a:defRPr/>
            </a:lvl4pPr>
            <a:lvl5pPr marL="2057400" indent="-114300" algn="l" rtl="0">
              <a:lnSpc>
                <a:spcPct val="90000"/>
              </a:lnSpc>
              <a:spcBef>
                <a:spcPts val="500"/>
              </a:spcBef>
              <a:buClr>
                <a:schemeClr val="dk1"/>
              </a:buClr>
              <a:buFont typeface="Calibri"/>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31" name="Shape 31"/>
          <p:cNvSpPr txBox="1">
            <a:spLocks noGrp="1"/>
          </p:cNvSpPr>
          <p:nvPr>
            <p:ph type="body" idx="2"/>
          </p:nvPr>
        </p:nvSpPr>
        <p:spPr>
          <a:xfrm>
            <a:off x="4629150" y="1825625"/>
            <a:ext cx="3886200" cy="43511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Calibri"/>
              <a:buChar char="•"/>
              <a:defRPr/>
            </a:lvl1pPr>
            <a:lvl2pPr marL="685800" indent="-76200" algn="l" rtl="0">
              <a:lnSpc>
                <a:spcPct val="90000"/>
              </a:lnSpc>
              <a:spcBef>
                <a:spcPts val="500"/>
              </a:spcBef>
              <a:buClr>
                <a:schemeClr val="dk1"/>
              </a:buClr>
              <a:buFont typeface="Calibri"/>
              <a:buChar char="•"/>
              <a:defRPr/>
            </a:lvl2pPr>
            <a:lvl3pPr marL="1143000" indent="-101600" algn="l" rtl="0">
              <a:lnSpc>
                <a:spcPct val="90000"/>
              </a:lnSpc>
              <a:spcBef>
                <a:spcPts val="500"/>
              </a:spcBef>
              <a:buClr>
                <a:schemeClr val="dk1"/>
              </a:buClr>
              <a:buFont typeface="Calibri"/>
              <a:buChar char="•"/>
              <a:defRPr/>
            </a:lvl3pPr>
            <a:lvl4pPr marL="1600200" indent="-114300" algn="l" rtl="0">
              <a:lnSpc>
                <a:spcPct val="90000"/>
              </a:lnSpc>
              <a:spcBef>
                <a:spcPts val="500"/>
              </a:spcBef>
              <a:buClr>
                <a:schemeClr val="dk1"/>
              </a:buClr>
              <a:buFont typeface="Calibri"/>
              <a:buChar char="•"/>
              <a:defRPr/>
            </a:lvl4pPr>
            <a:lvl5pPr marL="2057400" indent="-114300" algn="l" rtl="0">
              <a:lnSpc>
                <a:spcPct val="90000"/>
              </a:lnSpc>
              <a:spcBef>
                <a:spcPts val="500"/>
              </a:spcBef>
              <a:buClr>
                <a:schemeClr val="dk1"/>
              </a:buClr>
              <a:buFont typeface="Calibri"/>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32" name="Shape 32"/>
          <p:cNvSpPr txBox="1">
            <a:spLocks noGrp="1"/>
          </p:cNvSpPr>
          <p:nvPr>
            <p:ph type="dt" idx="10"/>
          </p:nvPr>
        </p:nvSpPr>
        <p:spPr>
          <a:xfrm>
            <a:off x="628650" y="6356350"/>
            <a:ext cx="2057400"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3" name="Shape 33"/>
          <p:cNvSpPr txBox="1">
            <a:spLocks noGrp="1"/>
          </p:cNvSpPr>
          <p:nvPr>
            <p:ph type="ftr" idx="11"/>
          </p:nvPr>
        </p:nvSpPr>
        <p:spPr>
          <a:xfrm>
            <a:off x="3028950" y="6356350"/>
            <a:ext cx="3086099"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sldNum" idx="12"/>
          </p:nvPr>
        </p:nvSpPr>
        <p:spPr>
          <a:xfrm>
            <a:off x="6457950" y="6356350"/>
            <a:ext cx="2057400" cy="36509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5"/>
        <p:cNvGrpSpPr/>
        <p:nvPr/>
      </p:nvGrpSpPr>
      <p:grpSpPr>
        <a:xfrm>
          <a:off x="0" y="0"/>
          <a:ext cx="0" cy="0"/>
          <a:chOff x="0" y="0"/>
          <a:chExt cx="0" cy="0"/>
        </a:xfrm>
      </p:grpSpPr>
      <p:sp>
        <p:nvSpPr>
          <p:cNvPr id="36" name="Shape 36"/>
          <p:cNvSpPr txBox="1">
            <a:spLocks noGrp="1"/>
          </p:cNvSpPr>
          <p:nvPr>
            <p:ph type="body" idx="1"/>
          </p:nvPr>
        </p:nvSpPr>
        <p:spPr>
          <a:xfrm>
            <a:off x="711200" y="687750"/>
            <a:ext cx="5784900" cy="5076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2"/>
          </p:nvPr>
        </p:nvSpPr>
        <p:spPr>
          <a:xfrm>
            <a:off x="711200" y="1372506"/>
            <a:ext cx="7975499" cy="47537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stretch>
            <a:fillRect/>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spcBef>
                <a:spcPts val="0"/>
              </a:spcBef>
              <a:buClr>
                <a:schemeClr val="lt1"/>
              </a:buClr>
              <a:buSzPct val="100000"/>
              <a:buNone/>
              <a:defRPr sz="3600" b="1">
                <a:solidFill>
                  <a:schemeClr val="lt1"/>
                </a:solidFill>
              </a:defRPr>
            </a:lvl1pPr>
            <a:lvl2pPr rtl="0">
              <a:spcBef>
                <a:spcPts val="0"/>
              </a:spcBef>
              <a:buClr>
                <a:schemeClr val="lt1"/>
              </a:buClr>
              <a:buSzPct val="100000"/>
              <a:buNone/>
              <a:defRPr sz="3600" b="1">
                <a:solidFill>
                  <a:schemeClr val="lt1"/>
                </a:solidFill>
              </a:defRPr>
            </a:lvl2pPr>
            <a:lvl3pPr rtl="0">
              <a:spcBef>
                <a:spcPts val="0"/>
              </a:spcBef>
              <a:buClr>
                <a:schemeClr val="lt1"/>
              </a:buClr>
              <a:buSzPct val="100000"/>
              <a:buNone/>
              <a:defRPr sz="3600" b="1">
                <a:solidFill>
                  <a:schemeClr val="lt1"/>
                </a:solidFill>
              </a:defRPr>
            </a:lvl3pPr>
            <a:lvl4pPr rtl="0">
              <a:spcBef>
                <a:spcPts val="0"/>
              </a:spcBef>
              <a:buClr>
                <a:schemeClr val="lt1"/>
              </a:buClr>
              <a:buSzPct val="100000"/>
              <a:buNone/>
              <a:defRPr sz="3600" b="1">
                <a:solidFill>
                  <a:schemeClr val="lt1"/>
                </a:solidFill>
              </a:defRPr>
            </a:lvl4pPr>
            <a:lvl5pPr rtl="0">
              <a:spcBef>
                <a:spcPts val="0"/>
              </a:spcBef>
              <a:buClr>
                <a:schemeClr val="lt1"/>
              </a:buClr>
              <a:buSzPct val="100000"/>
              <a:buNone/>
              <a:defRPr sz="3600" b="1">
                <a:solidFill>
                  <a:schemeClr val="lt1"/>
                </a:solidFill>
              </a:defRPr>
            </a:lvl5pPr>
            <a:lvl6pPr rtl="0">
              <a:spcBef>
                <a:spcPts val="0"/>
              </a:spcBef>
              <a:buClr>
                <a:schemeClr val="lt1"/>
              </a:buClr>
              <a:buSzPct val="100000"/>
              <a:buNone/>
              <a:defRPr sz="3600" b="1">
                <a:solidFill>
                  <a:schemeClr val="lt1"/>
                </a:solidFill>
              </a:defRPr>
            </a:lvl6pPr>
            <a:lvl7pPr rtl="0">
              <a:spcBef>
                <a:spcPts val="0"/>
              </a:spcBef>
              <a:buClr>
                <a:schemeClr val="lt1"/>
              </a:buClr>
              <a:buSzPct val="100000"/>
              <a:buNone/>
              <a:defRPr sz="3600" b="1">
                <a:solidFill>
                  <a:schemeClr val="lt1"/>
                </a:solidFill>
              </a:defRPr>
            </a:lvl7pPr>
            <a:lvl8pPr rtl="0">
              <a:spcBef>
                <a:spcPts val="0"/>
              </a:spcBef>
              <a:buClr>
                <a:schemeClr val="lt1"/>
              </a:buClr>
              <a:buSzPct val="100000"/>
              <a:buNone/>
              <a:defRPr sz="3600" b="1">
                <a:solidFill>
                  <a:schemeClr val="lt1"/>
                </a:solidFill>
              </a:defRPr>
            </a:lvl8pPr>
            <a:lvl9pPr rtl="0">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600"/>
              </a:spcBef>
              <a:buClr>
                <a:schemeClr val="lt1"/>
              </a:buClr>
              <a:buSzPct val="100000"/>
              <a:defRPr sz="3000">
                <a:solidFill>
                  <a:schemeClr val="lt1"/>
                </a:solidFill>
              </a:defRPr>
            </a:lvl1pPr>
            <a:lvl2pPr rtl="0">
              <a:spcBef>
                <a:spcPts val="480"/>
              </a:spcBef>
              <a:buClr>
                <a:schemeClr val="lt1"/>
              </a:buClr>
              <a:buSzPct val="100000"/>
              <a:defRPr sz="2400">
                <a:solidFill>
                  <a:schemeClr val="lt1"/>
                </a:solidFill>
              </a:defRPr>
            </a:lvl2pPr>
            <a:lvl3pPr rtl="0">
              <a:spcBef>
                <a:spcPts val="480"/>
              </a:spcBef>
              <a:buClr>
                <a:schemeClr val="lt1"/>
              </a:buClr>
              <a:buSzPct val="100000"/>
              <a:defRPr sz="2400">
                <a:solidFill>
                  <a:schemeClr val="lt1"/>
                </a:solidFill>
              </a:defRPr>
            </a:lvl3pPr>
            <a:lvl4pPr rtl="0">
              <a:spcBef>
                <a:spcPts val="360"/>
              </a:spcBef>
              <a:buClr>
                <a:schemeClr val="lt1"/>
              </a:buClr>
              <a:buSzPct val="100000"/>
              <a:defRPr sz="1800">
                <a:solidFill>
                  <a:schemeClr val="lt1"/>
                </a:solidFill>
              </a:defRPr>
            </a:lvl4pPr>
            <a:lvl5pPr rtl="0">
              <a:spcBef>
                <a:spcPts val="360"/>
              </a:spcBef>
              <a:buClr>
                <a:schemeClr val="lt1"/>
              </a:buClr>
              <a:buSzPct val="100000"/>
              <a:defRPr sz="1800">
                <a:solidFill>
                  <a:schemeClr val="lt1"/>
                </a:solidFill>
              </a:defRPr>
            </a:lvl5pPr>
            <a:lvl6pPr rtl="0">
              <a:spcBef>
                <a:spcPts val="360"/>
              </a:spcBef>
              <a:buClr>
                <a:schemeClr val="lt1"/>
              </a:buClr>
              <a:buSzPct val="100000"/>
              <a:defRPr sz="1800">
                <a:solidFill>
                  <a:schemeClr val="lt1"/>
                </a:solidFill>
              </a:defRPr>
            </a:lvl6pPr>
            <a:lvl7pPr rtl="0">
              <a:spcBef>
                <a:spcPts val="360"/>
              </a:spcBef>
              <a:buClr>
                <a:schemeClr val="lt1"/>
              </a:buClr>
              <a:buSzPct val="100000"/>
              <a:defRPr sz="1800">
                <a:solidFill>
                  <a:schemeClr val="lt1"/>
                </a:solidFill>
              </a:defRPr>
            </a:lvl7pPr>
            <a:lvl8pPr rtl="0">
              <a:spcBef>
                <a:spcPts val="360"/>
              </a:spcBef>
              <a:buClr>
                <a:schemeClr val="lt1"/>
              </a:buClr>
              <a:buSzPct val="100000"/>
              <a:defRPr sz="1800">
                <a:solidFill>
                  <a:schemeClr val="lt1"/>
                </a:solidFill>
              </a:defRPr>
            </a:lvl8pPr>
            <a:lvl9pPr rtl="0">
              <a:spcBef>
                <a:spcPts val="360"/>
              </a:spcBef>
              <a:buClr>
                <a:schemeClr val="lt1"/>
              </a:buClr>
              <a:buSzPct val="100000"/>
              <a:defRPr sz="1800">
                <a:solidFill>
                  <a:schemeClr val="lt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6"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codepen.io/derrickw/pen/emxyYG?editors=00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dailyjs.com/history-of-javascrip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Site Technology TOI Fest </a:t>
            </a:r>
          </a:p>
          <a:p>
            <a:r>
              <a:rPr lang="en-US" dirty="0" smtClean="0"/>
              <a:t>Q1 2015 Celebration</a:t>
            </a:r>
            <a:endParaRPr lang="en-US" dirty="0"/>
          </a:p>
        </p:txBody>
      </p:sp>
      <p:sp>
        <p:nvSpPr>
          <p:cNvPr id="3" name="Title 2"/>
          <p:cNvSpPr>
            <a:spLocks noGrp="1"/>
          </p:cNvSpPr>
          <p:nvPr>
            <p:ph type="ctrTitle"/>
          </p:nvPr>
        </p:nvSpPr>
        <p:spPr/>
        <p:txBody>
          <a:bodyPr/>
          <a:lstStyle/>
          <a:p>
            <a:r>
              <a:rPr lang="en-US" dirty="0" smtClean="0"/>
              <a:t>[insert title]</a:t>
            </a:r>
            <a:endParaRPr lang="en-US" dirty="0"/>
          </a:p>
        </p:txBody>
      </p:sp>
    </p:spTree>
    <p:extLst>
      <p:ext uri="{BB962C8B-B14F-4D97-AF65-F5344CB8AC3E}">
        <p14:creationId xmlns:p14="http://schemas.microsoft.com/office/powerpoint/2010/main" val="251428490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Bower</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NPM for the front end</a:t>
            </a:r>
          </a:p>
        </p:txBody>
      </p:sp>
    </p:spTree>
    <p:extLst>
      <p:ext uri="{BB962C8B-B14F-4D97-AF65-F5344CB8AC3E}">
        <p14:creationId xmlns:p14="http://schemas.microsoft.com/office/powerpoint/2010/main" val="41005315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Style Guides: Why?</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JS is very dynamic!</a:t>
            </a:r>
          </a:p>
          <a:p>
            <a:r>
              <a:rPr lang="en-US" sz="2800" dirty="0" smtClean="0"/>
              <a:t> SRP violations kill JS app maintainability</a:t>
            </a:r>
          </a:p>
          <a:p>
            <a:r>
              <a:rPr lang="en-US" sz="2800" dirty="0"/>
              <a:t> </a:t>
            </a:r>
            <a:r>
              <a:rPr lang="en-US" sz="2800" dirty="0" smtClean="0"/>
              <a:t>Many styles/approaches to solve a problem</a:t>
            </a:r>
          </a:p>
          <a:p>
            <a:r>
              <a:rPr lang="en-US" sz="2800" dirty="0"/>
              <a:t> </a:t>
            </a:r>
            <a:r>
              <a:rPr lang="en-US" sz="2800" dirty="0" smtClean="0"/>
              <a:t>Bad style could = problematic code</a:t>
            </a:r>
          </a:p>
          <a:p>
            <a:r>
              <a:rPr lang="en-US" sz="2800" dirty="0"/>
              <a:t> </a:t>
            </a:r>
            <a:r>
              <a:rPr lang="en-US" sz="2800" dirty="0" err="1" smtClean="0"/>
              <a:t>Async</a:t>
            </a:r>
            <a:r>
              <a:rPr lang="en-US" sz="2800" dirty="0" smtClean="0"/>
              <a:t> workflow</a:t>
            </a:r>
          </a:p>
          <a:p>
            <a:pPr lvl="1"/>
            <a:r>
              <a:rPr lang="en-US" sz="2200" dirty="0"/>
              <a:t> </a:t>
            </a:r>
            <a:r>
              <a:rPr lang="en-US" sz="2200" b="1" u="sng" dirty="0" smtClean="0"/>
              <a:t>can be</a:t>
            </a:r>
            <a:r>
              <a:rPr lang="en-US" sz="2200" b="1" dirty="0" smtClean="0"/>
              <a:t> </a:t>
            </a:r>
            <a:r>
              <a:rPr lang="en-US" sz="2200" dirty="0" smtClean="0"/>
              <a:t>very unreasonable</a:t>
            </a:r>
          </a:p>
          <a:p>
            <a:pPr lvl="1"/>
            <a:r>
              <a:rPr lang="en-US" sz="2200" b="1" dirty="0"/>
              <a:t> </a:t>
            </a:r>
            <a:r>
              <a:rPr lang="en-US" sz="2200" b="1" u="sng" dirty="0" smtClean="0"/>
              <a:t>can be</a:t>
            </a:r>
            <a:r>
              <a:rPr lang="en-US" sz="2200" dirty="0" smtClean="0"/>
              <a:t> hard to debug</a:t>
            </a:r>
          </a:p>
        </p:txBody>
      </p:sp>
    </p:spTree>
    <p:extLst>
      <p:ext uri="{BB962C8B-B14F-4D97-AF65-F5344CB8AC3E}">
        <p14:creationId xmlns:p14="http://schemas.microsoft.com/office/powerpoint/2010/main" val="40026445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a:t>Style Guides: </a:t>
            </a:r>
            <a:r>
              <a:rPr lang="en-US" dirty="0" smtClean="0"/>
              <a:t>What’s the payoff?</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Consistency</a:t>
            </a:r>
          </a:p>
          <a:p>
            <a:r>
              <a:rPr lang="en-US" sz="2800" dirty="0"/>
              <a:t> </a:t>
            </a:r>
            <a:r>
              <a:rPr lang="en-US" sz="2800" dirty="0" smtClean="0"/>
              <a:t>Simpler code</a:t>
            </a:r>
          </a:p>
          <a:p>
            <a:r>
              <a:rPr lang="en-US" sz="2800" dirty="0"/>
              <a:t> </a:t>
            </a:r>
            <a:r>
              <a:rPr lang="en-US" sz="2800" dirty="0" smtClean="0"/>
              <a:t>Lower mental overhead</a:t>
            </a:r>
          </a:p>
          <a:p>
            <a:r>
              <a:rPr lang="en-US" sz="2800" dirty="0"/>
              <a:t> </a:t>
            </a:r>
            <a:r>
              <a:rPr lang="en-US" sz="2800" dirty="0" smtClean="0"/>
              <a:t>Easier onboarding</a:t>
            </a:r>
            <a:endParaRPr lang="en-US" sz="2200" dirty="0" smtClean="0"/>
          </a:p>
        </p:txBody>
      </p:sp>
    </p:spTree>
    <p:extLst>
      <p:ext uri="{BB962C8B-B14F-4D97-AF65-F5344CB8AC3E}">
        <p14:creationId xmlns:p14="http://schemas.microsoft.com/office/powerpoint/2010/main" val="40035240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a:t>Style Guides: </a:t>
            </a:r>
            <a:r>
              <a:rPr lang="en-US" dirty="0" smtClean="0"/>
              <a:t>Yes, Your Tests Too</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Your testing needs love too</a:t>
            </a:r>
          </a:p>
          <a:p>
            <a:r>
              <a:rPr lang="en-US" sz="2200" dirty="0" smtClean="0"/>
              <a:t> Style and organization can increase testing benefits</a:t>
            </a:r>
          </a:p>
          <a:p>
            <a:r>
              <a:rPr lang="en-US" sz="2200" dirty="0"/>
              <a:t> </a:t>
            </a:r>
            <a:r>
              <a:rPr lang="en-US" sz="2200" dirty="0" smtClean="0"/>
              <a:t>More on this later:</a:t>
            </a:r>
          </a:p>
          <a:p>
            <a:pPr lvl="1"/>
            <a:r>
              <a:rPr lang="en-US" sz="1600" dirty="0" smtClean="0"/>
              <a:t> Time to first “it”</a:t>
            </a:r>
          </a:p>
          <a:p>
            <a:pPr lvl="1"/>
            <a:r>
              <a:rPr lang="en-US" sz="1600" dirty="0" smtClean="0"/>
              <a:t> Assert closer to action under test</a:t>
            </a:r>
          </a:p>
        </p:txBody>
      </p:sp>
    </p:spTree>
    <p:extLst>
      <p:ext uri="{BB962C8B-B14F-4D97-AF65-F5344CB8AC3E}">
        <p14:creationId xmlns:p14="http://schemas.microsoft.com/office/powerpoint/2010/main" val="223391561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Revealing Module Pattern</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a:t> </a:t>
            </a:r>
            <a:r>
              <a:rPr lang="en-US" sz="2800" dirty="0" smtClean="0"/>
              <a:t>Coding pattern to:</a:t>
            </a:r>
          </a:p>
          <a:p>
            <a:pPr lvl="1"/>
            <a:r>
              <a:rPr lang="en-US" sz="2200" dirty="0"/>
              <a:t> </a:t>
            </a:r>
            <a:r>
              <a:rPr lang="en-US" sz="2200" dirty="0" smtClean="0"/>
              <a:t>Encapsulate private state and function</a:t>
            </a:r>
          </a:p>
          <a:p>
            <a:pPr lvl="1"/>
            <a:r>
              <a:rPr lang="en-US" sz="2200" dirty="0"/>
              <a:t> </a:t>
            </a:r>
            <a:r>
              <a:rPr lang="en-US" sz="2200" dirty="0" smtClean="0"/>
              <a:t>Expose an interface to module’s core functionality</a:t>
            </a:r>
          </a:p>
          <a:p>
            <a:r>
              <a:rPr lang="en-US" sz="2800" dirty="0"/>
              <a:t> </a:t>
            </a:r>
            <a:r>
              <a:rPr lang="en-US" sz="2800" dirty="0" smtClean="0"/>
              <a:t>Example</a:t>
            </a:r>
          </a:p>
          <a:p>
            <a:pPr lvl="1"/>
            <a:r>
              <a:rPr lang="en-US" sz="2200" dirty="0"/>
              <a:t> </a:t>
            </a:r>
            <a:r>
              <a:rPr lang="en-US" sz="2200" smtClean="0">
                <a:hlinkClick r:id="rId3"/>
              </a:rPr>
              <a:t>codepen</a:t>
            </a:r>
            <a:endParaRPr lang="en-US" sz="2200" dirty="0"/>
          </a:p>
        </p:txBody>
      </p:sp>
    </p:spTree>
    <p:extLst>
      <p:ext uri="{BB962C8B-B14F-4D97-AF65-F5344CB8AC3E}">
        <p14:creationId xmlns:p14="http://schemas.microsoft.com/office/powerpoint/2010/main" val="382735458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Resources and References</a:t>
            </a:r>
            <a:endParaRPr lang="en-US" dirty="0"/>
          </a:p>
        </p:txBody>
      </p:sp>
      <p:sp>
        <p:nvSpPr>
          <p:cNvPr id="3" name="Text Placeholder 2"/>
          <p:cNvSpPr>
            <a:spLocks noGrp="1"/>
          </p:cNvSpPr>
          <p:nvPr>
            <p:ph type="body" idx="1"/>
          </p:nvPr>
        </p:nvSpPr>
        <p:spPr>
          <a:xfrm>
            <a:off x="628650" y="1417377"/>
            <a:ext cx="7886700" cy="4351199"/>
          </a:xfrm>
        </p:spPr>
        <p:txBody>
          <a:bodyPr numCol="1"/>
          <a:lstStyle/>
          <a:p>
            <a:pPr marL="594360">
              <a:lnSpc>
                <a:spcPct val="100000"/>
              </a:lnSpc>
              <a:spcBef>
                <a:spcPts val="0"/>
              </a:spcBef>
              <a:buFont typeface="Arial"/>
              <a:buChar char="•"/>
            </a:pPr>
            <a:r>
              <a:rPr lang="en-US" sz="2000" dirty="0" smtClean="0"/>
              <a:t> </a:t>
            </a:r>
            <a:r>
              <a:rPr lang="en-US" sz="2000" dirty="0" smtClean="0">
                <a:hlinkClick r:id="rId2"/>
              </a:rPr>
              <a:t>http</a:t>
            </a:r>
            <a:r>
              <a:rPr lang="en-US" sz="2000" dirty="0">
                <a:hlinkClick r:id="rId2"/>
              </a:rPr>
              <a:t>://dailyjs.com/history-of</a:t>
            </a:r>
            <a:r>
              <a:rPr lang="en-US" sz="2000" dirty="0" smtClean="0">
                <a:hlinkClick r:id="rId2"/>
              </a:rPr>
              <a:t>-</a:t>
            </a:r>
            <a:r>
              <a:rPr lang="en-US" sz="2000" dirty="0" smtClean="0">
                <a:hlinkClick r:id="rId2"/>
              </a:rPr>
              <a:t>javascript.html</a:t>
            </a:r>
            <a:endParaRPr lang="en-US" sz="2000" dirty="0"/>
          </a:p>
          <a:p>
            <a:pPr marL="594360">
              <a:lnSpc>
                <a:spcPct val="100000"/>
              </a:lnSpc>
              <a:spcBef>
                <a:spcPts val="0"/>
              </a:spcBef>
              <a:buFont typeface="Arial"/>
              <a:buChar char="•"/>
            </a:pPr>
            <a:r>
              <a:rPr lang="en-US" sz="2000" dirty="0" smtClean="0"/>
              <a:t> https://</a:t>
            </a:r>
            <a:r>
              <a:rPr lang="en-US" sz="2000" dirty="0" err="1" smtClean="0"/>
              <a:t>courses.cs.washington.edu</a:t>
            </a:r>
            <a:r>
              <a:rPr lang="en-US" sz="2000" dirty="0" smtClean="0"/>
              <a:t>/courses/cse490h/07sp/readings/</a:t>
            </a:r>
            <a:r>
              <a:rPr lang="en-US" sz="2000" dirty="0" err="1" smtClean="0"/>
              <a:t>ajax_adaptive_path.pdf</a:t>
            </a:r>
            <a:endParaRPr lang="en-US" sz="2000" dirty="0"/>
          </a:p>
          <a:p>
            <a:pPr marL="594360">
              <a:lnSpc>
                <a:spcPct val="100000"/>
              </a:lnSpc>
              <a:spcBef>
                <a:spcPts val="0"/>
              </a:spcBef>
              <a:buFont typeface="Arial"/>
              <a:buChar char="•"/>
            </a:pPr>
            <a:endParaRPr lang="en-US" sz="2000" dirty="0" smtClean="0"/>
          </a:p>
          <a:p>
            <a:pPr marL="594360">
              <a:lnSpc>
                <a:spcPct val="100000"/>
              </a:lnSpc>
              <a:spcBef>
                <a:spcPts val="0"/>
              </a:spcBef>
              <a:buFont typeface="Arial"/>
              <a:buChar char="•"/>
            </a:pPr>
            <a:endParaRPr lang="en-US" sz="2000" dirty="0"/>
          </a:p>
          <a:p>
            <a:pPr marL="594360">
              <a:lnSpc>
                <a:spcPct val="100000"/>
              </a:lnSpc>
              <a:spcBef>
                <a:spcPts val="0"/>
              </a:spcBef>
              <a:buFont typeface="Arial"/>
              <a:buChar char="•"/>
            </a:pPr>
            <a:endParaRPr lang="en-US" sz="2000" dirty="0" smtClean="0"/>
          </a:p>
          <a:p>
            <a:pPr marL="594360">
              <a:lnSpc>
                <a:spcPct val="100000"/>
              </a:lnSpc>
              <a:spcBef>
                <a:spcPts val="0"/>
              </a:spcBef>
              <a:buFont typeface="Arial"/>
              <a:buChar char="•"/>
            </a:pPr>
            <a:endParaRPr lang="en-US" sz="2000" dirty="0" smtClean="0"/>
          </a:p>
        </p:txBody>
      </p:sp>
    </p:spTree>
    <p:extLst>
      <p:ext uri="{BB962C8B-B14F-4D97-AF65-F5344CB8AC3E}">
        <p14:creationId xmlns:p14="http://schemas.microsoft.com/office/powerpoint/2010/main" val="10638600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1499085"/>
            <a:ext cx="7772400" cy="2714092"/>
          </a:xfrm>
        </p:spPr>
        <p:txBody>
          <a:bodyPr/>
          <a:lstStyle/>
          <a:p>
            <a:r>
              <a:rPr lang="en-US" dirty="0"/>
              <a:t>When I was a child, I talked like a child, I thought like a child, I reasoned like a child. When I became a man, I put the ways of childhood behind me.</a:t>
            </a:r>
            <a:endParaRPr lang="en-US" dirty="0"/>
          </a:p>
        </p:txBody>
      </p:sp>
    </p:spTree>
    <p:extLst>
      <p:ext uri="{BB962C8B-B14F-4D97-AF65-F5344CB8AC3E}">
        <p14:creationId xmlns:p14="http://schemas.microsoft.com/office/powerpoint/2010/main" val="32635639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Lesson Plan	</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dirty="0" smtClean="0"/>
              <a:t> Brief history and intro</a:t>
            </a:r>
          </a:p>
          <a:p>
            <a:r>
              <a:rPr lang="en-US" dirty="0"/>
              <a:t> </a:t>
            </a:r>
            <a:r>
              <a:rPr lang="en-US" dirty="0" smtClean="0"/>
              <a:t>Node, NPM, Bower</a:t>
            </a:r>
          </a:p>
          <a:p>
            <a:r>
              <a:rPr lang="en-US" dirty="0" smtClean="0"/>
              <a:t> Code style guides</a:t>
            </a:r>
          </a:p>
          <a:p>
            <a:r>
              <a:rPr lang="en-US" dirty="0" smtClean="0"/>
              <a:t> Modules and module loaders</a:t>
            </a:r>
          </a:p>
          <a:p>
            <a:r>
              <a:rPr lang="en-US" dirty="0" smtClean="0"/>
              <a:t> Utility libraries</a:t>
            </a:r>
          </a:p>
        </p:txBody>
      </p:sp>
    </p:spTree>
    <p:extLst>
      <p:ext uri="{BB962C8B-B14F-4D97-AF65-F5344CB8AC3E}">
        <p14:creationId xmlns:p14="http://schemas.microsoft.com/office/powerpoint/2010/main" val="20463166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Lesson Plan </a:t>
            </a:r>
            <a:endParaRPr lang="en-US" dirty="0"/>
          </a:p>
        </p:txBody>
      </p:sp>
      <p:sp>
        <p:nvSpPr>
          <p:cNvPr id="3" name="Text Placeholder 2"/>
          <p:cNvSpPr>
            <a:spLocks noGrp="1"/>
          </p:cNvSpPr>
          <p:nvPr>
            <p:ph type="body" idx="1"/>
          </p:nvPr>
        </p:nvSpPr>
        <p:spPr>
          <a:xfrm>
            <a:off x="628650" y="1417378"/>
            <a:ext cx="7886700" cy="2880568"/>
          </a:xfrm>
        </p:spPr>
        <p:txBody>
          <a:bodyPr/>
          <a:lstStyle/>
          <a:p>
            <a:r>
              <a:rPr lang="en-US" dirty="0" smtClean="0"/>
              <a:t> </a:t>
            </a:r>
            <a:r>
              <a:rPr lang="en-US" dirty="0" err="1" smtClean="0"/>
              <a:t>Async</a:t>
            </a:r>
            <a:r>
              <a:rPr lang="en-US" dirty="0" smtClean="0"/>
              <a:t> flow management</a:t>
            </a:r>
          </a:p>
          <a:p>
            <a:r>
              <a:rPr lang="en-US" dirty="0" smtClean="0"/>
              <a:t> Testing</a:t>
            </a:r>
          </a:p>
          <a:p>
            <a:r>
              <a:rPr lang="en-US" dirty="0" smtClean="0"/>
              <a:t> Task </a:t>
            </a:r>
            <a:r>
              <a:rPr lang="en-US" dirty="0"/>
              <a:t>management</a:t>
            </a:r>
          </a:p>
          <a:p>
            <a:r>
              <a:rPr lang="en-US" dirty="0" smtClean="0"/>
              <a:t> Web frameworks</a:t>
            </a:r>
          </a:p>
          <a:p>
            <a:r>
              <a:rPr lang="en-US" dirty="0" smtClean="0"/>
              <a:t> Other stuff (maybe)</a:t>
            </a:r>
          </a:p>
          <a:p>
            <a:pPr lvl="1"/>
            <a:endParaRPr lang="en-US" dirty="0" smtClean="0"/>
          </a:p>
        </p:txBody>
      </p:sp>
      <p:sp>
        <p:nvSpPr>
          <p:cNvPr id="4" name="Title 1"/>
          <p:cNvSpPr txBox="1">
            <a:spLocks/>
          </p:cNvSpPr>
          <p:nvPr/>
        </p:nvSpPr>
        <p:spPr>
          <a:xfrm>
            <a:off x="781050" y="4297946"/>
            <a:ext cx="7886700" cy="1325700"/>
          </a:xfrm>
          <a:prstGeom prst="rect">
            <a:avLst/>
          </a:prstGeom>
          <a:noFill/>
          <a:ln>
            <a:noFill/>
          </a:ln>
        </p:spPr>
        <p:txBody>
          <a:bodyPr lIns="91425" tIns="91425" rIns="91425" bIns="91425" anchor="ctr" anchorCtr="0"/>
          <a:lstStyle>
            <a:defPPr marR="0" algn="l" rtl="0">
              <a:lnSpc>
                <a:spcPct val="100000"/>
              </a:lnSpc>
              <a:spcBef>
                <a:spcPts val="0"/>
              </a:spcBef>
              <a:spcAft>
                <a:spcPts val="0"/>
              </a:spcAft>
            </a:defPPr>
            <a:lvl1pPr marR="0" algn="l" rtl="0">
              <a:lnSpc>
                <a:spcPct val="90000"/>
              </a:lnSpc>
              <a:spcBef>
                <a:spcPts val="0"/>
              </a:spcBef>
              <a:spcAft>
                <a:spcPts val="0"/>
              </a:spcAft>
              <a:buClr>
                <a:schemeClr val="dk1"/>
              </a:buClr>
              <a:buSzPct val="100000"/>
              <a:buFont typeface="Calibri"/>
              <a:buNone/>
              <a:defRPr sz="3600" b="1" i="0" u="none" strike="noStrike" cap="none" baseline="0">
                <a:solidFill>
                  <a:schemeClr val="lt1"/>
                </a:solidFill>
                <a:latin typeface="Arial"/>
                <a:ea typeface="Arial"/>
                <a:cs typeface="Arial"/>
                <a:sym typeface="Arial"/>
                <a:rtl val="0"/>
              </a:defRPr>
            </a:lvl1pPr>
            <a:lvl2pPr marR="0" algn="l" rtl="0">
              <a:lnSpc>
                <a:spcPct val="100000"/>
              </a:lnSpc>
              <a:spcBef>
                <a:spcPts val="0"/>
              </a:spcBef>
              <a:spcAft>
                <a:spcPts val="0"/>
              </a:spcAft>
              <a:buClr>
                <a:schemeClr val="lt1"/>
              </a:buClr>
              <a:buSzPct val="100000"/>
              <a:buNone/>
              <a:defRPr sz="3600" b="1" i="0" u="none" strike="noStrike" cap="none" baseline="0">
                <a:solidFill>
                  <a:schemeClr val="lt1"/>
                </a:solidFill>
                <a:latin typeface="Arial"/>
                <a:ea typeface="Arial"/>
                <a:cs typeface="Arial"/>
                <a:sym typeface="Arial"/>
                <a:rtl val="0"/>
              </a:defRPr>
            </a:lvl2pPr>
            <a:lvl3pPr rtl="0">
              <a:spcBef>
                <a:spcPts val="0"/>
              </a:spcBef>
              <a:buClr>
                <a:schemeClr val="lt1"/>
              </a:buClr>
              <a:buSzPct val="100000"/>
              <a:buNone/>
              <a:defRPr sz="3600" b="1">
                <a:solidFill>
                  <a:schemeClr val="lt1"/>
                </a:solidFill>
              </a:defRPr>
            </a:lvl3pPr>
            <a:lvl4pPr rtl="0">
              <a:spcBef>
                <a:spcPts val="0"/>
              </a:spcBef>
              <a:buClr>
                <a:schemeClr val="lt1"/>
              </a:buClr>
              <a:buSzPct val="100000"/>
              <a:buNone/>
              <a:defRPr sz="3600" b="1">
                <a:solidFill>
                  <a:schemeClr val="lt1"/>
                </a:solidFill>
              </a:defRPr>
            </a:lvl4pPr>
            <a:lvl5pPr rtl="0">
              <a:spcBef>
                <a:spcPts val="0"/>
              </a:spcBef>
              <a:buClr>
                <a:schemeClr val="lt1"/>
              </a:buClr>
              <a:buSzPct val="100000"/>
              <a:buNone/>
              <a:defRPr sz="3600" b="1">
                <a:solidFill>
                  <a:schemeClr val="lt1"/>
                </a:solidFill>
              </a:defRPr>
            </a:lvl5pPr>
            <a:lvl6pPr rtl="0">
              <a:spcBef>
                <a:spcPts val="0"/>
              </a:spcBef>
              <a:buClr>
                <a:schemeClr val="lt1"/>
              </a:buClr>
              <a:buSzPct val="100000"/>
              <a:buNone/>
              <a:defRPr sz="3600" b="1">
                <a:solidFill>
                  <a:schemeClr val="lt1"/>
                </a:solidFill>
              </a:defRPr>
            </a:lvl6pPr>
            <a:lvl7pPr rtl="0">
              <a:spcBef>
                <a:spcPts val="0"/>
              </a:spcBef>
              <a:buClr>
                <a:schemeClr val="lt1"/>
              </a:buClr>
              <a:buSzPct val="100000"/>
              <a:buNone/>
              <a:defRPr sz="3600" b="1">
                <a:solidFill>
                  <a:schemeClr val="lt1"/>
                </a:solidFill>
              </a:defRPr>
            </a:lvl7pPr>
            <a:lvl8pPr rtl="0">
              <a:spcBef>
                <a:spcPts val="0"/>
              </a:spcBef>
              <a:buClr>
                <a:schemeClr val="lt1"/>
              </a:buClr>
              <a:buSzPct val="100000"/>
              <a:buNone/>
              <a:defRPr sz="3600" b="1">
                <a:solidFill>
                  <a:schemeClr val="lt1"/>
                </a:solidFill>
              </a:defRPr>
            </a:lvl8pPr>
            <a:lvl9pPr rtl="0">
              <a:spcBef>
                <a:spcPts val="0"/>
              </a:spcBef>
              <a:buClr>
                <a:schemeClr val="lt1"/>
              </a:buClr>
              <a:buSzPct val="100000"/>
              <a:buNone/>
              <a:defRPr sz="3600" b="1">
                <a:solidFill>
                  <a:schemeClr val="lt1"/>
                </a:solidFill>
              </a:defRPr>
            </a:lvl9pPr>
          </a:lstStyle>
          <a:p>
            <a:pPr algn="ctr"/>
            <a:r>
              <a:rPr lang="en-US" dirty="0" smtClean="0"/>
              <a:t>…and demos!</a:t>
            </a:r>
            <a:endParaRPr lang="en-US" dirty="0"/>
          </a:p>
        </p:txBody>
      </p:sp>
    </p:spTree>
    <p:extLst>
      <p:ext uri="{BB962C8B-B14F-4D97-AF65-F5344CB8AC3E}">
        <p14:creationId xmlns:p14="http://schemas.microsoft.com/office/powerpoint/2010/main" val="6890305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History of JS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Created in 10 days for Netscape in 1995</a:t>
            </a:r>
          </a:p>
          <a:p>
            <a:r>
              <a:rPr lang="en-US" sz="2800" dirty="0" smtClean="0"/>
              <a:t> Sent to </a:t>
            </a:r>
            <a:r>
              <a:rPr lang="en-US" sz="2800" dirty="0" err="1" smtClean="0"/>
              <a:t>Ecma</a:t>
            </a:r>
            <a:r>
              <a:rPr lang="en-US" sz="2800" dirty="0" smtClean="0"/>
              <a:t> in 1996 for standardization</a:t>
            </a:r>
          </a:p>
          <a:p>
            <a:r>
              <a:rPr lang="en-US" sz="2800" dirty="0" smtClean="0"/>
              <a:t> ECMA-262 (</a:t>
            </a:r>
            <a:r>
              <a:rPr lang="en-US" sz="2800" dirty="0" err="1" smtClean="0"/>
              <a:t>ECMAScript</a:t>
            </a:r>
            <a:r>
              <a:rPr lang="en-US" sz="2800" dirty="0" smtClean="0"/>
              <a:t>) in 1997</a:t>
            </a:r>
          </a:p>
          <a:p>
            <a:r>
              <a:rPr lang="en-US" sz="2800" dirty="0"/>
              <a:t> </a:t>
            </a:r>
            <a:r>
              <a:rPr lang="en-US" sz="2800" dirty="0" smtClean="0"/>
              <a:t>ES3 in 1999</a:t>
            </a:r>
          </a:p>
        </p:txBody>
      </p:sp>
    </p:spTree>
    <p:extLst>
      <p:ext uri="{BB962C8B-B14F-4D97-AF65-F5344CB8AC3E}">
        <p14:creationId xmlns:p14="http://schemas.microsoft.com/office/powerpoint/2010/main" val="32751762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Just History</a:t>
            </a:r>
            <a:endParaRPr lang="en-US" dirty="0"/>
          </a:p>
        </p:txBody>
      </p:sp>
      <p:sp>
        <p:nvSpPr>
          <p:cNvPr id="3" name="Text Placeholder 2"/>
          <p:cNvSpPr>
            <a:spLocks noGrp="1"/>
          </p:cNvSpPr>
          <p:nvPr>
            <p:ph type="body" idx="1"/>
          </p:nvPr>
        </p:nvSpPr>
        <p:spPr>
          <a:xfrm>
            <a:off x="628650" y="1417377"/>
            <a:ext cx="7886700" cy="4351199"/>
          </a:xfrm>
        </p:spPr>
        <p:txBody>
          <a:bodyPr/>
          <a:lstStyle/>
          <a:p>
            <a:pPr marL="177800" indent="0">
              <a:buNone/>
            </a:pPr>
            <a:r>
              <a:rPr lang="en-US" sz="2800" dirty="0" smtClean="0"/>
              <a:t>Some other stuff…</a:t>
            </a:r>
            <a:endParaRPr lang="en-US" sz="2800" dirty="0" smtClean="0"/>
          </a:p>
        </p:txBody>
      </p:sp>
    </p:spTree>
    <p:extLst>
      <p:ext uri="{BB962C8B-B14F-4D97-AF65-F5344CB8AC3E}">
        <p14:creationId xmlns:p14="http://schemas.microsoft.com/office/powerpoint/2010/main" val="16337225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History of JS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The AJAX revolution Mid-2000s</a:t>
            </a:r>
            <a:endParaRPr lang="en-US" sz="2800" dirty="0"/>
          </a:p>
          <a:p>
            <a:r>
              <a:rPr lang="en-US" sz="2800" dirty="0" smtClean="0"/>
              <a:t> </a:t>
            </a:r>
            <a:r>
              <a:rPr lang="en-US" sz="2800" dirty="0" smtClean="0"/>
              <a:t>Abilit</a:t>
            </a:r>
            <a:r>
              <a:rPr lang="en-US" sz="2800" dirty="0" smtClean="0"/>
              <a:t>y to build more responsive, real-time UI</a:t>
            </a:r>
          </a:p>
          <a:p>
            <a:r>
              <a:rPr lang="en-US" sz="2800" dirty="0" smtClean="0"/>
              <a:t> Front end L</a:t>
            </a:r>
            <a:r>
              <a:rPr lang="en-US" sz="2800" dirty="0" smtClean="0"/>
              <a:t>ibrary wars (</a:t>
            </a:r>
            <a:r>
              <a:rPr lang="en-US" sz="2800" dirty="0" err="1" smtClean="0"/>
              <a:t>jQuery</a:t>
            </a:r>
            <a:r>
              <a:rPr lang="en-US" sz="2800" dirty="0" smtClean="0"/>
              <a:t> won)</a:t>
            </a:r>
          </a:p>
          <a:p>
            <a:r>
              <a:rPr lang="en-US" sz="2800" dirty="0"/>
              <a:t> </a:t>
            </a:r>
            <a:r>
              <a:rPr lang="en-US" sz="2800" dirty="0" smtClean="0"/>
              <a:t>Rise of the front end frameworks</a:t>
            </a:r>
          </a:p>
          <a:p>
            <a:pPr lvl="1"/>
            <a:r>
              <a:rPr lang="en-US" sz="2200" dirty="0"/>
              <a:t> </a:t>
            </a:r>
            <a:r>
              <a:rPr lang="en-US" sz="2200" dirty="0" smtClean="0"/>
              <a:t>on-going and bloody, but enlightening war</a:t>
            </a:r>
          </a:p>
          <a:p>
            <a:r>
              <a:rPr lang="en-US" sz="2800" dirty="0"/>
              <a:t> </a:t>
            </a:r>
            <a:r>
              <a:rPr lang="en-US" sz="2800" dirty="0" smtClean="0"/>
              <a:t>SPAs everywhere!</a:t>
            </a:r>
          </a:p>
        </p:txBody>
      </p:sp>
    </p:spTree>
    <p:extLst>
      <p:ext uri="{BB962C8B-B14F-4D97-AF65-F5344CB8AC3E}">
        <p14:creationId xmlns:p14="http://schemas.microsoft.com/office/powerpoint/2010/main" val="103407510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JS: The Language</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a:t> </a:t>
            </a:r>
            <a:r>
              <a:rPr lang="en-US" sz="2800" dirty="0" smtClean="0"/>
              <a:t>Different than most popular languages</a:t>
            </a:r>
          </a:p>
          <a:p>
            <a:r>
              <a:rPr lang="en-US" sz="2800" dirty="0" smtClean="0"/>
              <a:t> Dynamically-typed, interpreted</a:t>
            </a:r>
          </a:p>
          <a:p>
            <a:r>
              <a:rPr lang="en-US" sz="2800" dirty="0"/>
              <a:t> </a:t>
            </a:r>
            <a:r>
              <a:rPr lang="en-US" sz="2800" dirty="0" smtClean="0"/>
              <a:t>Prototypical inheritance</a:t>
            </a:r>
          </a:p>
          <a:p>
            <a:r>
              <a:rPr lang="en-US" sz="2800" dirty="0"/>
              <a:t> </a:t>
            </a:r>
            <a:r>
              <a:rPr lang="en-US" sz="2800" dirty="0" smtClean="0"/>
              <a:t>First class functions</a:t>
            </a:r>
          </a:p>
          <a:p>
            <a:r>
              <a:rPr lang="en-US" sz="2800" dirty="0"/>
              <a:t> </a:t>
            </a:r>
            <a:r>
              <a:rPr lang="en-US" sz="2800" dirty="0" smtClean="0"/>
              <a:t>Closures</a:t>
            </a:r>
          </a:p>
          <a:p>
            <a:r>
              <a:rPr lang="en-US" sz="2800" dirty="0"/>
              <a:t> </a:t>
            </a:r>
            <a:r>
              <a:rPr lang="en-US" sz="2800" dirty="0" smtClean="0"/>
              <a:t>Asynchronous workflows via event loop.</a:t>
            </a:r>
          </a:p>
        </p:txBody>
      </p:sp>
    </p:spTree>
    <p:extLst>
      <p:ext uri="{BB962C8B-B14F-4D97-AF65-F5344CB8AC3E}">
        <p14:creationId xmlns:p14="http://schemas.microsoft.com/office/powerpoint/2010/main" val="26969405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Node and NPM</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a:t> </a:t>
            </a:r>
            <a:r>
              <a:rPr lang="en-US" sz="2800" dirty="0" smtClean="0"/>
              <a:t>Node: JS platform built on V8</a:t>
            </a:r>
          </a:p>
          <a:p>
            <a:r>
              <a:rPr lang="en-US" sz="2800" dirty="0" smtClean="0"/>
              <a:t> Created by Ryan Dahl (2009)</a:t>
            </a:r>
          </a:p>
          <a:p>
            <a:r>
              <a:rPr lang="en-US" sz="2800" dirty="0"/>
              <a:t> </a:t>
            </a:r>
            <a:r>
              <a:rPr lang="en-US" sz="2800" dirty="0" smtClean="0"/>
              <a:t>“</a:t>
            </a:r>
            <a:r>
              <a:rPr lang="en-US" sz="2800" dirty="0" err="1" smtClean="0"/>
              <a:t>Javascript</a:t>
            </a:r>
            <a:r>
              <a:rPr lang="en-US" sz="2800" dirty="0" smtClean="0"/>
              <a:t> on the server”</a:t>
            </a:r>
          </a:p>
          <a:p>
            <a:r>
              <a:rPr lang="en-US" sz="2800" dirty="0"/>
              <a:t> </a:t>
            </a:r>
            <a:r>
              <a:rPr lang="en-US" sz="2800" dirty="0" smtClean="0"/>
              <a:t>NPM: Node Package Manager</a:t>
            </a:r>
          </a:p>
          <a:p>
            <a:pPr lvl="1"/>
            <a:r>
              <a:rPr lang="en-US" sz="2200" dirty="0" smtClean="0"/>
              <a:t> Create custom modules</a:t>
            </a:r>
          </a:p>
          <a:p>
            <a:pPr lvl="1"/>
            <a:r>
              <a:rPr lang="en-US" sz="2200" dirty="0"/>
              <a:t> </a:t>
            </a:r>
            <a:r>
              <a:rPr lang="en-US" sz="2200" dirty="0" smtClean="0"/>
              <a:t>Publish custom modules</a:t>
            </a:r>
          </a:p>
          <a:p>
            <a:pPr lvl="1"/>
            <a:r>
              <a:rPr lang="en-US" sz="2200" dirty="0"/>
              <a:t> </a:t>
            </a:r>
            <a:r>
              <a:rPr lang="en-US" sz="2200" dirty="0" smtClean="0"/>
              <a:t>Manage third party dependencies</a:t>
            </a:r>
          </a:p>
          <a:p>
            <a:r>
              <a:rPr lang="en-US" sz="2800" dirty="0"/>
              <a:t> </a:t>
            </a:r>
            <a:r>
              <a:rPr lang="en-US" sz="2800" dirty="0" smtClean="0"/>
              <a:t>Ruby’s Bundler for Node</a:t>
            </a:r>
          </a:p>
        </p:txBody>
      </p:sp>
    </p:spTree>
    <p:extLst>
      <p:ext uri="{BB962C8B-B14F-4D97-AF65-F5344CB8AC3E}">
        <p14:creationId xmlns:p14="http://schemas.microsoft.com/office/powerpoint/2010/main" val="25593462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1760</TotalTime>
  <Words>857</Words>
  <Application>Microsoft Macintosh PowerPoint</Application>
  <PresentationFormat>On-screen Show (4:3)</PresentationFormat>
  <Paragraphs>99</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simple-dark</vt:lpstr>
      <vt:lpstr>[insert title]</vt:lpstr>
      <vt:lpstr>PowerPoint Presentation</vt:lpstr>
      <vt:lpstr>Lesson Plan </vt:lpstr>
      <vt:lpstr>Lesson Plan </vt:lpstr>
      <vt:lpstr>History of JS</vt:lpstr>
      <vt:lpstr>Just History</vt:lpstr>
      <vt:lpstr>History of JS</vt:lpstr>
      <vt:lpstr>JS: The Language</vt:lpstr>
      <vt:lpstr>Node and NPM</vt:lpstr>
      <vt:lpstr>Bower</vt:lpstr>
      <vt:lpstr>Style Guides: Why?</vt:lpstr>
      <vt:lpstr>Style Guides: What’s the payoff?</vt:lpstr>
      <vt:lpstr>Style Guides: Yes, Your Tests Too</vt:lpstr>
      <vt:lpstr>Revealing Module Pattern</vt:lpstr>
      <vt:lpstr>Resources and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IT</cp:lastModifiedBy>
  <cp:revision>30</cp:revision>
  <dcterms:modified xsi:type="dcterms:W3CDTF">2015-03-25T14:12:25Z</dcterms:modified>
</cp:coreProperties>
</file>