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3" r:id="rId1"/>
  </p:sldMasterIdLst>
  <p:notesMasterIdLst>
    <p:notesMasterId r:id="rId36"/>
  </p:notesMasterIdLst>
  <p:sldIdLst>
    <p:sldId id="363" r:id="rId2"/>
    <p:sldId id="364" r:id="rId3"/>
    <p:sldId id="366" r:id="rId4"/>
    <p:sldId id="368" r:id="rId5"/>
    <p:sldId id="370" r:id="rId6"/>
    <p:sldId id="371" r:id="rId7"/>
    <p:sldId id="372" r:id="rId8"/>
    <p:sldId id="384" r:id="rId9"/>
    <p:sldId id="374" r:id="rId10"/>
    <p:sldId id="375" r:id="rId11"/>
    <p:sldId id="376" r:id="rId12"/>
    <p:sldId id="377" r:id="rId13"/>
    <p:sldId id="379" r:id="rId14"/>
    <p:sldId id="400" r:id="rId15"/>
    <p:sldId id="373" r:id="rId16"/>
    <p:sldId id="380" r:id="rId17"/>
    <p:sldId id="381" r:id="rId18"/>
    <p:sldId id="382" r:id="rId19"/>
    <p:sldId id="383" r:id="rId20"/>
    <p:sldId id="386" r:id="rId21"/>
    <p:sldId id="385" r:id="rId22"/>
    <p:sldId id="387" r:id="rId23"/>
    <p:sldId id="391" r:id="rId24"/>
    <p:sldId id="392" r:id="rId25"/>
    <p:sldId id="388" r:id="rId26"/>
    <p:sldId id="389" r:id="rId27"/>
    <p:sldId id="393" r:id="rId28"/>
    <p:sldId id="394" r:id="rId29"/>
    <p:sldId id="390" r:id="rId30"/>
    <p:sldId id="395" r:id="rId31"/>
    <p:sldId id="396" r:id="rId32"/>
    <p:sldId id="397" r:id="rId33"/>
    <p:sldId id="399" r:id="rId34"/>
    <p:sldId id="398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2" autoAdjust="0"/>
    <p:restoredTop sz="86377" autoAdjust="0"/>
  </p:normalViewPr>
  <p:slideViewPr>
    <p:cSldViewPr snapToGrid="0" snapToObjects="1">
      <p:cViewPr>
        <p:scale>
          <a:sx n="95" d="100"/>
          <a:sy n="95" d="100"/>
        </p:scale>
        <p:origin x="-360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4611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11200" y="687750"/>
            <a:ext cx="57849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711200" y="1372506"/>
            <a:ext cx="7975499" cy="475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odepen.io/derrickw/pen/emxyYG?editors=00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Site Technology TOI Fest </a:t>
            </a:r>
          </a:p>
          <a:p>
            <a:r>
              <a:rPr lang="en-US" dirty="0" smtClean="0"/>
              <a:t>Q1 2015 Celebration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177963"/>
            <a:ext cx="7772400" cy="1546500"/>
          </a:xfrm>
        </p:spPr>
        <p:txBody>
          <a:bodyPr/>
          <a:lstStyle/>
          <a:p>
            <a:r>
              <a:rPr lang="en-US" sz="4000" dirty="0" err="1" smtClean="0"/>
              <a:t>Javascript</a:t>
            </a:r>
            <a:r>
              <a:rPr lang="en-US" sz="4000" dirty="0" smtClean="0"/>
              <a:t> and Node Tooling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(plus more)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428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Style Guides: 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JS is very dynamic</a:t>
            </a:r>
            <a:r>
              <a:rPr lang="en-US" sz="2800" dirty="0"/>
              <a:t> </a:t>
            </a:r>
            <a:r>
              <a:rPr lang="en-US" sz="2800" dirty="0" smtClean="0"/>
              <a:t>and flexible</a:t>
            </a:r>
          </a:p>
          <a:p>
            <a:r>
              <a:rPr lang="en-US" sz="2800" dirty="0" smtClean="0"/>
              <a:t> Many styles/approaches to solve a problem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Bad style could = problematic code</a:t>
            </a:r>
          </a:p>
          <a:p>
            <a:r>
              <a:rPr lang="en-US" sz="2800" dirty="0"/>
              <a:t> </a:t>
            </a:r>
            <a:r>
              <a:rPr lang="en-US" sz="2800" dirty="0" err="1" smtClean="0"/>
              <a:t>Async</a:t>
            </a:r>
            <a:r>
              <a:rPr lang="en-US" sz="2800" dirty="0" smtClean="0"/>
              <a:t> workflow</a:t>
            </a:r>
          </a:p>
          <a:p>
            <a:pPr lvl="1"/>
            <a:r>
              <a:rPr lang="en-US" sz="2200" dirty="0"/>
              <a:t> </a:t>
            </a:r>
            <a:r>
              <a:rPr lang="en-US" sz="2200" b="1" u="sng" dirty="0" smtClean="0"/>
              <a:t>can be</a:t>
            </a:r>
            <a:r>
              <a:rPr lang="en-US" sz="2200" b="1" dirty="0" smtClean="0"/>
              <a:t> </a:t>
            </a:r>
            <a:r>
              <a:rPr lang="en-US" sz="2200" dirty="0" smtClean="0"/>
              <a:t>very unreasonable</a:t>
            </a:r>
          </a:p>
          <a:p>
            <a:pPr lvl="1"/>
            <a:r>
              <a:rPr lang="en-US" sz="2200" b="1" dirty="0"/>
              <a:t> </a:t>
            </a:r>
            <a:r>
              <a:rPr lang="en-US" sz="2200" b="1" u="sng" dirty="0" smtClean="0"/>
              <a:t>can be</a:t>
            </a:r>
            <a:r>
              <a:rPr lang="en-US" sz="2200" dirty="0" smtClean="0"/>
              <a:t> hard to debug</a:t>
            </a:r>
          </a:p>
        </p:txBody>
      </p:sp>
    </p:spTree>
    <p:extLst>
      <p:ext uri="{BB962C8B-B14F-4D97-AF65-F5344CB8AC3E}">
        <p14:creationId xmlns:p14="http://schemas.microsoft.com/office/powerpoint/2010/main" val="400264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Guides: </a:t>
            </a:r>
            <a:r>
              <a:rPr lang="en-US" dirty="0" smtClean="0"/>
              <a:t>What’s the payoff?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Consistency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Simpler code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Lower mental overhead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Easier onboarding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352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Guides: </a:t>
            </a:r>
            <a:r>
              <a:rPr lang="en-US" dirty="0" smtClean="0"/>
              <a:t>Yes, Your Tests Too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Your tests need love too!</a:t>
            </a:r>
          </a:p>
          <a:p>
            <a:r>
              <a:rPr lang="en-US" sz="2200" dirty="0" smtClean="0"/>
              <a:t> Style and organization can increase testing benefits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More on this later:</a:t>
            </a:r>
          </a:p>
          <a:p>
            <a:pPr lvl="1"/>
            <a:r>
              <a:rPr lang="en-US" sz="1600" dirty="0" smtClean="0"/>
              <a:t> Time to first “it”</a:t>
            </a:r>
          </a:p>
          <a:p>
            <a:pPr lvl="1"/>
            <a:r>
              <a:rPr lang="en-US" sz="1600" dirty="0" smtClean="0"/>
              <a:t> Assert closer to action under test</a:t>
            </a:r>
          </a:p>
        </p:txBody>
      </p:sp>
    </p:spTree>
    <p:extLst>
      <p:ext uri="{BB962C8B-B14F-4D97-AF65-F5344CB8AC3E}">
        <p14:creationId xmlns:p14="http://schemas.microsoft.com/office/powerpoint/2010/main" val="223391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</a:t>
            </a:r>
            <a:r>
              <a:rPr lang="en-US" dirty="0" smtClean="0"/>
              <a:t>Guides: Should 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592202"/>
          </a:xfrm>
        </p:spPr>
        <p:txBody>
          <a:bodyPr/>
          <a:lstStyle/>
          <a:p>
            <a:r>
              <a:rPr lang="en-US" sz="2200" dirty="0" smtClean="0"/>
              <a:t> An important part of code review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Agreed upon and respected</a:t>
            </a:r>
          </a:p>
          <a:p>
            <a:r>
              <a:rPr lang="en-US" sz="2200" dirty="0" smtClean="0"/>
              <a:t> Mainly a means to ensure consistency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Based on good solid reasoning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Designed for readability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17780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52597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ES6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592202"/>
          </a:xfrm>
        </p:spPr>
        <p:txBody>
          <a:bodyPr/>
          <a:lstStyle/>
          <a:p>
            <a:r>
              <a:rPr lang="en-US" sz="2200" dirty="0" smtClean="0"/>
              <a:t> Generators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String templates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Arrow functions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Class syntax</a:t>
            </a:r>
          </a:p>
        </p:txBody>
      </p:sp>
    </p:spTree>
    <p:extLst>
      <p:ext uri="{BB962C8B-B14F-4D97-AF65-F5344CB8AC3E}">
        <p14:creationId xmlns:p14="http://schemas.microsoft.com/office/powerpoint/2010/main" val="43773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Code organizational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Revealing module</a:t>
            </a:r>
          </a:p>
          <a:p>
            <a:pPr lvl="1"/>
            <a:endParaRPr lang="en-US" sz="2200" dirty="0"/>
          </a:p>
          <a:p>
            <a:r>
              <a:rPr lang="en-US" sz="2800" dirty="0" smtClean="0"/>
              <a:t> Definition and dependency management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Node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Browser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382735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Revealing Module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Coding pattern to: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Encapsulate private state and functionality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Expose an interface to module’s core functionality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Example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>
                <a:hlinkClick r:id="rId3"/>
              </a:rPr>
              <a:t>codepen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107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</a:t>
            </a:r>
            <a:r>
              <a:rPr lang="en-US" dirty="0" err="1" smtClean="0"/>
              <a:t>CommonJS</a:t>
            </a:r>
            <a:r>
              <a:rPr lang="en-US" dirty="0" smtClean="0"/>
              <a:t> /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First module definition syntax for JS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Adopted by Node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Syntaxes for defining single- vs. multi-valued modules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Synchronous module loading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Used in the browser (via </a:t>
            </a:r>
            <a:r>
              <a:rPr lang="en-US" sz="2200" dirty="0" err="1" smtClean="0"/>
              <a:t>Browserify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62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AMD / </a:t>
            </a:r>
            <a:r>
              <a:rPr lang="en-US" dirty="0" err="1" smtClean="0"/>
              <a:t>RequireJS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Asynchronous Module Definition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Require.js</a:t>
            </a:r>
            <a:r>
              <a:rPr lang="en-US" sz="2200" dirty="0" smtClean="0"/>
              <a:t> (most popular implementation of spec)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Mainly used in the browser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Requires some to a lot of configuration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Allows for JIT loading of modules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r.js</a:t>
            </a:r>
            <a:r>
              <a:rPr lang="en-US" sz="2200" dirty="0" smtClean="0"/>
              <a:t> for server side optimization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283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ES6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First natively-supported module definition pattern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Syntax similar to </a:t>
            </a:r>
            <a:r>
              <a:rPr lang="en-US" sz="2200" dirty="0" err="1" smtClean="0"/>
              <a:t>commonJS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Support for sync and </a:t>
            </a:r>
            <a:r>
              <a:rPr lang="en-US" sz="2200" dirty="0" err="1" smtClean="0"/>
              <a:t>async</a:t>
            </a:r>
            <a:r>
              <a:rPr lang="en-US" sz="2200" dirty="0" smtClean="0"/>
              <a:t> loading (reference?)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473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Lesson Plan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dirty="0" smtClean="0"/>
              <a:t> Brief history and intro</a:t>
            </a:r>
          </a:p>
          <a:p>
            <a:r>
              <a:rPr lang="en-US" dirty="0"/>
              <a:t> </a:t>
            </a:r>
            <a:r>
              <a:rPr lang="en-US" dirty="0" smtClean="0"/>
              <a:t>Node, NPM, Bower</a:t>
            </a:r>
          </a:p>
          <a:p>
            <a:r>
              <a:rPr lang="en-US" dirty="0" smtClean="0"/>
              <a:t> Code style guides</a:t>
            </a:r>
          </a:p>
          <a:p>
            <a:r>
              <a:rPr lang="en-US" dirty="0" smtClean="0"/>
              <a:t> Modules and module loaders</a:t>
            </a:r>
          </a:p>
          <a:p>
            <a:r>
              <a:rPr lang="en-US" dirty="0" smtClean="0"/>
              <a:t> ES6</a:t>
            </a:r>
          </a:p>
          <a:p>
            <a:r>
              <a:rPr lang="en-US" dirty="0" smtClean="0"/>
              <a:t> Utility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UMD: Universal Module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600" dirty="0" smtClean="0"/>
              <a:t> https://</a:t>
            </a:r>
            <a:r>
              <a:rPr lang="en-US" sz="2600" dirty="0" err="1" smtClean="0"/>
              <a:t>github.com</a:t>
            </a:r>
            <a:r>
              <a:rPr lang="en-US" sz="2600" dirty="0" smtClean="0"/>
              <a:t>/</a:t>
            </a:r>
            <a:r>
              <a:rPr lang="en-US" sz="2600" dirty="0" err="1" smtClean="0"/>
              <a:t>umdjs</a:t>
            </a:r>
            <a:r>
              <a:rPr lang="en-US" sz="2600" dirty="0" smtClean="0"/>
              <a:t>/</a:t>
            </a:r>
            <a:r>
              <a:rPr lang="en-US" sz="2600" dirty="0" err="1" smtClean="0"/>
              <a:t>umd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184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Utility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Lodash</a:t>
            </a:r>
            <a:r>
              <a:rPr lang="en-US" sz="2200" dirty="0" smtClean="0"/>
              <a:t> / Underscore</a:t>
            </a:r>
          </a:p>
          <a:p>
            <a:r>
              <a:rPr lang="en-US" sz="2200" dirty="0" smtClean="0"/>
              <a:t> </a:t>
            </a:r>
            <a:r>
              <a:rPr lang="en-US" sz="2200" dirty="0" err="1" smtClean="0"/>
              <a:t>Lazy.js</a:t>
            </a:r>
            <a:endParaRPr lang="en-US" sz="2200" dirty="0"/>
          </a:p>
          <a:p>
            <a:r>
              <a:rPr lang="en-US" sz="2200" dirty="0" smtClean="0"/>
              <a:t> Bluebird (Promise/A+ implementation)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httpster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ngrok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4128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Callbacks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Promises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Generators and </a:t>
            </a:r>
            <a:r>
              <a:rPr lang="en-US" sz="2200" dirty="0" err="1" smtClean="0"/>
              <a:t>Async</a:t>
            </a:r>
            <a:r>
              <a:rPr lang="en-US" sz="2200" dirty="0" smtClean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39997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Management: Callbacks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Event handling – specify event name and </a:t>
            </a:r>
            <a:r>
              <a:rPr lang="en-US" sz="2200" dirty="0" err="1" smtClean="0"/>
              <a:t>fn</a:t>
            </a:r>
            <a:r>
              <a:rPr lang="en-US" sz="2200" dirty="0" smtClean="0"/>
              <a:t> to handle it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$(‘#</a:t>
            </a:r>
            <a:r>
              <a:rPr lang="en-US" sz="1600" dirty="0" err="1" smtClean="0"/>
              <a:t>someElem</a:t>
            </a:r>
            <a:r>
              <a:rPr lang="en-US" sz="1600" dirty="0" smtClean="0"/>
              <a:t>’).on(‘click’, </a:t>
            </a:r>
            <a:r>
              <a:rPr lang="en-US" sz="1600" dirty="0" err="1" smtClean="0"/>
              <a:t>fn</a:t>
            </a:r>
            <a:r>
              <a:rPr lang="en-US" sz="1600" dirty="0" smtClean="0"/>
              <a:t>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“Node style”</a:t>
            </a:r>
            <a:r>
              <a:rPr lang="en-US" sz="2200" dirty="0"/>
              <a:t> </a:t>
            </a:r>
            <a:r>
              <a:rPr lang="en-US" sz="2200" dirty="0" smtClean="0"/>
              <a:t>– err as first parameter, results as second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fs.readFile</a:t>
            </a:r>
            <a:r>
              <a:rPr lang="en-US" sz="1600" dirty="0" smtClean="0"/>
              <a:t>(‘</a:t>
            </a:r>
            <a:r>
              <a:rPr lang="en-US" sz="1600" dirty="0" err="1" smtClean="0"/>
              <a:t>somefile.txt</a:t>
            </a:r>
            <a:r>
              <a:rPr lang="en-US" sz="1600" dirty="0" smtClean="0"/>
              <a:t>’, function(err, </a:t>
            </a:r>
            <a:r>
              <a:rPr lang="en-US" sz="1600" dirty="0" err="1" smtClean="0"/>
              <a:t>fileContent</a:t>
            </a:r>
            <a:r>
              <a:rPr lang="en-US" sz="1600" dirty="0" smtClean="0"/>
              <a:t>) {…})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OK when flow is simple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Deeply nested callbacks: bad!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No spec around callbacks other than function signature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443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Management: Promises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600" dirty="0" smtClean="0"/>
              <a:t> Better flow readability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Better error management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A+ spec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Extensive API for </a:t>
            </a:r>
            <a:r>
              <a:rPr lang="en-US" sz="2600" dirty="0" err="1" smtClean="0"/>
              <a:t>async</a:t>
            </a:r>
            <a:r>
              <a:rPr lang="en-US" sz="2600" dirty="0" smtClean="0"/>
              <a:t> task management</a:t>
            </a:r>
          </a:p>
          <a:p>
            <a:r>
              <a:rPr lang="en-US" sz="2600" dirty="0" smtClean="0"/>
              <a:t> Part of the ES6 language</a:t>
            </a:r>
          </a:p>
        </p:txBody>
      </p:sp>
    </p:spTree>
    <p:extLst>
      <p:ext uri="{BB962C8B-B14F-4D97-AF65-F5344CB8AC3E}">
        <p14:creationId xmlns:p14="http://schemas.microsoft.com/office/powerpoint/2010/main" val="420137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Easier to harder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Testing framework (Jasmine)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Mocks / stubs / spies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Test runners</a:t>
            </a:r>
          </a:p>
          <a:p>
            <a:r>
              <a:rPr lang="en-US" sz="2200" dirty="0" smtClean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64941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So many modules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Repeatable processes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Source-controllable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Tooling written in and for JS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Options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Grunt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Gulp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Broccoli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Webpack</a:t>
            </a:r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etc…. </a:t>
            </a:r>
          </a:p>
        </p:txBody>
      </p:sp>
    </p:spTree>
    <p:extLst>
      <p:ext uri="{BB962C8B-B14F-4D97-AF65-F5344CB8AC3E}">
        <p14:creationId xmlns:p14="http://schemas.microsoft.com/office/powerpoint/2010/main" val="393886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Management: Grunt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/>
              <a:t> </a:t>
            </a:r>
            <a:r>
              <a:rPr lang="en-US" sz="2200" dirty="0" smtClean="0"/>
              <a:t>Management by configuration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Consecutively running tasks</a:t>
            </a:r>
          </a:p>
          <a:p>
            <a:r>
              <a:rPr lang="en-US" sz="2200" dirty="0" smtClean="0"/>
              <a:t> Better fit for non-programmers </a:t>
            </a:r>
          </a:p>
          <a:p>
            <a:r>
              <a:rPr lang="en-US" sz="2200" dirty="0"/>
              <a:t> Large ecosystem of </a:t>
            </a:r>
            <a:r>
              <a:rPr lang="en-US" sz="2200" dirty="0" smtClean="0"/>
              <a:t>plugins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505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Management: Gulp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Management with code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Stream-based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Parallel running tasks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Fast and efficient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58871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Lightweight options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Full(</a:t>
            </a:r>
            <a:r>
              <a:rPr lang="en-US" sz="2200" dirty="0" err="1" smtClean="0"/>
              <a:t>er</a:t>
            </a:r>
            <a:r>
              <a:rPr lang="en-US" sz="2200" dirty="0" smtClean="0"/>
              <a:t>) stack</a:t>
            </a:r>
          </a:p>
          <a:p>
            <a:r>
              <a:rPr lang="en-US" sz="2200" dirty="0" smtClean="0"/>
              <a:t> Real-time</a:t>
            </a:r>
          </a:p>
        </p:txBody>
      </p:sp>
    </p:spTree>
    <p:extLst>
      <p:ext uri="{BB962C8B-B14F-4D97-AF65-F5344CB8AC3E}">
        <p14:creationId xmlns:p14="http://schemas.microsoft.com/office/powerpoint/2010/main" val="169006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Lesson Plan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88056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flow management</a:t>
            </a:r>
          </a:p>
          <a:p>
            <a:r>
              <a:rPr lang="en-US" dirty="0" smtClean="0"/>
              <a:t> Testing</a:t>
            </a:r>
          </a:p>
          <a:p>
            <a:r>
              <a:rPr lang="en-US" dirty="0" smtClean="0"/>
              <a:t> Task </a:t>
            </a:r>
            <a:r>
              <a:rPr lang="en-US" dirty="0"/>
              <a:t>management</a:t>
            </a:r>
          </a:p>
          <a:p>
            <a:r>
              <a:rPr lang="en-US" dirty="0" smtClean="0"/>
              <a:t> Web frameworks</a:t>
            </a:r>
          </a:p>
          <a:p>
            <a:r>
              <a:rPr lang="en-US" dirty="0" smtClean="0"/>
              <a:t> Other stuff (maybe)</a:t>
            </a:r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…and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Lightweight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111886"/>
          </a:xfrm>
        </p:spPr>
        <p:txBody>
          <a:bodyPr/>
          <a:lstStyle/>
          <a:p>
            <a:r>
              <a:rPr lang="en-US" sz="2200" dirty="0" smtClean="0"/>
              <a:t> Low-level abstractions on http module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Routing and middleware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Full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Routing, view layer, data model, etc.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One framework back to front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Real time out of the box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Real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Websockets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Socket.io</a:t>
            </a:r>
            <a:r>
              <a:rPr lang="en-US" sz="2200" dirty="0" smtClean="0"/>
              <a:t> and </a:t>
            </a:r>
            <a:r>
              <a:rPr lang="en-US" sz="2200" dirty="0" err="1" smtClean="0"/>
              <a:t>express.io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SignalR</a:t>
            </a:r>
            <a:endParaRPr lang="en-US" sz="2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Scaffolding and 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express-</a:t>
            </a:r>
            <a:r>
              <a:rPr lang="en-US" sz="2200" dirty="0" err="1" smtClean="0"/>
              <a:t>init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Yeoman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6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Visual Studio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smtClean="0"/>
              <a:t>Node Tools v1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Task Manager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3054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History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Created in 10 days for Netscape in 1995</a:t>
            </a:r>
          </a:p>
          <a:p>
            <a:r>
              <a:rPr lang="en-US" sz="2800" dirty="0" smtClean="0"/>
              <a:t> Sent to </a:t>
            </a:r>
            <a:r>
              <a:rPr lang="en-US" sz="2800" dirty="0" err="1" smtClean="0"/>
              <a:t>Ecma</a:t>
            </a:r>
            <a:r>
              <a:rPr lang="en-US" sz="2800" dirty="0" smtClean="0"/>
              <a:t> in 1996 for standardization</a:t>
            </a:r>
          </a:p>
          <a:p>
            <a:r>
              <a:rPr lang="en-US" sz="2800" dirty="0" smtClean="0"/>
              <a:t> ECMA-262 (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) in 1997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ES3 in 1999</a:t>
            </a:r>
          </a:p>
        </p:txBody>
      </p:sp>
    </p:spTree>
    <p:extLst>
      <p:ext uri="{BB962C8B-B14F-4D97-AF65-F5344CB8AC3E}">
        <p14:creationId xmlns:p14="http://schemas.microsoft.com/office/powerpoint/2010/main" val="327517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History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The AJAX revolution Mid-2000s</a:t>
            </a:r>
            <a:endParaRPr lang="en-US" sz="2800" dirty="0"/>
          </a:p>
          <a:p>
            <a:r>
              <a:rPr lang="en-US" sz="2800" dirty="0" smtClean="0"/>
              <a:t> Ability to build more responsive, real-time UI</a:t>
            </a:r>
          </a:p>
          <a:p>
            <a:r>
              <a:rPr lang="en-US" sz="2800" dirty="0" smtClean="0"/>
              <a:t> Front end Library wars (</a:t>
            </a:r>
            <a:r>
              <a:rPr lang="en-US" sz="2800" dirty="0" err="1" smtClean="0"/>
              <a:t>jQuery</a:t>
            </a:r>
            <a:r>
              <a:rPr lang="en-US" sz="2800" dirty="0" smtClean="0"/>
              <a:t> won)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Rise of the front end frameworks</a:t>
            </a:r>
          </a:p>
          <a:p>
            <a:r>
              <a:rPr lang="en-US" sz="2800" dirty="0" smtClean="0"/>
              <a:t> SPAs everywhere!</a:t>
            </a:r>
          </a:p>
        </p:txBody>
      </p:sp>
    </p:spTree>
    <p:extLst>
      <p:ext uri="{BB962C8B-B14F-4D97-AF65-F5344CB8AC3E}">
        <p14:creationId xmlns:p14="http://schemas.microsoft.com/office/powerpoint/2010/main" val="103407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JS: The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Dynamically-typed, interpreted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Prototypical inheritance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First class functions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Closures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Concurrency via event loop.</a:t>
            </a:r>
          </a:p>
        </p:txBody>
      </p:sp>
    </p:spTree>
    <p:extLst>
      <p:ext uri="{BB962C8B-B14F-4D97-AF65-F5344CB8AC3E}">
        <p14:creationId xmlns:p14="http://schemas.microsoft.com/office/powerpoint/2010/main" val="269694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JS platform built on V8</a:t>
            </a:r>
          </a:p>
          <a:p>
            <a:r>
              <a:rPr lang="en-US" sz="2800" dirty="0" smtClean="0"/>
              <a:t> Created by Ryan Dahl (2009)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255934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 NPM: Node Package Manager</a:t>
            </a:r>
          </a:p>
          <a:p>
            <a:pPr lvl="1"/>
            <a:r>
              <a:rPr lang="en-US" sz="2200" dirty="0"/>
              <a:t> Create custom modules</a:t>
            </a:r>
          </a:p>
          <a:p>
            <a:pPr lvl="1"/>
            <a:r>
              <a:rPr lang="en-US" sz="2200" dirty="0"/>
              <a:t> Publish custom modules</a:t>
            </a:r>
          </a:p>
          <a:p>
            <a:pPr lvl="1"/>
            <a:r>
              <a:rPr lang="en-US" sz="2200" dirty="0"/>
              <a:t> Manage third party dependencies</a:t>
            </a:r>
          </a:p>
          <a:p>
            <a:r>
              <a:rPr lang="en-US" sz="2800" dirty="0"/>
              <a:t> Ruby’s Bundler for Node</a:t>
            </a:r>
          </a:p>
        </p:txBody>
      </p:sp>
    </p:spTree>
    <p:extLst>
      <p:ext uri="{BB962C8B-B14F-4D97-AF65-F5344CB8AC3E}">
        <p14:creationId xmlns:p14="http://schemas.microsoft.com/office/powerpoint/2010/main" val="298708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NPM for the front end</a:t>
            </a:r>
          </a:p>
        </p:txBody>
      </p:sp>
    </p:spTree>
    <p:extLst>
      <p:ext uri="{BB962C8B-B14F-4D97-AF65-F5344CB8AC3E}">
        <p14:creationId xmlns:p14="http://schemas.microsoft.com/office/powerpoint/2010/main" val="410053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890</Words>
  <Application>Microsoft Macintosh PowerPoint</Application>
  <PresentationFormat>On-screen Show (4:3)</PresentationFormat>
  <Paragraphs>186</Paragraphs>
  <Slides>34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simple-dark</vt:lpstr>
      <vt:lpstr>Javascript and Node Tooling  (plus more)</vt:lpstr>
      <vt:lpstr>Lesson Plan </vt:lpstr>
      <vt:lpstr>Lesson Plan </vt:lpstr>
      <vt:lpstr>History of JS</vt:lpstr>
      <vt:lpstr>History of JS</vt:lpstr>
      <vt:lpstr>JS: The Language</vt:lpstr>
      <vt:lpstr>Node</vt:lpstr>
      <vt:lpstr>NPM</vt:lpstr>
      <vt:lpstr>Bower</vt:lpstr>
      <vt:lpstr>Style Guides: Why?</vt:lpstr>
      <vt:lpstr>Style Guides: What’s the payoff?</vt:lpstr>
      <vt:lpstr>Style Guides: Yes, Your Tests Too</vt:lpstr>
      <vt:lpstr>Style Guides: Should be</vt:lpstr>
      <vt:lpstr>ES6 </vt:lpstr>
      <vt:lpstr>Modules</vt:lpstr>
      <vt:lpstr>Revealing Module Pattern</vt:lpstr>
      <vt:lpstr>Modules: CommonJS / Node</vt:lpstr>
      <vt:lpstr>Modules: AMD / RequireJS</vt:lpstr>
      <vt:lpstr>Modules: ES6</vt:lpstr>
      <vt:lpstr>UMD: Universal Module Definition</vt:lpstr>
      <vt:lpstr>Utility Libraries</vt:lpstr>
      <vt:lpstr>Async Flow Management</vt:lpstr>
      <vt:lpstr>Async Flow Management: Callbacks</vt:lpstr>
      <vt:lpstr>Async Flow Management: Promises</vt:lpstr>
      <vt:lpstr>Testing</vt:lpstr>
      <vt:lpstr>Task Management</vt:lpstr>
      <vt:lpstr>Task Management: Grunt</vt:lpstr>
      <vt:lpstr>Task Management: Gulp</vt:lpstr>
      <vt:lpstr>Web Frameworks</vt:lpstr>
      <vt:lpstr>Web Frameworks: Lightweight</vt:lpstr>
      <vt:lpstr>Web Frameworks: Full Stack</vt:lpstr>
      <vt:lpstr>Web Frameworks: Real Time</vt:lpstr>
      <vt:lpstr>Scaffolding and Generators</vt:lpstr>
      <vt:lpstr>Visual Studio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IT</cp:lastModifiedBy>
  <cp:revision>61</cp:revision>
  <cp:lastPrinted>2015-03-29T18:45:59Z</cp:lastPrinted>
  <dcterms:modified xsi:type="dcterms:W3CDTF">2015-03-30T10:37:14Z</dcterms:modified>
</cp:coreProperties>
</file>