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3" r:id="rId1"/>
  </p:sldMasterIdLst>
  <p:notesMasterIdLst>
    <p:notesMasterId r:id="rId32"/>
  </p:notesMasterIdLst>
  <p:sldIdLst>
    <p:sldId id="363" r:id="rId2"/>
    <p:sldId id="364" r:id="rId3"/>
    <p:sldId id="366" r:id="rId4"/>
    <p:sldId id="368" r:id="rId5"/>
    <p:sldId id="369" r:id="rId6"/>
    <p:sldId id="370" r:id="rId7"/>
    <p:sldId id="371" r:id="rId8"/>
    <p:sldId id="372" r:id="rId9"/>
    <p:sldId id="384" r:id="rId10"/>
    <p:sldId id="374" r:id="rId11"/>
    <p:sldId id="375" r:id="rId12"/>
    <p:sldId id="376" r:id="rId13"/>
    <p:sldId id="377" r:id="rId14"/>
    <p:sldId id="379" r:id="rId15"/>
    <p:sldId id="373" r:id="rId16"/>
    <p:sldId id="380" r:id="rId17"/>
    <p:sldId id="381" r:id="rId18"/>
    <p:sldId id="382" r:id="rId19"/>
    <p:sldId id="383" r:id="rId20"/>
    <p:sldId id="386" r:id="rId21"/>
    <p:sldId id="385" r:id="rId22"/>
    <p:sldId id="387" r:id="rId23"/>
    <p:sldId id="391" r:id="rId24"/>
    <p:sldId id="392" r:id="rId25"/>
    <p:sldId id="388" r:id="rId26"/>
    <p:sldId id="389" r:id="rId27"/>
    <p:sldId id="393" r:id="rId28"/>
    <p:sldId id="394" r:id="rId29"/>
    <p:sldId id="390" r:id="rId30"/>
    <p:sldId id="367" r:id="rId31"/>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2" autoAdjust="0"/>
    <p:restoredTop sz="86377" autoAdjust="0"/>
  </p:normalViewPr>
  <p:slideViewPr>
    <p:cSldViewPr snapToGrid="0" snapToObjects="1">
      <p:cViewPr>
        <p:scale>
          <a:sx n="95" d="100"/>
          <a:sy n="95" d="100"/>
        </p:scale>
        <p:origin x="-3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4946110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dirty="0" err="1"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is doing because you don’t have to be concerned about learning (or relearning) another style or 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Increased</a:t>
            </a:r>
            <a:r>
              <a:rPr lang="en-US" baseline="0" dirty="0" smtClean="0"/>
              <a:t> benefits: It comes down to the same principle that you application code. There is lower overhead in understanding the code </a:t>
            </a:r>
            <a:r>
              <a:rPr lang="en-US" baseline="0" smtClean="0"/>
              <a:t>is doing </a:t>
            </a:r>
            <a:r>
              <a:rPr lang="en-US" baseline="0" dirty="0" smtClean="0"/>
              <a:t>because you don’t have to be concerned about learning (or relearning) another style or </a:t>
            </a:r>
            <a:r>
              <a:rPr lang="en-US" baseline="0" smtClean="0"/>
              <a:t>organization pattern.</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After</a:t>
            </a:r>
            <a:r>
              <a:rPr lang="en-US" baseline="0" dirty="0" smtClean="0"/>
              <a:t> JS release there was a desire to standardize the language for other browser. This was encouraged in some parts by Microsoft and Jscript. </a:t>
            </a:r>
            <a:r>
              <a:rPr lang="en-US" dirty="0" smtClean="0"/>
              <a:t>ES3 is</a:t>
            </a:r>
            <a:r>
              <a:rPr lang="en-US" baseline="0" dirty="0" smtClean="0"/>
              <a:t> the baseline for our modern </a:t>
            </a:r>
            <a:r>
              <a:rPr lang="en-US" baseline="0" dirty="0" err="1" smtClean="0"/>
              <a:t>Javascript</a:t>
            </a:r>
            <a:r>
              <a:rPr lang="en-US" baseline="0" dirty="0" smtClean="0"/>
              <a:t>.</a:t>
            </a:r>
          </a:p>
          <a:p>
            <a:endParaRPr lang="en-US" baseline="0" dirty="0" smtClean="0"/>
          </a:p>
          <a:p>
            <a:r>
              <a:rPr lang="en-US" dirty="0" smtClean="0"/>
              <a:t>https://</a:t>
            </a:r>
            <a:r>
              <a:rPr lang="en-US" dirty="0" err="1" smtClean="0"/>
              <a:t>courses.cs.washington.edu</a:t>
            </a:r>
            <a:r>
              <a:rPr lang="en-US" dirty="0" smtClean="0"/>
              <a:t>/courses/cse490h/07sp/readings/</a:t>
            </a:r>
            <a:r>
              <a:rPr lang="en-US" smtClean="0"/>
              <a:t>ajax_adaptive_path.pdf</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Through</a:t>
            </a:r>
            <a:r>
              <a:rPr lang="en-US" baseline="0" dirty="0" smtClean="0"/>
              <a:t> the </a:t>
            </a:r>
            <a:r>
              <a:rPr lang="en-US" baseline="0" dirty="0" err="1" smtClean="0"/>
              <a:t>XMLHttpRequest</a:t>
            </a:r>
            <a:r>
              <a:rPr lang="en-US" baseline="0" dirty="0" smtClean="0"/>
              <a:t> object </a:t>
            </a:r>
            <a:r>
              <a:rPr lang="en-US" baseline="0" dirty="0" err="1" smtClean="0"/>
              <a:t>javascript</a:t>
            </a:r>
            <a:r>
              <a:rPr lang="en-US" baseline="0" dirty="0" smtClean="0"/>
              <a:t> running in the browser could, essentially behind the scenes, make request and get responses from the back end server. Without the need of making a request for the full page and having to reload everything in order to make small incremental changes.</a:t>
            </a:r>
          </a:p>
          <a:p>
            <a:endParaRPr lang="en-US" baseline="0" dirty="0" smtClean="0"/>
          </a:p>
          <a:p>
            <a:r>
              <a:rPr lang="en-US" baseline="0" dirty="0" smtClean="0"/>
              <a:t>“Enlightening” because of this fast paced ecosystem we live we are able to quickly apply different patterns to a wide variety of solutions. The number of combinations between these variables is allowing us to see what works and what will not work.</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dirty="0" smtClean="0"/>
              <a:t>-side JS solutions did exist before (Rhino) but they were written in Java and the JVM</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Other server</a:t>
            </a:r>
            <a:r>
              <a:rPr lang="en-US" baseline="0" smtClean="0"/>
              <a:t>-side JS</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Talk about</a:t>
            </a:r>
            <a:r>
              <a:rPr lang="en-US" baseline="0" dirty="0" smtClean="0"/>
              <a:t> how Bower will likely fall away as people move to NPM as the package manager of the front end modules as well.</a:t>
            </a:r>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node and ES6</a:t>
            </a:r>
            <a:r>
              <a:rPr lang="en-US" baseline="0" dirty="0" smtClean="0"/>
              <a:t> it is possible to make entire immutable objects or specific immutable object properties.</a:t>
            </a:r>
          </a:p>
          <a:p>
            <a:endParaRPr lang="en-US" baseline="0" dirty="0" smtClean="0"/>
          </a:p>
          <a:p>
            <a:r>
              <a:rPr lang="en-US" baseline="0" dirty="0" smtClean="0"/>
              <a:t>Many approaches: function declaration order, anonymous or inline function, function signatures, </a:t>
            </a:r>
            <a:r>
              <a:rPr lang="en-US" baseline="0" dirty="0" err="1" smtClean="0"/>
              <a:t>var</a:t>
            </a:r>
            <a:r>
              <a:rPr lang="en-US" baseline="0" dirty="0" smtClean="0"/>
              <a:t> declaration</a:t>
            </a:r>
          </a:p>
          <a:p>
            <a:endParaRPr lang="en-US" baseline="0" dirty="0" smtClean="0"/>
          </a:p>
          <a:p>
            <a:r>
              <a:rPr lang="en-US" baseline="0" dirty="0" smtClean="0"/>
              <a:t>Problems: accidental shadowing of outer variables, accidently declaring </a:t>
            </a:r>
            <a:r>
              <a:rPr lang="en-US" baseline="0" dirty="0" err="1" smtClean="0"/>
              <a:t>vars</a:t>
            </a:r>
            <a:r>
              <a:rPr lang="en-US" baseline="0" dirty="0" smtClean="0"/>
              <a:t> in global scope, deeply nested function and wide scopes are hard to reason about and just ugly to look at</a:t>
            </a:r>
          </a:p>
          <a:p>
            <a:endParaRPr lang="en-US" baseline="0" dirty="0" smtClean="0"/>
          </a:p>
          <a:p>
            <a:r>
              <a:rPr lang="en-US" baseline="0" dirty="0" smtClean="0"/>
              <a:t>Callbacks for a sync management is fine for simple tasks. But once your </a:t>
            </a:r>
            <a:r>
              <a:rPr lang="en-US" baseline="0" dirty="0" err="1" smtClean="0"/>
              <a:t>async</a:t>
            </a:r>
            <a:r>
              <a:rPr lang="en-US" baseline="0" dirty="0" smtClean="0"/>
              <a:t> workflow reaches any sort of complexity then the pattern becomes almost impossible to map from one to the other. This can be solved with Promises (which we will discuss soon), generators and the </a:t>
            </a:r>
            <a:r>
              <a:rPr lang="en-US" baseline="0" dirty="0" err="1" smtClean="0"/>
              <a:t>async</a:t>
            </a:r>
            <a:r>
              <a:rPr lang="en-US" baseline="0" dirty="0" smtClean="0"/>
              <a:t> keywords.</a:t>
            </a:r>
          </a:p>
          <a:p>
            <a:endParaRPr lang="en-US" dirty="0"/>
          </a:p>
        </p:txBody>
      </p:sp>
    </p:spTree>
    <p:extLst>
      <p:ext uri="{BB962C8B-B14F-4D97-AF65-F5344CB8AC3E}">
        <p14:creationId xmlns:p14="http://schemas.microsoft.com/office/powerpoint/2010/main" val="2483061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306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lt2"/>
              </a:buClr>
              <a:buNone/>
              <a:defRPr>
                <a:solidFill>
                  <a:schemeClr val="lt2"/>
                </a:solidFill>
              </a:defRPr>
            </a:lvl1pPr>
            <a:lvl2pPr algn="ctr" rtl="0">
              <a:spcBef>
                <a:spcPts val="0"/>
              </a:spcBef>
              <a:buClr>
                <a:schemeClr val="lt2"/>
              </a:buClr>
              <a:buSzPct val="100000"/>
              <a:buNone/>
              <a:defRPr sz="3000">
                <a:solidFill>
                  <a:schemeClr val="lt2"/>
                </a:solidFill>
              </a:defRPr>
            </a:lvl2pPr>
            <a:lvl3pPr algn="ctr" rtl="0">
              <a:spcBef>
                <a:spcPts val="0"/>
              </a:spcBef>
              <a:buClr>
                <a:schemeClr val="lt2"/>
              </a:buClr>
              <a:buSzPct val="100000"/>
              <a:buNone/>
              <a:defRPr sz="3000">
                <a:solidFill>
                  <a:schemeClr val="lt2"/>
                </a:solidFill>
              </a:defRPr>
            </a:lvl3pPr>
            <a:lvl4pPr algn="ctr" rtl="0">
              <a:spcBef>
                <a:spcPts val="0"/>
              </a:spcBef>
              <a:buClr>
                <a:schemeClr val="lt2"/>
              </a:buClr>
              <a:buSzPct val="100000"/>
              <a:buNone/>
              <a:defRPr sz="3000">
                <a:solidFill>
                  <a:schemeClr val="lt2"/>
                </a:solidFill>
              </a:defRPr>
            </a:lvl4pPr>
            <a:lvl5pPr algn="ctr" rtl="0">
              <a:spcBef>
                <a:spcPts val="0"/>
              </a:spcBef>
              <a:buClr>
                <a:schemeClr val="lt2"/>
              </a:buClr>
              <a:buSzPct val="100000"/>
              <a:buNone/>
              <a:defRPr sz="3000">
                <a:solidFill>
                  <a:schemeClr val="lt2"/>
                </a:solidFill>
              </a:defRPr>
            </a:lvl5pPr>
            <a:lvl6pPr algn="ctr" rtl="0">
              <a:spcBef>
                <a:spcPts val="0"/>
              </a:spcBef>
              <a:buClr>
                <a:schemeClr val="lt2"/>
              </a:buClr>
              <a:buSzPct val="100000"/>
              <a:buNone/>
              <a:defRPr sz="3000">
                <a:solidFill>
                  <a:schemeClr val="lt2"/>
                </a:solidFill>
              </a:defRPr>
            </a:lvl6pPr>
            <a:lvl7pPr algn="ctr" rtl="0">
              <a:spcBef>
                <a:spcPts val="0"/>
              </a:spcBef>
              <a:buClr>
                <a:schemeClr val="lt2"/>
              </a:buClr>
              <a:buSzPct val="100000"/>
              <a:buNone/>
              <a:defRPr sz="3000">
                <a:solidFill>
                  <a:schemeClr val="lt2"/>
                </a:solidFill>
              </a:defRPr>
            </a:lvl7pPr>
            <a:lvl8pPr algn="ctr" rtl="0">
              <a:spcBef>
                <a:spcPts val="0"/>
              </a:spcBef>
              <a:buClr>
                <a:schemeClr val="lt2"/>
              </a:buClr>
              <a:buSzPct val="100000"/>
              <a:buNone/>
              <a:defRPr sz="3000">
                <a:solidFill>
                  <a:schemeClr val="lt2"/>
                </a:solidFill>
              </a:defRPr>
            </a:lvl8pPr>
            <a:lvl9pPr algn="ctr" rtl="0">
              <a:spcBef>
                <a:spcPts val="0"/>
              </a:spcBef>
              <a:buClr>
                <a:schemeClr val="lt2"/>
              </a:buClr>
              <a:buSzPct val="100000"/>
              <a:buNone/>
              <a:defRPr sz="3000">
                <a:solidFill>
                  <a:schemeClr val="lt2"/>
                </a:solidFill>
              </a:defRPr>
            </a:lvl9pPr>
          </a:lstStyle>
          <a:p>
            <a:endParaRPr/>
          </a:p>
        </p:txBody>
      </p:sp>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 name="Shape 16"/>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p:spPr>
        <p:txBody>
          <a:bodyPr lIns="91425" tIns="91425" rIns="91425" bIns="91425" anchor="t" anchorCtr="0"/>
          <a:lstStyle>
            <a:lvl1pPr algn="ctr" rtl="0">
              <a:spcBef>
                <a:spcPts val="0"/>
              </a:spcBef>
              <a:buSzPct val="100000"/>
              <a:buNone/>
              <a:defRPr sz="1800"/>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8650" y="1825625"/>
            <a:ext cx="78867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25" name="Shape 25"/>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7" name="Shape 27"/>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365125"/>
            <a:ext cx="7886700" cy="1325700"/>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1" name="Shape 31"/>
          <p:cNvSpPr txBox="1">
            <a:spLocks noGrp="1"/>
          </p:cNvSpPr>
          <p:nvPr>
            <p:ph type="body" idx="2"/>
          </p:nvPr>
        </p:nvSpPr>
        <p:spPr>
          <a:xfrm>
            <a:off x="4629150" y="1825625"/>
            <a:ext cx="3886200" cy="43511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Calibri"/>
              <a:buChar char="•"/>
              <a:defRPr/>
            </a:lvl1pPr>
            <a:lvl2pPr marL="685800" indent="-76200" algn="l" rtl="0">
              <a:lnSpc>
                <a:spcPct val="90000"/>
              </a:lnSpc>
              <a:spcBef>
                <a:spcPts val="500"/>
              </a:spcBef>
              <a:buClr>
                <a:schemeClr val="dk1"/>
              </a:buClr>
              <a:buFont typeface="Calibri"/>
              <a:buChar char="•"/>
              <a:defRPr/>
            </a:lvl2pPr>
            <a:lvl3pPr marL="1143000" indent="-101600" algn="l" rtl="0">
              <a:lnSpc>
                <a:spcPct val="90000"/>
              </a:lnSpc>
              <a:spcBef>
                <a:spcPts val="500"/>
              </a:spcBef>
              <a:buClr>
                <a:schemeClr val="dk1"/>
              </a:buClr>
              <a:buFont typeface="Calibri"/>
              <a:buChar char="•"/>
              <a:defRPr/>
            </a:lvl3pPr>
            <a:lvl4pPr marL="1600200" indent="-114300" algn="l" rtl="0">
              <a:lnSpc>
                <a:spcPct val="90000"/>
              </a:lnSpc>
              <a:spcBef>
                <a:spcPts val="500"/>
              </a:spcBef>
              <a:buClr>
                <a:schemeClr val="dk1"/>
              </a:buClr>
              <a:buFont typeface="Calibri"/>
              <a:buChar char="•"/>
              <a:defRPr/>
            </a:lvl4pPr>
            <a:lvl5pPr marL="2057400" indent="-114300" algn="l" rtl="0">
              <a:lnSpc>
                <a:spcPct val="90000"/>
              </a:lnSpc>
              <a:spcBef>
                <a:spcPts val="500"/>
              </a:spcBef>
              <a:buClr>
                <a:schemeClr val="dk1"/>
              </a:buClr>
              <a:buFont typeface="Calibri"/>
              <a:buChar char="•"/>
              <a:defRPr/>
            </a:lvl5pPr>
            <a:lvl6pPr marL="2514600" indent="-114300" algn="l" rtl="0">
              <a:lnSpc>
                <a:spcPct val="90000"/>
              </a:lnSpc>
              <a:spcBef>
                <a:spcPts val="500"/>
              </a:spcBef>
              <a:buClr>
                <a:schemeClr val="dk1"/>
              </a:buClr>
              <a:buFont typeface="Calibri"/>
              <a:buChar char="•"/>
              <a:defRPr/>
            </a:lvl6pPr>
            <a:lvl7pPr marL="2971800" indent="-114300" algn="l" rtl="0">
              <a:lnSpc>
                <a:spcPct val="90000"/>
              </a:lnSpc>
              <a:spcBef>
                <a:spcPts val="500"/>
              </a:spcBef>
              <a:buClr>
                <a:schemeClr val="dk1"/>
              </a:buClr>
              <a:buFont typeface="Calibri"/>
              <a:buChar char="•"/>
              <a:defRPr/>
            </a:lvl7pPr>
            <a:lvl8pPr marL="3429000" indent="-114300" algn="l" rtl="0">
              <a:lnSpc>
                <a:spcPct val="90000"/>
              </a:lnSpc>
              <a:spcBef>
                <a:spcPts val="500"/>
              </a:spcBef>
              <a:buClr>
                <a:schemeClr val="dk1"/>
              </a:buClr>
              <a:buFont typeface="Calibri"/>
              <a:buChar char="•"/>
              <a:defRPr/>
            </a:lvl8pPr>
            <a:lvl9pPr marL="3886200" indent="-114300" algn="l" rtl="0">
              <a:lnSpc>
                <a:spcPct val="90000"/>
              </a:lnSpc>
              <a:spcBef>
                <a:spcPts val="500"/>
              </a:spcBef>
              <a:buClr>
                <a:schemeClr val="dk1"/>
              </a:buClr>
              <a:buFont typeface="Calibri"/>
              <a:buChar char="•"/>
              <a:defRPr/>
            </a:lvl9pPr>
          </a:lstStyle>
          <a:p>
            <a:endParaRPr/>
          </a:p>
        </p:txBody>
      </p:sp>
      <p:sp>
        <p:nvSpPr>
          <p:cNvPr id="32" name="Shape 32"/>
          <p:cNvSpPr txBox="1">
            <a:spLocks noGrp="1"/>
          </p:cNvSpPr>
          <p:nvPr>
            <p:ph type="dt" idx="10"/>
          </p:nvPr>
        </p:nvSpPr>
        <p:spPr>
          <a:xfrm>
            <a:off x="628650" y="6356350"/>
            <a:ext cx="2057400" cy="36509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3028950" y="6356350"/>
            <a:ext cx="3086099" cy="365099"/>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6457950" y="6356350"/>
            <a:ext cx="2057400" cy="36509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711200" y="687750"/>
            <a:ext cx="5784900" cy="5076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2"/>
          </p:nvPr>
        </p:nvSpPr>
        <p:spPr>
          <a:xfrm>
            <a:off x="711200" y="1372506"/>
            <a:ext cx="7975499" cy="47537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rtl="0">
              <a:spcBef>
                <a:spcPts val="0"/>
              </a:spcBef>
              <a:buClr>
                <a:schemeClr val="lt1"/>
              </a:buClr>
              <a:buSzPct val="100000"/>
              <a:buNone/>
              <a:defRPr sz="3600" b="1">
                <a:solidFill>
                  <a:schemeClr val="lt1"/>
                </a:solidFill>
              </a:defRPr>
            </a:lvl1pPr>
            <a:lvl2pPr rtl="0">
              <a:spcBef>
                <a:spcPts val="0"/>
              </a:spcBef>
              <a:buClr>
                <a:schemeClr val="lt1"/>
              </a:buClr>
              <a:buSzPct val="100000"/>
              <a:buNone/>
              <a:defRPr sz="3600" b="1">
                <a:solidFill>
                  <a:schemeClr val="lt1"/>
                </a:solidFill>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spcBef>
                <a:spcPts val="600"/>
              </a:spcBef>
              <a:buClr>
                <a:schemeClr val="lt1"/>
              </a:buClr>
              <a:buSzPct val="100000"/>
              <a:defRPr sz="3000">
                <a:solidFill>
                  <a:schemeClr val="lt1"/>
                </a:solidFill>
              </a:defRPr>
            </a:lvl1pPr>
            <a:lvl2pPr rtl="0">
              <a:spcBef>
                <a:spcPts val="480"/>
              </a:spcBef>
              <a:buClr>
                <a:schemeClr val="lt1"/>
              </a:buClr>
              <a:buSzPct val="100000"/>
              <a:defRPr sz="2400">
                <a:solidFill>
                  <a:schemeClr val="lt1"/>
                </a:solidFill>
              </a:defRPr>
            </a:lvl2pPr>
            <a:lvl3pPr rtl="0">
              <a:spcBef>
                <a:spcPts val="480"/>
              </a:spcBef>
              <a:buClr>
                <a:schemeClr val="lt1"/>
              </a:buClr>
              <a:buSzPct val="100000"/>
              <a:defRPr sz="2400">
                <a:solidFill>
                  <a:schemeClr val="lt1"/>
                </a:solidFill>
              </a:defRPr>
            </a:lvl3pPr>
            <a:lvl4pPr rtl="0">
              <a:spcBef>
                <a:spcPts val="360"/>
              </a:spcBef>
              <a:buClr>
                <a:schemeClr val="lt1"/>
              </a:buClr>
              <a:buSzPct val="100000"/>
              <a:defRPr sz="1800">
                <a:solidFill>
                  <a:schemeClr val="lt1"/>
                </a:solidFill>
              </a:defRPr>
            </a:lvl4pPr>
            <a:lvl5pPr rtl="0">
              <a:spcBef>
                <a:spcPts val="360"/>
              </a:spcBef>
              <a:buClr>
                <a:schemeClr val="lt1"/>
              </a:buClr>
              <a:buSzPct val="100000"/>
              <a:defRPr sz="1800">
                <a:solidFill>
                  <a:schemeClr val="lt1"/>
                </a:solidFill>
              </a:defRPr>
            </a:lvl5pPr>
            <a:lvl6pPr rtl="0">
              <a:spcBef>
                <a:spcPts val="360"/>
              </a:spcBef>
              <a:buClr>
                <a:schemeClr val="lt1"/>
              </a:buClr>
              <a:buSzPct val="100000"/>
              <a:defRPr sz="1800">
                <a:solidFill>
                  <a:schemeClr val="lt1"/>
                </a:solidFill>
              </a:defRPr>
            </a:lvl6pPr>
            <a:lvl7pPr rtl="0">
              <a:spcBef>
                <a:spcPts val="360"/>
              </a:spcBef>
              <a:buClr>
                <a:schemeClr val="lt1"/>
              </a:buClr>
              <a:buSzPct val="100000"/>
              <a:defRPr sz="1800">
                <a:solidFill>
                  <a:schemeClr val="lt1"/>
                </a:solidFill>
              </a:defRPr>
            </a:lvl7pPr>
            <a:lvl8pPr rtl="0">
              <a:spcBef>
                <a:spcPts val="360"/>
              </a:spcBef>
              <a:buClr>
                <a:schemeClr val="lt1"/>
              </a:buClr>
              <a:buSzPct val="100000"/>
              <a:defRPr sz="1800">
                <a:solidFill>
                  <a:schemeClr val="lt1"/>
                </a:solidFill>
              </a:defRPr>
            </a:lvl8pPr>
            <a:lvl9pPr rtl="0">
              <a:spcBef>
                <a:spcPts val="360"/>
              </a:spcBef>
              <a:buClr>
                <a:schemeClr val="lt1"/>
              </a:buClr>
              <a:buSzPct val="100000"/>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codepen.io/derrickw/pen/emxyYG?editors=0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courses.cs.washington.edu/courses/cse490h/07sp/readings/ajax_adaptive_path.pdf" TargetMode="External"/><Relationship Id="rId4" Type="http://schemas.openxmlformats.org/officeDocument/2006/relationships/hyperlink" Target="http://www.2ality.com/2014/09/es6-modules-final.html" TargetMode="External"/><Relationship Id="rId5" Type="http://schemas.openxmlformats.org/officeDocument/2006/relationships/hyperlink" Target="http://addyosmani.com/writing-modular-js/" TargetMode="External"/><Relationship Id="rId1" Type="http://schemas.openxmlformats.org/officeDocument/2006/relationships/slideLayout" Target="../slideLayouts/slideLayout4.xml"/><Relationship Id="rId2" Type="http://schemas.openxmlformats.org/officeDocument/2006/relationships/hyperlink" Target="http://dailyjs.com/history-of-javascrip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Site Technology TOI Fest </a:t>
            </a:r>
          </a:p>
          <a:p>
            <a:r>
              <a:rPr lang="en-US" dirty="0" smtClean="0"/>
              <a:t>Q1 2015 Celebration</a:t>
            </a:r>
            <a:endParaRPr lang="en-US" dirty="0"/>
          </a:p>
        </p:txBody>
      </p:sp>
      <p:sp>
        <p:nvSpPr>
          <p:cNvPr id="3" name="Title 2"/>
          <p:cNvSpPr>
            <a:spLocks noGrp="1"/>
          </p:cNvSpPr>
          <p:nvPr>
            <p:ph type="ctrTitle"/>
          </p:nvPr>
        </p:nvSpPr>
        <p:spPr>
          <a:xfrm>
            <a:off x="685800" y="2177963"/>
            <a:ext cx="7772400" cy="1546500"/>
          </a:xfrm>
        </p:spPr>
        <p:txBody>
          <a:bodyPr/>
          <a:lstStyle/>
          <a:p>
            <a:r>
              <a:rPr lang="en-US" sz="4000" dirty="0" err="1" smtClean="0"/>
              <a:t>Javascript</a:t>
            </a:r>
            <a:r>
              <a:rPr lang="en-US" sz="4000" dirty="0" smtClean="0"/>
              <a:t> and Node Tooling </a:t>
            </a:r>
            <a:r>
              <a:rPr lang="en-US" dirty="0" smtClean="0"/>
              <a:t/>
            </a:r>
            <a:br>
              <a:rPr lang="en-US" dirty="0" smtClean="0"/>
            </a:br>
            <a:r>
              <a:rPr lang="en-US" sz="2000" dirty="0" smtClean="0"/>
              <a:t>(plus more)</a:t>
            </a:r>
            <a:endParaRPr lang="en-US" sz="2000" dirty="0"/>
          </a:p>
        </p:txBody>
      </p:sp>
    </p:spTree>
    <p:extLst>
      <p:ext uri="{BB962C8B-B14F-4D97-AF65-F5344CB8AC3E}">
        <p14:creationId xmlns:p14="http://schemas.microsoft.com/office/powerpoint/2010/main" val="25142849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Bower</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NPM for the front end</a:t>
            </a:r>
          </a:p>
        </p:txBody>
      </p:sp>
    </p:spTree>
    <p:extLst>
      <p:ext uri="{BB962C8B-B14F-4D97-AF65-F5344CB8AC3E}">
        <p14:creationId xmlns:p14="http://schemas.microsoft.com/office/powerpoint/2010/main" val="41005315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Style Guides: Why?</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JS is very </a:t>
            </a:r>
            <a:r>
              <a:rPr lang="en-US" sz="2800" dirty="0" smtClean="0"/>
              <a:t>dynamic</a:t>
            </a:r>
            <a:r>
              <a:rPr lang="en-US" sz="2800" dirty="0"/>
              <a:t> </a:t>
            </a:r>
            <a:r>
              <a:rPr lang="en-US" sz="2800" dirty="0" smtClean="0"/>
              <a:t>and flexible</a:t>
            </a:r>
          </a:p>
          <a:p>
            <a:r>
              <a:rPr lang="en-US" sz="2800" dirty="0" smtClean="0"/>
              <a:t> </a:t>
            </a:r>
            <a:r>
              <a:rPr lang="en-US" sz="2800" dirty="0" smtClean="0"/>
              <a:t>Many styles/approaches to solve a problem</a:t>
            </a:r>
          </a:p>
          <a:p>
            <a:r>
              <a:rPr lang="en-US" sz="2800" dirty="0"/>
              <a:t> </a:t>
            </a:r>
            <a:r>
              <a:rPr lang="en-US" sz="2800" dirty="0" smtClean="0"/>
              <a:t>Bad style could = problematic code</a:t>
            </a:r>
          </a:p>
          <a:p>
            <a:r>
              <a:rPr lang="en-US" sz="2800" dirty="0"/>
              <a:t> </a:t>
            </a:r>
            <a:r>
              <a:rPr lang="en-US" sz="2800" dirty="0" err="1" smtClean="0"/>
              <a:t>Async</a:t>
            </a:r>
            <a:r>
              <a:rPr lang="en-US" sz="2800" dirty="0" smtClean="0"/>
              <a:t> workflow</a:t>
            </a:r>
          </a:p>
          <a:p>
            <a:pPr lvl="1"/>
            <a:r>
              <a:rPr lang="en-US" sz="2200" dirty="0"/>
              <a:t> </a:t>
            </a:r>
            <a:r>
              <a:rPr lang="en-US" sz="2200" b="1" u="sng" dirty="0" smtClean="0"/>
              <a:t>can be</a:t>
            </a:r>
            <a:r>
              <a:rPr lang="en-US" sz="2200" b="1" dirty="0" smtClean="0"/>
              <a:t> </a:t>
            </a:r>
            <a:r>
              <a:rPr lang="en-US" sz="2200" dirty="0" smtClean="0"/>
              <a:t>very unreasonable</a:t>
            </a:r>
          </a:p>
          <a:p>
            <a:pPr lvl="1"/>
            <a:r>
              <a:rPr lang="en-US" sz="2200" b="1" dirty="0"/>
              <a:t> </a:t>
            </a:r>
            <a:r>
              <a:rPr lang="en-US" sz="2200" b="1" u="sng" dirty="0" smtClean="0"/>
              <a:t>can be</a:t>
            </a:r>
            <a:r>
              <a:rPr lang="en-US" sz="2200" dirty="0" smtClean="0"/>
              <a:t> hard to debug</a:t>
            </a:r>
          </a:p>
        </p:txBody>
      </p:sp>
    </p:spTree>
    <p:extLst>
      <p:ext uri="{BB962C8B-B14F-4D97-AF65-F5344CB8AC3E}">
        <p14:creationId xmlns:p14="http://schemas.microsoft.com/office/powerpoint/2010/main" val="40026445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What’s the payoff?</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Consistency</a:t>
            </a:r>
          </a:p>
          <a:p>
            <a:r>
              <a:rPr lang="en-US" sz="2800" dirty="0"/>
              <a:t> </a:t>
            </a:r>
            <a:r>
              <a:rPr lang="en-US" sz="2800" dirty="0" smtClean="0"/>
              <a:t>Simpler code</a:t>
            </a:r>
          </a:p>
          <a:p>
            <a:r>
              <a:rPr lang="en-US" sz="2800" dirty="0"/>
              <a:t> </a:t>
            </a:r>
            <a:r>
              <a:rPr lang="en-US" sz="2800" dirty="0" smtClean="0"/>
              <a:t>Lower mental overhead</a:t>
            </a:r>
          </a:p>
          <a:p>
            <a:r>
              <a:rPr lang="en-US" sz="2800" dirty="0"/>
              <a:t> </a:t>
            </a:r>
            <a:r>
              <a:rPr lang="en-US" sz="2800" dirty="0" smtClean="0"/>
              <a:t>Easier onboarding</a:t>
            </a:r>
            <a:endParaRPr lang="en-US" sz="2200" dirty="0" smtClean="0"/>
          </a:p>
        </p:txBody>
      </p:sp>
    </p:spTree>
    <p:extLst>
      <p:ext uri="{BB962C8B-B14F-4D97-AF65-F5344CB8AC3E}">
        <p14:creationId xmlns:p14="http://schemas.microsoft.com/office/powerpoint/2010/main" val="40035240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Guides: </a:t>
            </a:r>
            <a:r>
              <a:rPr lang="en-US" dirty="0" smtClean="0"/>
              <a:t>Yes, Your Tests Too</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Your tests need love too!</a:t>
            </a:r>
          </a:p>
          <a:p>
            <a:r>
              <a:rPr lang="en-US" sz="2200" dirty="0" smtClean="0"/>
              <a:t> Style and organization can increase testing benefits</a:t>
            </a:r>
          </a:p>
          <a:p>
            <a:r>
              <a:rPr lang="en-US" sz="2200" dirty="0"/>
              <a:t> </a:t>
            </a:r>
            <a:r>
              <a:rPr lang="en-US" sz="2200" dirty="0" smtClean="0"/>
              <a:t>More on this later:</a:t>
            </a:r>
          </a:p>
          <a:p>
            <a:pPr lvl="1"/>
            <a:r>
              <a:rPr lang="en-US" sz="1600" dirty="0" smtClean="0"/>
              <a:t> Time to first “it”</a:t>
            </a:r>
          </a:p>
          <a:p>
            <a:pPr lvl="1"/>
            <a:r>
              <a:rPr lang="en-US" sz="1600" dirty="0" smtClean="0"/>
              <a:t> Assert closer to action under test</a:t>
            </a:r>
          </a:p>
        </p:txBody>
      </p:sp>
    </p:spTree>
    <p:extLst>
      <p:ext uri="{BB962C8B-B14F-4D97-AF65-F5344CB8AC3E}">
        <p14:creationId xmlns:p14="http://schemas.microsoft.com/office/powerpoint/2010/main" val="22339156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a:t>Style </a:t>
            </a:r>
            <a:r>
              <a:rPr lang="en-US" dirty="0" smtClean="0"/>
              <a:t>Guides: Should be</a:t>
            </a:r>
            <a:endParaRPr lang="en-US" dirty="0"/>
          </a:p>
        </p:txBody>
      </p:sp>
      <p:sp>
        <p:nvSpPr>
          <p:cNvPr id="3" name="Text Placeholder 2"/>
          <p:cNvSpPr>
            <a:spLocks noGrp="1"/>
          </p:cNvSpPr>
          <p:nvPr>
            <p:ph type="body" idx="1"/>
          </p:nvPr>
        </p:nvSpPr>
        <p:spPr>
          <a:xfrm>
            <a:off x="628650" y="1417378"/>
            <a:ext cx="7886700" cy="2592202"/>
          </a:xfrm>
        </p:spPr>
        <p:txBody>
          <a:bodyPr/>
          <a:lstStyle/>
          <a:p>
            <a:r>
              <a:rPr lang="en-US" sz="2200" dirty="0" smtClean="0"/>
              <a:t> An important part of code review</a:t>
            </a:r>
          </a:p>
          <a:p>
            <a:r>
              <a:rPr lang="en-US" sz="2200" dirty="0"/>
              <a:t> </a:t>
            </a:r>
            <a:r>
              <a:rPr lang="en-US" sz="2200" dirty="0" smtClean="0"/>
              <a:t>Agreed upon and respected</a:t>
            </a:r>
          </a:p>
          <a:p>
            <a:r>
              <a:rPr lang="en-US" sz="2200" dirty="0" smtClean="0"/>
              <a:t> Mainly a means to ensure consistency</a:t>
            </a:r>
          </a:p>
          <a:p>
            <a:r>
              <a:rPr lang="en-US" sz="2200" dirty="0"/>
              <a:t> </a:t>
            </a:r>
            <a:r>
              <a:rPr lang="en-US" sz="2200" dirty="0" smtClean="0"/>
              <a:t>Based on good solid reasoning</a:t>
            </a:r>
          </a:p>
          <a:p>
            <a:r>
              <a:rPr lang="en-US" sz="2200" dirty="0"/>
              <a:t> </a:t>
            </a:r>
            <a:r>
              <a:rPr lang="en-US" sz="2200" dirty="0" smtClean="0"/>
              <a:t>Designed for readability</a:t>
            </a:r>
            <a:endParaRPr lang="en-US" sz="1600" dirty="0" smtClean="0"/>
          </a:p>
          <a:p>
            <a:endParaRPr lang="en-US" sz="1600" dirty="0"/>
          </a:p>
          <a:p>
            <a:endParaRPr lang="en-US" sz="1600" dirty="0" smtClean="0"/>
          </a:p>
          <a:p>
            <a:pPr marL="177800" indent="0">
              <a:buNone/>
            </a:pPr>
            <a:endParaRPr lang="en-US" sz="2200" dirty="0" smtClean="0"/>
          </a:p>
        </p:txBody>
      </p:sp>
    </p:spTree>
    <p:extLst>
      <p:ext uri="{BB962C8B-B14F-4D97-AF65-F5344CB8AC3E}">
        <p14:creationId xmlns:p14="http://schemas.microsoft.com/office/powerpoint/2010/main" val="35259766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Code organizational</a:t>
            </a:r>
          </a:p>
          <a:p>
            <a:pPr lvl="1"/>
            <a:r>
              <a:rPr lang="en-US" sz="2200" dirty="0"/>
              <a:t> </a:t>
            </a:r>
            <a:r>
              <a:rPr lang="en-US" sz="2200" dirty="0" smtClean="0"/>
              <a:t>Revealing module</a:t>
            </a:r>
          </a:p>
          <a:p>
            <a:pPr lvl="1"/>
            <a:endParaRPr lang="en-US" sz="2200" dirty="0"/>
          </a:p>
          <a:p>
            <a:r>
              <a:rPr lang="en-US" sz="2800" dirty="0" smtClean="0"/>
              <a:t> Definition and dependency management</a:t>
            </a:r>
          </a:p>
          <a:p>
            <a:pPr lvl="1"/>
            <a:r>
              <a:rPr lang="en-US" sz="2200" dirty="0"/>
              <a:t> </a:t>
            </a:r>
            <a:r>
              <a:rPr lang="en-US" sz="2200" dirty="0" smtClean="0"/>
              <a:t>Node</a:t>
            </a:r>
          </a:p>
          <a:p>
            <a:pPr lvl="1"/>
            <a:r>
              <a:rPr lang="en-US" sz="2200" dirty="0"/>
              <a:t> </a:t>
            </a:r>
            <a:r>
              <a:rPr lang="en-US" sz="2200" dirty="0" smtClean="0"/>
              <a:t>Browser</a:t>
            </a:r>
          </a:p>
          <a:p>
            <a:pPr lvl="1"/>
            <a:r>
              <a:rPr lang="en-US" sz="2200" dirty="0"/>
              <a:t> </a:t>
            </a:r>
            <a:r>
              <a:rPr lang="en-US" sz="2200" dirty="0" smtClean="0"/>
              <a:t>ES6</a:t>
            </a:r>
          </a:p>
        </p:txBody>
      </p:sp>
    </p:spTree>
    <p:extLst>
      <p:ext uri="{BB962C8B-B14F-4D97-AF65-F5344CB8AC3E}">
        <p14:creationId xmlns:p14="http://schemas.microsoft.com/office/powerpoint/2010/main" val="38273545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Revealing Module Pattern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Coding pattern to:</a:t>
            </a:r>
          </a:p>
          <a:p>
            <a:pPr lvl="1"/>
            <a:r>
              <a:rPr lang="en-US" sz="2200" dirty="0"/>
              <a:t> </a:t>
            </a:r>
            <a:r>
              <a:rPr lang="en-US" sz="2200" dirty="0" smtClean="0"/>
              <a:t>Encapsulate private state and </a:t>
            </a:r>
            <a:r>
              <a:rPr lang="en-US" sz="2200" dirty="0" smtClean="0"/>
              <a:t>functionality</a:t>
            </a:r>
            <a:endParaRPr lang="en-US" sz="2200" dirty="0" smtClean="0"/>
          </a:p>
          <a:p>
            <a:pPr lvl="1"/>
            <a:r>
              <a:rPr lang="en-US" sz="2200" dirty="0"/>
              <a:t> </a:t>
            </a:r>
            <a:r>
              <a:rPr lang="en-US" sz="2200" dirty="0" smtClean="0"/>
              <a:t>Expose an interface to module’s core functionality</a:t>
            </a:r>
          </a:p>
          <a:p>
            <a:r>
              <a:rPr lang="en-US" sz="2800" dirty="0"/>
              <a:t> </a:t>
            </a:r>
            <a:r>
              <a:rPr lang="en-US" sz="2800" dirty="0" smtClean="0"/>
              <a:t>Example</a:t>
            </a:r>
          </a:p>
          <a:p>
            <a:pPr lvl="1"/>
            <a:r>
              <a:rPr lang="en-US" sz="2200" dirty="0"/>
              <a:t> </a:t>
            </a:r>
            <a:r>
              <a:rPr lang="en-US" sz="2200" dirty="0" smtClean="0">
                <a:hlinkClick r:id="rId3"/>
              </a:rPr>
              <a:t>codepen</a:t>
            </a:r>
            <a:endParaRPr lang="en-US" sz="2200" dirty="0"/>
          </a:p>
        </p:txBody>
      </p:sp>
    </p:spTree>
    <p:extLst>
      <p:ext uri="{BB962C8B-B14F-4D97-AF65-F5344CB8AC3E}">
        <p14:creationId xmlns:p14="http://schemas.microsoft.com/office/powerpoint/2010/main" val="7310744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t>
            </a:r>
            <a:r>
              <a:rPr lang="en-US" dirty="0" err="1" smtClean="0"/>
              <a:t>CommonJS</a:t>
            </a:r>
            <a:r>
              <a:rPr lang="en-US" dirty="0" smtClean="0"/>
              <a:t> / 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module definition syntax for JS</a:t>
            </a:r>
          </a:p>
          <a:p>
            <a:r>
              <a:rPr lang="en-US" sz="2200" dirty="0"/>
              <a:t> </a:t>
            </a:r>
            <a:r>
              <a:rPr lang="en-US" sz="2200" dirty="0" smtClean="0"/>
              <a:t>Adopted by Node</a:t>
            </a:r>
          </a:p>
          <a:p>
            <a:r>
              <a:rPr lang="en-US" sz="2200" dirty="0"/>
              <a:t> </a:t>
            </a:r>
            <a:r>
              <a:rPr lang="en-US" sz="2200" dirty="0" smtClean="0"/>
              <a:t>S</a:t>
            </a:r>
            <a:r>
              <a:rPr lang="en-US" sz="2200" dirty="0" smtClean="0"/>
              <a:t>yntaxes for defining single- vs. multi-valued modules</a:t>
            </a:r>
          </a:p>
          <a:p>
            <a:r>
              <a:rPr lang="en-US" sz="2200" dirty="0"/>
              <a:t> </a:t>
            </a:r>
            <a:r>
              <a:rPr lang="en-US" sz="2200" dirty="0" smtClean="0"/>
              <a:t>Synchronous module loading</a:t>
            </a:r>
          </a:p>
          <a:p>
            <a:r>
              <a:rPr lang="en-US" sz="2200" dirty="0"/>
              <a:t> </a:t>
            </a:r>
            <a:r>
              <a:rPr lang="en-US" sz="2200" dirty="0" smtClean="0"/>
              <a:t>Used in the browser (via </a:t>
            </a:r>
            <a:r>
              <a:rPr lang="en-US" sz="2200" dirty="0" err="1" smtClean="0"/>
              <a:t>Browserify</a:t>
            </a:r>
            <a:r>
              <a:rPr lang="en-US" sz="2200" dirty="0" smtClean="0"/>
              <a:t>)</a:t>
            </a:r>
            <a:endParaRPr lang="en-US" sz="2200" dirty="0"/>
          </a:p>
        </p:txBody>
      </p:sp>
    </p:spTree>
    <p:extLst>
      <p:ext uri="{BB962C8B-B14F-4D97-AF65-F5344CB8AC3E}">
        <p14:creationId xmlns:p14="http://schemas.microsoft.com/office/powerpoint/2010/main" val="18362120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AMD / </a:t>
            </a:r>
            <a:r>
              <a:rPr lang="en-US" dirty="0" err="1" smtClean="0"/>
              <a:t>RequireJS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Asynchronous Module Definition</a:t>
            </a:r>
          </a:p>
          <a:p>
            <a:r>
              <a:rPr lang="en-US" sz="2200" dirty="0"/>
              <a:t> </a:t>
            </a:r>
            <a:r>
              <a:rPr lang="en-US" sz="2200" dirty="0" err="1" smtClean="0"/>
              <a:t>Require.js</a:t>
            </a:r>
            <a:r>
              <a:rPr lang="en-US" sz="2200" dirty="0" smtClean="0"/>
              <a:t> (most popular implementation of spec)</a:t>
            </a:r>
          </a:p>
          <a:p>
            <a:r>
              <a:rPr lang="en-US" sz="2200" dirty="0"/>
              <a:t> </a:t>
            </a:r>
            <a:r>
              <a:rPr lang="en-US" sz="2200" dirty="0" smtClean="0"/>
              <a:t>Mainly used in the browser</a:t>
            </a:r>
          </a:p>
          <a:p>
            <a:r>
              <a:rPr lang="en-US" sz="2200" dirty="0"/>
              <a:t> </a:t>
            </a:r>
            <a:r>
              <a:rPr lang="en-US" sz="2200" dirty="0" smtClean="0"/>
              <a:t>Requires some to a lot of configuration</a:t>
            </a:r>
          </a:p>
          <a:p>
            <a:r>
              <a:rPr lang="en-US" sz="2200" dirty="0"/>
              <a:t> </a:t>
            </a:r>
            <a:r>
              <a:rPr lang="en-US" sz="2200" dirty="0" smtClean="0"/>
              <a:t>Allows for JIT loading of modules</a:t>
            </a:r>
          </a:p>
          <a:p>
            <a:r>
              <a:rPr lang="en-US" sz="2200" dirty="0"/>
              <a:t> </a:t>
            </a:r>
            <a:r>
              <a:rPr lang="en-US" sz="2200" dirty="0" err="1" smtClean="0"/>
              <a:t>r.js</a:t>
            </a:r>
            <a:r>
              <a:rPr lang="en-US" sz="2200" dirty="0" smtClean="0"/>
              <a:t> for server side optimization</a:t>
            </a:r>
            <a:endParaRPr lang="en-US" sz="2200" dirty="0"/>
          </a:p>
        </p:txBody>
      </p:sp>
    </p:spTree>
    <p:extLst>
      <p:ext uri="{BB962C8B-B14F-4D97-AF65-F5344CB8AC3E}">
        <p14:creationId xmlns:p14="http://schemas.microsoft.com/office/powerpoint/2010/main" val="18128300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Modules: ES6</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First natively-supported module definition pattern</a:t>
            </a:r>
          </a:p>
          <a:p>
            <a:r>
              <a:rPr lang="en-US" sz="2200" dirty="0"/>
              <a:t> </a:t>
            </a:r>
            <a:r>
              <a:rPr lang="en-US" sz="2200" dirty="0" smtClean="0"/>
              <a:t>Syntax similar to </a:t>
            </a:r>
            <a:r>
              <a:rPr lang="en-US" sz="2200" dirty="0" err="1" smtClean="0"/>
              <a:t>commonJS</a:t>
            </a:r>
            <a:endParaRPr lang="en-US" sz="2200" dirty="0" smtClean="0"/>
          </a:p>
          <a:p>
            <a:r>
              <a:rPr lang="en-US" sz="2200" dirty="0"/>
              <a:t> </a:t>
            </a:r>
            <a:r>
              <a:rPr lang="en-US" sz="2200" dirty="0" smtClean="0"/>
              <a:t>Support for sync and </a:t>
            </a:r>
            <a:r>
              <a:rPr lang="en-US" sz="2200" dirty="0" err="1" smtClean="0"/>
              <a:t>async</a:t>
            </a:r>
            <a:r>
              <a:rPr lang="en-US" sz="2200" dirty="0" smtClean="0"/>
              <a:t> loading (reference?)</a:t>
            </a:r>
            <a:endParaRPr lang="en-US" sz="2200" dirty="0"/>
          </a:p>
        </p:txBody>
      </p:sp>
    </p:spTree>
    <p:extLst>
      <p:ext uri="{BB962C8B-B14F-4D97-AF65-F5344CB8AC3E}">
        <p14:creationId xmlns:p14="http://schemas.microsoft.com/office/powerpoint/2010/main" val="18247344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dirty="0" smtClean="0"/>
              <a:t> Brief history and intro</a:t>
            </a:r>
          </a:p>
          <a:p>
            <a:r>
              <a:rPr lang="en-US" dirty="0"/>
              <a:t> </a:t>
            </a:r>
            <a:r>
              <a:rPr lang="en-US" dirty="0" smtClean="0"/>
              <a:t>Node, NPM, Bower</a:t>
            </a:r>
          </a:p>
          <a:p>
            <a:r>
              <a:rPr lang="en-US" dirty="0" smtClean="0"/>
              <a:t> Code style guides</a:t>
            </a:r>
          </a:p>
          <a:p>
            <a:r>
              <a:rPr lang="en-US" dirty="0" smtClean="0"/>
              <a:t> Modules and module loaders</a:t>
            </a:r>
          </a:p>
          <a:p>
            <a:r>
              <a:rPr lang="en-US" dirty="0" smtClean="0"/>
              <a:t> </a:t>
            </a:r>
            <a:r>
              <a:rPr lang="en-US" dirty="0" smtClean="0"/>
              <a:t>ES6</a:t>
            </a:r>
          </a:p>
          <a:p>
            <a:r>
              <a:rPr lang="en-US" dirty="0" smtClean="0"/>
              <a:t> Utility libraries</a:t>
            </a:r>
            <a:endParaRPr lang="en-US" dirty="0"/>
          </a:p>
        </p:txBody>
      </p:sp>
    </p:spTree>
    <p:extLst>
      <p:ext uri="{BB962C8B-B14F-4D97-AF65-F5344CB8AC3E}">
        <p14:creationId xmlns:p14="http://schemas.microsoft.com/office/powerpoint/2010/main" val="20463166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UMD: Universal Module Definition</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https://</a:t>
            </a:r>
            <a:r>
              <a:rPr lang="en-US" sz="2600" dirty="0" err="1" smtClean="0"/>
              <a:t>github.com</a:t>
            </a:r>
            <a:r>
              <a:rPr lang="en-US" sz="2600" dirty="0" smtClean="0"/>
              <a:t>/</a:t>
            </a:r>
            <a:r>
              <a:rPr lang="en-US" sz="2600" dirty="0" err="1" smtClean="0"/>
              <a:t>umdjs</a:t>
            </a:r>
            <a:r>
              <a:rPr lang="en-US" sz="2600" dirty="0" smtClean="0"/>
              <a:t>/</a:t>
            </a:r>
            <a:r>
              <a:rPr lang="en-US" sz="2600" dirty="0" err="1" smtClean="0"/>
              <a:t>umd</a:t>
            </a:r>
            <a:endParaRPr lang="en-US" sz="2600" dirty="0"/>
          </a:p>
        </p:txBody>
      </p:sp>
    </p:spTree>
    <p:extLst>
      <p:ext uri="{BB962C8B-B14F-4D97-AF65-F5344CB8AC3E}">
        <p14:creationId xmlns:p14="http://schemas.microsoft.com/office/powerpoint/2010/main" val="19718422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Utility Libraries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a:t>
            </a:r>
            <a:r>
              <a:rPr lang="en-US" sz="2200" dirty="0" err="1" smtClean="0"/>
              <a:t>Lodash</a:t>
            </a:r>
            <a:r>
              <a:rPr lang="en-US" sz="2200" dirty="0" smtClean="0"/>
              <a:t> / Underscore</a:t>
            </a:r>
          </a:p>
          <a:p>
            <a:r>
              <a:rPr lang="en-US" sz="2200" dirty="0" smtClean="0"/>
              <a:t> </a:t>
            </a:r>
            <a:r>
              <a:rPr lang="en-US" sz="2200" dirty="0" err="1" smtClean="0"/>
              <a:t>Lazy.js</a:t>
            </a:r>
            <a:endParaRPr lang="en-US" sz="2200" dirty="0"/>
          </a:p>
          <a:p>
            <a:r>
              <a:rPr lang="en-US" sz="2200" dirty="0" smtClean="0"/>
              <a:t> Bluebird (Promise/A+ implementation)</a:t>
            </a:r>
          </a:p>
          <a:p>
            <a:r>
              <a:rPr lang="en-US" sz="2200" dirty="0"/>
              <a:t> </a:t>
            </a:r>
            <a:r>
              <a:rPr lang="en-US" sz="2200" dirty="0" err="1" smtClean="0"/>
              <a:t>httpster</a:t>
            </a:r>
            <a:endParaRPr lang="en-US" sz="2200" dirty="0" smtClean="0"/>
          </a:p>
          <a:p>
            <a:r>
              <a:rPr lang="en-US" sz="2200" dirty="0"/>
              <a:t> </a:t>
            </a:r>
            <a:r>
              <a:rPr lang="en-US" sz="2200" dirty="0" err="1" smtClean="0"/>
              <a:t>ngrok</a:t>
            </a:r>
            <a:endParaRPr lang="en-US" sz="2200" dirty="0" smtClean="0"/>
          </a:p>
        </p:txBody>
      </p:sp>
    </p:spTree>
    <p:extLst>
      <p:ext uri="{BB962C8B-B14F-4D97-AF65-F5344CB8AC3E}">
        <p14:creationId xmlns:p14="http://schemas.microsoft.com/office/powerpoint/2010/main" val="38412881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a:t>
            </a:r>
            <a:r>
              <a:rPr lang="en-US" sz="3400" dirty="0" err="1" smtClean="0"/>
              <a:t>c</a:t>
            </a:r>
            <a:r>
              <a:rPr lang="en-US" sz="3400" dirty="0" smtClean="0"/>
              <a:t> </a:t>
            </a:r>
            <a:r>
              <a:rPr lang="en-US" sz="3400" dirty="0" smtClean="0"/>
              <a:t>Flow Management</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Callbacks</a:t>
            </a:r>
          </a:p>
          <a:p>
            <a:r>
              <a:rPr lang="en-US" sz="2200" dirty="0"/>
              <a:t> </a:t>
            </a:r>
            <a:r>
              <a:rPr lang="en-US" sz="2200" dirty="0" smtClean="0"/>
              <a:t>Promises</a:t>
            </a:r>
          </a:p>
          <a:p>
            <a:r>
              <a:rPr lang="en-US" sz="2200" dirty="0"/>
              <a:t> </a:t>
            </a:r>
            <a:r>
              <a:rPr lang="en-US" sz="2200" dirty="0" smtClean="0"/>
              <a:t>Generators and </a:t>
            </a:r>
            <a:r>
              <a:rPr lang="en-US" sz="2200" dirty="0" err="1" smtClean="0"/>
              <a:t>Async</a:t>
            </a:r>
            <a:r>
              <a:rPr lang="en-US" sz="2200" dirty="0" smtClean="0"/>
              <a:t> functions</a:t>
            </a:r>
            <a:endParaRPr lang="en-US" sz="2200" dirty="0" smtClean="0"/>
          </a:p>
        </p:txBody>
      </p:sp>
    </p:spTree>
    <p:extLst>
      <p:ext uri="{BB962C8B-B14F-4D97-AF65-F5344CB8AC3E}">
        <p14:creationId xmlns:p14="http://schemas.microsoft.com/office/powerpoint/2010/main" val="23999713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Callbacks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Event handling – specify event name and </a:t>
            </a:r>
            <a:r>
              <a:rPr lang="en-US" sz="2200" dirty="0" err="1" smtClean="0"/>
              <a:t>fn</a:t>
            </a:r>
            <a:r>
              <a:rPr lang="en-US" sz="2200" dirty="0" smtClean="0"/>
              <a:t> to handle it</a:t>
            </a:r>
          </a:p>
          <a:p>
            <a:pPr lvl="1"/>
            <a:r>
              <a:rPr lang="en-US" sz="1600" dirty="0"/>
              <a:t> </a:t>
            </a:r>
            <a:r>
              <a:rPr lang="en-US" sz="1600" dirty="0" smtClean="0"/>
              <a:t>$(‘#</a:t>
            </a:r>
            <a:r>
              <a:rPr lang="en-US" sz="1600" dirty="0" err="1" smtClean="0"/>
              <a:t>someElem</a:t>
            </a:r>
            <a:r>
              <a:rPr lang="en-US" sz="1600" dirty="0" smtClean="0"/>
              <a:t>’).on(‘click’, </a:t>
            </a:r>
            <a:r>
              <a:rPr lang="en-US" sz="1600" dirty="0" err="1" smtClean="0"/>
              <a:t>fn</a:t>
            </a:r>
            <a:r>
              <a:rPr lang="en-US" sz="1600" dirty="0" smtClean="0"/>
              <a:t>);</a:t>
            </a:r>
          </a:p>
          <a:p>
            <a:r>
              <a:rPr lang="en-US" sz="2200" dirty="0"/>
              <a:t> </a:t>
            </a:r>
            <a:r>
              <a:rPr lang="en-US" sz="2200" dirty="0" smtClean="0"/>
              <a:t>“Node style”</a:t>
            </a:r>
            <a:r>
              <a:rPr lang="en-US" sz="2200" dirty="0"/>
              <a:t> </a:t>
            </a:r>
            <a:r>
              <a:rPr lang="en-US" sz="2200" dirty="0" smtClean="0"/>
              <a:t>– err as first parameter, results as second</a:t>
            </a:r>
          </a:p>
          <a:p>
            <a:pPr lvl="1"/>
            <a:r>
              <a:rPr lang="en-US" sz="1600" dirty="0"/>
              <a:t> </a:t>
            </a:r>
            <a:r>
              <a:rPr lang="en-US" sz="1600" dirty="0" err="1" smtClean="0"/>
              <a:t>fs.readFile</a:t>
            </a:r>
            <a:r>
              <a:rPr lang="en-US" sz="1600" dirty="0" smtClean="0"/>
              <a:t>(‘</a:t>
            </a:r>
            <a:r>
              <a:rPr lang="en-US" sz="1600" dirty="0" err="1" smtClean="0"/>
              <a:t>somefile.txt</a:t>
            </a:r>
            <a:r>
              <a:rPr lang="en-US" sz="1600" dirty="0" smtClean="0"/>
              <a:t>’, function(err, </a:t>
            </a:r>
            <a:r>
              <a:rPr lang="en-US" sz="1600" dirty="0" err="1" smtClean="0"/>
              <a:t>fileContent</a:t>
            </a:r>
            <a:r>
              <a:rPr lang="en-US" sz="1600" dirty="0" smtClean="0"/>
              <a:t>) {…})</a:t>
            </a:r>
            <a:endParaRPr lang="en-US" sz="2200" dirty="0" smtClean="0"/>
          </a:p>
          <a:p>
            <a:r>
              <a:rPr lang="en-US" sz="2200" dirty="0"/>
              <a:t> </a:t>
            </a:r>
            <a:r>
              <a:rPr lang="en-US" sz="2200" dirty="0" smtClean="0"/>
              <a:t>OK when flow is simple</a:t>
            </a:r>
          </a:p>
          <a:p>
            <a:r>
              <a:rPr lang="en-US" sz="2200" dirty="0"/>
              <a:t> </a:t>
            </a:r>
            <a:r>
              <a:rPr lang="en-US" sz="2200" dirty="0" smtClean="0"/>
              <a:t>Deeply nested callbacks: bad!</a:t>
            </a:r>
          </a:p>
          <a:p>
            <a:r>
              <a:rPr lang="en-US" sz="2200" dirty="0"/>
              <a:t> </a:t>
            </a:r>
            <a:r>
              <a:rPr lang="en-US" sz="2200" dirty="0" smtClean="0"/>
              <a:t>No spec around callbacks other than function signature</a:t>
            </a:r>
            <a:endParaRPr lang="en-US" sz="1600" dirty="0" smtClean="0"/>
          </a:p>
        </p:txBody>
      </p:sp>
    </p:spTree>
    <p:extLst>
      <p:ext uri="{BB962C8B-B14F-4D97-AF65-F5344CB8AC3E}">
        <p14:creationId xmlns:p14="http://schemas.microsoft.com/office/powerpoint/2010/main" val="644358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sz="3400" dirty="0" err="1" smtClean="0"/>
              <a:t>Async</a:t>
            </a:r>
            <a:r>
              <a:rPr lang="en-US" sz="3400" dirty="0" smtClean="0"/>
              <a:t> Flow Management: Promises</a:t>
            </a:r>
            <a:endParaRPr lang="en-US" sz="3400" dirty="0"/>
          </a:p>
        </p:txBody>
      </p:sp>
      <p:sp>
        <p:nvSpPr>
          <p:cNvPr id="3" name="Text Placeholder 2"/>
          <p:cNvSpPr>
            <a:spLocks noGrp="1"/>
          </p:cNvSpPr>
          <p:nvPr>
            <p:ph type="body" idx="1"/>
          </p:nvPr>
        </p:nvSpPr>
        <p:spPr>
          <a:xfrm>
            <a:off x="628650" y="1417377"/>
            <a:ext cx="7886700" cy="4351199"/>
          </a:xfrm>
        </p:spPr>
        <p:txBody>
          <a:bodyPr/>
          <a:lstStyle/>
          <a:p>
            <a:r>
              <a:rPr lang="en-US" sz="2600" dirty="0" smtClean="0"/>
              <a:t> Better flow readability</a:t>
            </a:r>
          </a:p>
          <a:p>
            <a:r>
              <a:rPr lang="en-US" sz="2600" dirty="0"/>
              <a:t> </a:t>
            </a:r>
            <a:r>
              <a:rPr lang="en-US" sz="2600" dirty="0" smtClean="0"/>
              <a:t>Better error management</a:t>
            </a:r>
          </a:p>
          <a:p>
            <a:r>
              <a:rPr lang="en-US" sz="2600" dirty="0"/>
              <a:t> </a:t>
            </a:r>
            <a:r>
              <a:rPr lang="en-US" sz="2600" dirty="0" smtClean="0"/>
              <a:t>A+ spec</a:t>
            </a:r>
          </a:p>
          <a:p>
            <a:r>
              <a:rPr lang="en-US" sz="2600" dirty="0"/>
              <a:t> </a:t>
            </a:r>
            <a:r>
              <a:rPr lang="en-US" sz="2600" dirty="0" smtClean="0"/>
              <a:t>Extensive API for </a:t>
            </a:r>
            <a:r>
              <a:rPr lang="en-US" sz="2600" dirty="0" err="1" smtClean="0"/>
              <a:t>async</a:t>
            </a:r>
            <a:r>
              <a:rPr lang="en-US" sz="2600" dirty="0" smtClean="0"/>
              <a:t> task management</a:t>
            </a:r>
          </a:p>
          <a:p>
            <a:r>
              <a:rPr lang="en-US" sz="2600" dirty="0" smtClean="0"/>
              <a:t> Part of the ES6 language</a:t>
            </a:r>
          </a:p>
        </p:txBody>
      </p:sp>
    </p:spTree>
    <p:extLst>
      <p:ext uri="{BB962C8B-B14F-4D97-AF65-F5344CB8AC3E}">
        <p14:creationId xmlns:p14="http://schemas.microsoft.com/office/powerpoint/2010/main" val="42013708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Testing</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Easier to harder</a:t>
            </a:r>
          </a:p>
          <a:p>
            <a:r>
              <a:rPr lang="en-US" sz="2200" dirty="0"/>
              <a:t> </a:t>
            </a:r>
            <a:r>
              <a:rPr lang="en-US" sz="2200" dirty="0" smtClean="0"/>
              <a:t>Testing framework (Jasmine)</a:t>
            </a:r>
          </a:p>
          <a:p>
            <a:r>
              <a:rPr lang="en-US" sz="2200" dirty="0"/>
              <a:t> </a:t>
            </a:r>
            <a:r>
              <a:rPr lang="en-US" sz="2200" dirty="0" smtClean="0"/>
              <a:t>Mocks / stubs / spies</a:t>
            </a:r>
          </a:p>
          <a:p>
            <a:r>
              <a:rPr lang="en-US" sz="2200" dirty="0"/>
              <a:t> </a:t>
            </a:r>
            <a:r>
              <a:rPr lang="en-US" sz="2200" dirty="0" smtClean="0"/>
              <a:t>Test runners</a:t>
            </a:r>
          </a:p>
        </p:txBody>
      </p:sp>
    </p:spTree>
    <p:extLst>
      <p:ext uri="{BB962C8B-B14F-4D97-AF65-F5344CB8AC3E}">
        <p14:creationId xmlns:p14="http://schemas.microsoft.com/office/powerpoint/2010/main" val="16494132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200" dirty="0" smtClean="0"/>
              <a:t> So many modules</a:t>
            </a:r>
          </a:p>
          <a:p>
            <a:r>
              <a:rPr lang="en-US" sz="2200" dirty="0"/>
              <a:t> </a:t>
            </a:r>
            <a:r>
              <a:rPr lang="en-US" sz="2200" dirty="0" smtClean="0"/>
              <a:t>Repeatable processes</a:t>
            </a:r>
          </a:p>
          <a:p>
            <a:r>
              <a:rPr lang="en-US" sz="2200" dirty="0"/>
              <a:t> </a:t>
            </a:r>
            <a:r>
              <a:rPr lang="en-US" sz="2200" dirty="0" smtClean="0"/>
              <a:t>Source-controllable</a:t>
            </a:r>
          </a:p>
          <a:p>
            <a:r>
              <a:rPr lang="en-US" sz="2200" dirty="0"/>
              <a:t> </a:t>
            </a:r>
            <a:r>
              <a:rPr lang="en-US" sz="2200" dirty="0" smtClean="0"/>
              <a:t>Tooling written in and for JS</a:t>
            </a:r>
          </a:p>
          <a:p>
            <a:r>
              <a:rPr lang="en-US" sz="2200" dirty="0"/>
              <a:t> </a:t>
            </a:r>
            <a:r>
              <a:rPr lang="en-US" sz="2200" dirty="0" smtClean="0"/>
              <a:t>Options</a:t>
            </a:r>
          </a:p>
          <a:p>
            <a:pPr lvl="1"/>
            <a:r>
              <a:rPr lang="en-US" sz="1600" dirty="0"/>
              <a:t> </a:t>
            </a:r>
            <a:r>
              <a:rPr lang="en-US" sz="1600" dirty="0" smtClean="0"/>
              <a:t>Grunt</a:t>
            </a:r>
          </a:p>
          <a:p>
            <a:pPr lvl="1"/>
            <a:r>
              <a:rPr lang="en-US" sz="1600" dirty="0"/>
              <a:t> </a:t>
            </a:r>
            <a:r>
              <a:rPr lang="en-US" sz="1600" dirty="0" smtClean="0"/>
              <a:t>Gulp</a:t>
            </a:r>
          </a:p>
          <a:p>
            <a:pPr lvl="1"/>
            <a:r>
              <a:rPr lang="en-US" sz="1600" dirty="0"/>
              <a:t> </a:t>
            </a:r>
            <a:r>
              <a:rPr lang="en-US" sz="1600" dirty="0" smtClean="0"/>
              <a:t>Broccoli</a:t>
            </a:r>
          </a:p>
          <a:p>
            <a:pPr lvl="1"/>
            <a:r>
              <a:rPr lang="en-US" sz="1600" dirty="0"/>
              <a:t> </a:t>
            </a:r>
            <a:r>
              <a:rPr lang="en-US" sz="1600" dirty="0" err="1" smtClean="0"/>
              <a:t>Webpack</a:t>
            </a:r>
            <a:endParaRPr lang="en-US" sz="1600" dirty="0" smtClean="0"/>
          </a:p>
          <a:p>
            <a:pPr lvl="1"/>
            <a:r>
              <a:rPr lang="en-US" sz="1600" dirty="0"/>
              <a:t> </a:t>
            </a:r>
            <a:r>
              <a:rPr lang="en-US" sz="1600" dirty="0" smtClean="0"/>
              <a:t>etc…. </a:t>
            </a:r>
          </a:p>
        </p:txBody>
      </p:sp>
    </p:spTree>
    <p:extLst>
      <p:ext uri="{BB962C8B-B14F-4D97-AF65-F5344CB8AC3E}">
        <p14:creationId xmlns:p14="http://schemas.microsoft.com/office/powerpoint/2010/main" val="39388693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Grunt</a:t>
            </a:r>
            <a:endParaRPr lang="en-US" dirty="0"/>
          </a:p>
        </p:txBody>
      </p:sp>
      <p:sp>
        <p:nvSpPr>
          <p:cNvPr id="3" name="Text Placeholder 2"/>
          <p:cNvSpPr>
            <a:spLocks noGrp="1"/>
          </p:cNvSpPr>
          <p:nvPr>
            <p:ph type="body" idx="1"/>
          </p:nvPr>
        </p:nvSpPr>
        <p:spPr>
          <a:xfrm>
            <a:off x="628650" y="1417377"/>
            <a:ext cx="7886700" cy="4351199"/>
          </a:xfrm>
        </p:spPr>
        <p:txBody>
          <a:bodyPr/>
          <a:lstStyle/>
          <a:p>
            <a:endParaRPr lang="en-US" sz="1600" dirty="0" smtClean="0"/>
          </a:p>
        </p:txBody>
      </p:sp>
    </p:spTree>
    <p:extLst>
      <p:ext uri="{BB962C8B-B14F-4D97-AF65-F5344CB8AC3E}">
        <p14:creationId xmlns:p14="http://schemas.microsoft.com/office/powerpoint/2010/main" val="35650518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Task Management: Gulp</a:t>
            </a:r>
            <a:endParaRPr lang="en-US" dirty="0"/>
          </a:p>
        </p:txBody>
      </p:sp>
      <p:sp>
        <p:nvSpPr>
          <p:cNvPr id="3" name="Text Placeholder 2"/>
          <p:cNvSpPr>
            <a:spLocks noGrp="1"/>
          </p:cNvSpPr>
          <p:nvPr>
            <p:ph type="body" idx="1"/>
          </p:nvPr>
        </p:nvSpPr>
        <p:spPr>
          <a:xfrm>
            <a:off x="628650" y="1417377"/>
            <a:ext cx="7886700" cy="4351199"/>
          </a:xfrm>
        </p:spPr>
        <p:txBody>
          <a:bodyPr/>
          <a:lstStyle/>
          <a:p>
            <a:endParaRPr lang="en-US" sz="1600" dirty="0" smtClean="0"/>
          </a:p>
        </p:txBody>
      </p:sp>
    </p:spTree>
    <p:extLst>
      <p:ext uri="{BB962C8B-B14F-4D97-AF65-F5344CB8AC3E}">
        <p14:creationId xmlns:p14="http://schemas.microsoft.com/office/powerpoint/2010/main" val="5887106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Web Frameworks</a:t>
            </a:r>
            <a:endParaRPr lang="en-US" dirty="0"/>
          </a:p>
        </p:txBody>
      </p:sp>
      <p:sp>
        <p:nvSpPr>
          <p:cNvPr id="3" name="Text Placeholder 2"/>
          <p:cNvSpPr>
            <a:spLocks noGrp="1"/>
          </p:cNvSpPr>
          <p:nvPr>
            <p:ph type="body" idx="1"/>
          </p:nvPr>
        </p:nvSpPr>
        <p:spPr>
          <a:xfrm>
            <a:off x="628650" y="1417377"/>
            <a:ext cx="7886700" cy="4351199"/>
          </a:xfrm>
        </p:spPr>
        <p:txBody>
          <a:bodyPr/>
          <a:lstStyle/>
          <a:p>
            <a:endParaRPr lang="en-US" sz="2200" dirty="0" smtClean="0"/>
          </a:p>
        </p:txBody>
      </p:sp>
    </p:spTree>
    <p:extLst>
      <p:ext uri="{BB962C8B-B14F-4D97-AF65-F5344CB8AC3E}">
        <p14:creationId xmlns:p14="http://schemas.microsoft.com/office/powerpoint/2010/main" val="16900695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Lesson Plan </a:t>
            </a:r>
            <a:endParaRPr lang="en-US" dirty="0"/>
          </a:p>
        </p:txBody>
      </p:sp>
      <p:sp>
        <p:nvSpPr>
          <p:cNvPr id="3" name="Text Placeholder 2"/>
          <p:cNvSpPr>
            <a:spLocks noGrp="1"/>
          </p:cNvSpPr>
          <p:nvPr>
            <p:ph type="body" idx="1"/>
          </p:nvPr>
        </p:nvSpPr>
        <p:spPr>
          <a:xfrm>
            <a:off x="628650" y="1417378"/>
            <a:ext cx="7886700" cy="2880568"/>
          </a:xfrm>
        </p:spPr>
        <p:txBody>
          <a:bodyPr/>
          <a:lstStyle/>
          <a:p>
            <a:r>
              <a:rPr lang="en-US" dirty="0" smtClean="0"/>
              <a:t> </a:t>
            </a:r>
            <a:r>
              <a:rPr lang="en-US" dirty="0" err="1" smtClean="0"/>
              <a:t>Async</a:t>
            </a:r>
            <a:r>
              <a:rPr lang="en-US" dirty="0" smtClean="0"/>
              <a:t> </a:t>
            </a:r>
            <a:r>
              <a:rPr lang="en-US" dirty="0"/>
              <a:t>flow management</a:t>
            </a:r>
          </a:p>
          <a:p>
            <a:r>
              <a:rPr lang="en-US" dirty="0" smtClean="0"/>
              <a:t> Testing</a:t>
            </a:r>
            <a:endParaRPr lang="en-US" dirty="0" smtClean="0"/>
          </a:p>
          <a:p>
            <a:r>
              <a:rPr lang="en-US" dirty="0" smtClean="0"/>
              <a:t> Task </a:t>
            </a:r>
            <a:r>
              <a:rPr lang="en-US" dirty="0"/>
              <a:t>management</a:t>
            </a:r>
          </a:p>
          <a:p>
            <a:r>
              <a:rPr lang="en-US" dirty="0" smtClean="0"/>
              <a:t> Web frameworks</a:t>
            </a:r>
          </a:p>
          <a:p>
            <a:r>
              <a:rPr lang="en-US" dirty="0" smtClean="0"/>
              <a:t> Other stuff (maybe)</a:t>
            </a:r>
          </a:p>
          <a:p>
            <a:pPr lvl="1"/>
            <a:endParaRPr lang="en-US" dirty="0" smtClean="0"/>
          </a:p>
        </p:txBody>
      </p:sp>
      <p:sp>
        <p:nvSpPr>
          <p:cNvPr id="4" name="Title 1"/>
          <p:cNvSpPr txBox="1">
            <a:spLocks/>
          </p:cNvSpPr>
          <p:nvPr/>
        </p:nvSpPr>
        <p:spPr>
          <a:xfrm>
            <a:off x="781050" y="4297946"/>
            <a:ext cx="7886700" cy="1325700"/>
          </a:xfrm>
          <a:prstGeom prst="rect">
            <a:avLst/>
          </a:prstGeom>
          <a:noFill/>
          <a:ln>
            <a:noFill/>
          </a:ln>
        </p:spPr>
        <p:txBody>
          <a:bodyPr lIns="91425" tIns="91425" rIns="91425" bIns="91425" anchor="ctr" anchorCtr="0"/>
          <a:lstStyle>
            <a:defPPr marR="0" algn="l" rtl="0">
              <a:lnSpc>
                <a:spcPct val="100000"/>
              </a:lnSpc>
              <a:spcBef>
                <a:spcPts val="0"/>
              </a:spcBef>
              <a:spcAft>
                <a:spcPts val="0"/>
              </a:spcAft>
            </a:defPPr>
            <a:lvl1pPr marR="0" algn="l" rtl="0">
              <a:lnSpc>
                <a:spcPct val="90000"/>
              </a:lnSpc>
              <a:spcBef>
                <a:spcPts val="0"/>
              </a:spcBef>
              <a:spcAft>
                <a:spcPts val="0"/>
              </a:spcAft>
              <a:buClr>
                <a:schemeClr val="dk1"/>
              </a:buClr>
              <a:buSzPct val="100000"/>
              <a:buFont typeface="Calibri"/>
              <a:buNone/>
              <a:defRPr sz="3600" b="1" i="0" u="none" strike="noStrike" cap="none" baseline="0">
                <a:solidFill>
                  <a:schemeClr val="lt1"/>
                </a:solidFill>
                <a:latin typeface="Arial"/>
                <a:ea typeface="Arial"/>
                <a:cs typeface="Arial"/>
                <a:sym typeface="Arial"/>
                <a:rtl val="0"/>
              </a:defRPr>
            </a:lvl1pPr>
            <a:lvl2pPr marR="0" algn="l" rtl="0">
              <a:lnSpc>
                <a:spcPct val="100000"/>
              </a:lnSpc>
              <a:spcBef>
                <a:spcPts val="0"/>
              </a:spcBef>
              <a:spcAft>
                <a:spcPts val="0"/>
              </a:spcAft>
              <a:buClr>
                <a:schemeClr val="lt1"/>
              </a:buClr>
              <a:buSzPct val="100000"/>
              <a:buNone/>
              <a:defRPr sz="3600" b="1" i="0" u="none" strike="noStrike" cap="none" baseline="0">
                <a:solidFill>
                  <a:schemeClr val="lt1"/>
                </a:solidFill>
                <a:latin typeface="Arial"/>
                <a:ea typeface="Arial"/>
                <a:cs typeface="Arial"/>
                <a:sym typeface="Arial"/>
                <a:rtl val="0"/>
              </a:defRPr>
            </a:lvl2pPr>
            <a:lvl3pPr rtl="0">
              <a:spcBef>
                <a:spcPts val="0"/>
              </a:spcBef>
              <a:buClr>
                <a:schemeClr val="lt1"/>
              </a:buClr>
              <a:buSzPct val="100000"/>
              <a:buNone/>
              <a:defRPr sz="3600" b="1">
                <a:solidFill>
                  <a:schemeClr val="lt1"/>
                </a:solidFill>
              </a:defRPr>
            </a:lvl3pPr>
            <a:lvl4pPr rtl="0">
              <a:spcBef>
                <a:spcPts val="0"/>
              </a:spcBef>
              <a:buClr>
                <a:schemeClr val="lt1"/>
              </a:buClr>
              <a:buSzPct val="100000"/>
              <a:buNone/>
              <a:defRPr sz="3600" b="1">
                <a:solidFill>
                  <a:schemeClr val="lt1"/>
                </a:solidFill>
              </a:defRPr>
            </a:lvl4pPr>
            <a:lvl5pPr rtl="0">
              <a:spcBef>
                <a:spcPts val="0"/>
              </a:spcBef>
              <a:buClr>
                <a:schemeClr val="lt1"/>
              </a:buClr>
              <a:buSzPct val="100000"/>
              <a:buNone/>
              <a:defRPr sz="3600" b="1">
                <a:solidFill>
                  <a:schemeClr val="lt1"/>
                </a:solidFill>
              </a:defRPr>
            </a:lvl5pPr>
            <a:lvl6pPr rtl="0">
              <a:spcBef>
                <a:spcPts val="0"/>
              </a:spcBef>
              <a:buClr>
                <a:schemeClr val="lt1"/>
              </a:buClr>
              <a:buSzPct val="100000"/>
              <a:buNone/>
              <a:defRPr sz="3600" b="1">
                <a:solidFill>
                  <a:schemeClr val="lt1"/>
                </a:solidFill>
              </a:defRPr>
            </a:lvl6pPr>
            <a:lvl7pPr rtl="0">
              <a:spcBef>
                <a:spcPts val="0"/>
              </a:spcBef>
              <a:buClr>
                <a:schemeClr val="lt1"/>
              </a:buClr>
              <a:buSzPct val="100000"/>
              <a:buNone/>
              <a:defRPr sz="3600" b="1">
                <a:solidFill>
                  <a:schemeClr val="lt1"/>
                </a:solidFill>
              </a:defRPr>
            </a:lvl7pPr>
            <a:lvl8pPr rtl="0">
              <a:spcBef>
                <a:spcPts val="0"/>
              </a:spcBef>
              <a:buClr>
                <a:schemeClr val="lt1"/>
              </a:buClr>
              <a:buSzPct val="100000"/>
              <a:buNone/>
              <a:defRPr sz="3600" b="1">
                <a:solidFill>
                  <a:schemeClr val="lt1"/>
                </a:solidFill>
              </a:defRPr>
            </a:lvl8pPr>
            <a:lvl9pPr rtl="0">
              <a:spcBef>
                <a:spcPts val="0"/>
              </a:spcBef>
              <a:buClr>
                <a:schemeClr val="lt1"/>
              </a:buClr>
              <a:buSzPct val="100000"/>
              <a:buNone/>
              <a:defRPr sz="3600" b="1">
                <a:solidFill>
                  <a:schemeClr val="lt1"/>
                </a:solidFill>
              </a:defRPr>
            </a:lvl9pPr>
          </a:lstStyle>
          <a:p>
            <a:pPr algn="ctr"/>
            <a:r>
              <a:rPr lang="en-US" dirty="0" smtClean="0"/>
              <a:t>…and </a:t>
            </a:r>
            <a:r>
              <a:rPr lang="en-US" dirty="0" smtClean="0"/>
              <a:t>demos</a:t>
            </a:r>
            <a:endParaRPr lang="en-US" dirty="0"/>
          </a:p>
        </p:txBody>
      </p:sp>
    </p:spTree>
    <p:extLst>
      <p:ext uri="{BB962C8B-B14F-4D97-AF65-F5344CB8AC3E}">
        <p14:creationId xmlns:p14="http://schemas.microsoft.com/office/powerpoint/2010/main" val="689030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Resources and References</a:t>
            </a:r>
            <a:endParaRPr lang="en-US" dirty="0"/>
          </a:p>
        </p:txBody>
      </p:sp>
      <p:sp>
        <p:nvSpPr>
          <p:cNvPr id="3" name="Text Placeholder 2"/>
          <p:cNvSpPr>
            <a:spLocks noGrp="1"/>
          </p:cNvSpPr>
          <p:nvPr>
            <p:ph type="body" idx="1"/>
          </p:nvPr>
        </p:nvSpPr>
        <p:spPr>
          <a:xfrm>
            <a:off x="628650" y="1417377"/>
            <a:ext cx="7886700" cy="4351199"/>
          </a:xfrm>
        </p:spPr>
        <p:txBody>
          <a:bodyPr numCol="1"/>
          <a:lstStyle/>
          <a:p>
            <a:pPr marL="0" indent="0">
              <a:lnSpc>
                <a:spcPct val="100000"/>
              </a:lnSpc>
              <a:spcBef>
                <a:spcPts val="0"/>
              </a:spcBef>
              <a:buFont typeface="Arial"/>
              <a:buChar char="•"/>
            </a:pPr>
            <a:r>
              <a:rPr lang="en-US" sz="2000" dirty="0" smtClean="0"/>
              <a:t> </a:t>
            </a:r>
            <a:r>
              <a:rPr lang="en-US" sz="2000" dirty="0" smtClean="0">
                <a:hlinkClick r:id="rId2"/>
              </a:rPr>
              <a:t>http://dailyjs.com/history-of-javascript.html</a:t>
            </a:r>
            <a:r>
              <a:rPr lang="en-US" sz="2000" dirty="0" smtClean="0"/>
              <a:t>   </a:t>
            </a:r>
          </a:p>
          <a:p>
            <a:pPr marL="0" indent="0">
              <a:lnSpc>
                <a:spcPct val="100000"/>
              </a:lnSpc>
              <a:spcBef>
                <a:spcPts val="0"/>
              </a:spcBef>
              <a:buFont typeface="Arial"/>
              <a:buChar char="•"/>
            </a:pPr>
            <a:r>
              <a:rPr lang="en-US" sz="2000" dirty="0" smtClean="0">
                <a:hlinkClick r:id="rId3"/>
              </a:rPr>
              <a:t> https://courses.cs.washington.edu/courses/cse490h/07sp/readings/ajax_adaptive_path.pdf</a:t>
            </a:r>
            <a:endParaRPr lang="en-US" sz="2000" dirty="0" smtClean="0"/>
          </a:p>
          <a:p>
            <a:pPr marL="0" indent="0">
              <a:lnSpc>
                <a:spcPct val="100000"/>
              </a:lnSpc>
              <a:spcBef>
                <a:spcPts val="0"/>
              </a:spcBef>
              <a:buFont typeface="Arial"/>
              <a:buChar char="•"/>
            </a:pPr>
            <a:r>
              <a:rPr lang="en-US" sz="2000" dirty="0"/>
              <a:t> </a:t>
            </a:r>
            <a:r>
              <a:rPr lang="en-US" sz="2000" dirty="0">
                <a:hlinkClick r:id="rId4"/>
              </a:rPr>
              <a:t>http://www.2ality.com/2014/09/es6-modules-</a:t>
            </a:r>
            <a:r>
              <a:rPr lang="en-US" sz="2000" dirty="0" smtClean="0">
                <a:hlinkClick r:id="rId4"/>
              </a:rPr>
              <a:t>final.html</a:t>
            </a:r>
            <a:endParaRPr lang="en-US" sz="2000" dirty="0" smtClean="0"/>
          </a:p>
          <a:p>
            <a:pPr marL="0" indent="0">
              <a:lnSpc>
                <a:spcPct val="100000"/>
              </a:lnSpc>
              <a:spcBef>
                <a:spcPts val="0"/>
              </a:spcBef>
              <a:buFont typeface="Arial"/>
              <a:buChar char="•"/>
            </a:pPr>
            <a:r>
              <a:rPr lang="en-US" sz="2000" dirty="0"/>
              <a:t> </a:t>
            </a:r>
            <a:r>
              <a:rPr lang="en-US" sz="2000" dirty="0">
                <a:hlinkClick r:id="rId5"/>
              </a:rPr>
              <a:t>http://addyosmani.com/writing-modular-js</a:t>
            </a:r>
            <a:r>
              <a:rPr lang="en-US" sz="2000" dirty="0" smtClean="0">
                <a:hlinkClick r:id="rId5"/>
              </a:rPr>
              <a:t>/</a:t>
            </a:r>
            <a:endParaRPr lang="en-US" sz="2000" dirty="0"/>
          </a:p>
          <a:p>
            <a:pPr marL="0" indent="0">
              <a:lnSpc>
                <a:spcPct val="100000"/>
              </a:lnSpc>
              <a:spcBef>
                <a:spcPts val="0"/>
              </a:spcBef>
              <a:buFont typeface="Arial"/>
              <a:buChar char="•"/>
            </a:pPr>
            <a:endParaRPr lang="en-US" sz="2000" dirty="0" smtClean="0"/>
          </a:p>
        </p:txBody>
      </p:sp>
    </p:spTree>
    <p:extLst>
      <p:ext uri="{BB962C8B-B14F-4D97-AF65-F5344CB8AC3E}">
        <p14:creationId xmlns:p14="http://schemas.microsoft.com/office/powerpoint/2010/main" val="10638600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Created in 10 days for Netscape in 1995</a:t>
            </a:r>
          </a:p>
          <a:p>
            <a:r>
              <a:rPr lang="en-US" sz="2800" dirty="0" smtClean="0"/>
              <a:t> Sent to </a:t>
            </a:r>
            <a:r>
              <a:rPr lang="en-US" sz="2800" dirty="0" err="1" smtClean="0"/>
              <a:t>Ecma</a:t>
            </a:r>
            <a:r>
              <a:rPr lang="en-US" sz="2800" dirty="0" smtClean="0"/>
              <a:t> in 1996 for standardization</a:t>
            </a:r>
          </a:p>
          <a:p>
            <a:r>
              <a:rPr lang="en-US" sz="2800" dirty="0" smtClean="0"/>
              <a:t> ECMA-262 (</a:t>
            </a:r>
            <a:r>
              <a:rPr lang="en-US" sz="2800" dirty="0" err="1" smtClean="0"/>
              <a:t>ECMAScript</a:t>
            </a:r>
            <a:r>
              <a:rPr lang="en-US" sz="2800" dirty="0" smtClean="0"/>
              <a:t>) in 1997</a:t>
            </a:r>
          </a:p>
          <a:p>
            <a:r>
              <a:rPr lang="en-US" sz="2800" dirty="0"/>
              <a:t> </a:t>
            </a:r>
            <a:r>
              <a:rPr lang="en-US" sz="2800" dirty="0" smtClean="0"/>
              <a:t>ES3 in 1999</a:t>
            </a:r>
          </a:p>
        </p:txBody>
      </p:sp>
    </p:spTree>
    <p:extLst>
      <p:ext uri="{BB962C8B-B14F-4D97-AF65-F5344CB8AC3E}">
        <p14:creationId xmlns:p14="http://schemas.microsoft.com/office/powerpoint/2010/main" val="3275176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Just History</a:t>
            </a:r>
            <a:endParaRPr lang="en-US" dirty="0"/>
          </a:p>
        </p:txBody>
      </p:sp>
      <p:sp>
        <p:nvSpPr>
          <p:cNvPr id="3" name="Text Placeholder 2"/>
          <p:cNvSpPr>
            <a:spLocks noGrp="1"/>
          </p:cNvSpPr>
          <p:nvPr>
            <p:ph type="body" idx="1"/>
          </p:nvPr>
        </p:nvSpPr>
        <p:spPr>
          <a:xfrm>
            <a:off x="628650" y="1417377"/>
            <a:ext cx="7886700" cy="4351199"/>
          </a:xfrm>
        </p:spPr>
        <p:txBody>
          <a:bodyPr/>
          <a:lstStyle/>
          <a:p>
            <a:pPr marL="177800" indent="0">
              <a:buNone/>
            </a:pPr>
            <a:r>
              <a:rPr lang="en-US" sz="2800" dirty="0" smtClean="0"/>
              <a:t>Some other stuff…</a:t>
            </a:r>
          </a:p>
        </p:txBody>
      </p:sp>
    </p:spTree>
    <p:extLst>
      <p:ext uri="{BB962C8B-B14F-4D97-AF65-F5344CB8AC3E}">
        <p14:creationId xmlns:p14="http://schemas.microsoft.com/office/powerpoint/2010/main" val="16337225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History of JS</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The AJAX revolution Mid-2000s</a:t>
            </a:r>
            <a:endParaRPr lang="en-US" sz="2800" dirty="0"/>
          </a:p>
          <a:p>
            <a:r>
              <a:rPr lang="en-US" sz="2800" dirty="0" smtClean="0"/>
              <a:t> Ability to build more responsive, real-time UI</a:t>
            </a:r>
          </a:p>
          <a:p>
            <a:r>
              <a:rPr lang="en-US" sz="2800" dirty="0" smtClean="0"/>
              <a:t> Front end Library wars (</a:t>
            </a:r>
            <a:r>
              <a:rPr lang="en-US" sz="2800" dirty="0" err="1" smtClean="0"/>
              <a:t>jQuery</a:t>
            </a:r>
            <a:r>
              <a:rPr lang="en-US" sz="2800" dirty="0" smtClean="0"/>
              <a:t> won)</a:t>
            </a:r>
          </a:p>
          <a:p>
            <a:r>
              <a:rPr lang="en-US" sz="2800" dirty="0"/>
              <a:t> </a:t>
            </a:r>
            <a:r>
              <a:rPr lang="en-US" sz="2800" dirty="0" smtClean="0"/>
              <a:t>Rise of the front end frameworks</a:t>
            </a:r>
          </a:p>
          <a:p>
            <a:pPr lvl="1"/>
            <a:r>
              <a:rPr lang="en-US" sz="2200" dirty="0"/>
              <a:t> </a:t>
            </a:r>
            <a:r>
              <a:rPr lang="en-US" sz="2200" dirty="0" smtClean="0"/>
              <a:t>on-going and bloody, but enlightening war</a:t>
            </a:r>
          </a:p>
          <a:p>
            <a:r>
              <a:rPr lang="en-US" sz="2800" dirty="0"/>
              <a:t> </a:t>
            </a:r>
            <a:r>
              <a:rPr lang="en-US" sz="2800" dirty="0" smtClean="0"/>
              <a:t>SPAs everywhere!</a:t>
            </a:r>
          </a:p>
        </p:txBody>
      </p:sp>
    </p:spTree>
    <p:extLst>
      <p:ext uri="{BB962C8B-B14F-4D97-AF65-F5344CB8AC3E}">
        <p14:creationId xmlns:p14="http://schemas.microsoft.com/office/powerpoint/2010/main" val="10340751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JS: The Language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smtClean="0"/>
              <a:t> Dynamically</a:t>
            </a:r>
            <a:r>
              <a:rPr lang="en-US" sz="2800" dirty="0" smtClean="0"/>
              <a:t>-typed, interpreted</a:t>
            </a:r>
          </a:p>
          <a:p>
            <a:r>
              <a:rPr lang="en-US" sz="2800" dirty="0"/>
              <a:t> </a:t>
            </a:r>
            <a:r>
              <a:rPr lang="en-US" sz="2800" dirty="0" smtClean="0"/>
              <a:t>Prototypical inheritance</a:t>
            </a:r>
          </a:p>
          <a:p>
            <a:r>
              <a:rPr lang="en-US" sz="2800" dirty="0"/>
              <a:t> </a:t>
            </a:r>
            <a:r>
              <a:rPr lang="en-US" sz="2800" dirty="0" smtClean="0"/>
              <a:t>First class functions</a:t>
            </a:r>
          </a:p>
          <a:p>
            <a:r>
              <a:rPr lang="en-US" sz="2800" dirty="0"/>
              <a:t> </a:t>
            </a:r>
            <a:r>
              <a:rPr lang="en-US" sz="2800" dirty="0" smtClean="0"/>
              <a:t>Closures</a:t>
            </a:r>
          </a:p>
          <a:p>
            <a:r>
              <a:rPr lang="en-US" sz="2800" dirty="0"/>
              <a:t> </a:t>
            </a:r>
            <a:r>
              <a:rPr lang="en-US" sz="2800" dirty="0" smtClean="0"/>
              <a:t>Concurrency via event loop.</a:t>
            </a:r>
          </a:p>
        </p:txBody>
      </p:sp>
    </p:spTree>
    <p:extLst>
      <p:ext uri="{BB962C8B-B14F-4D97-AF65-F5344CB8AC3E}">
        <p14:creationId xmlns:p14="http://schemas.microsoft.com/office/powerpoint/2010/main" val="26969405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Node</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smtClean="0"/>
              <a:t>Node: JS platform built on V8</a:t>
            </a:r>
          </a:p>
          <a:p>
            <a:r>
              <a:rPr lang="en-US" sz="2800" dirty="0" smtClean="0"/>
              <a:t> Created by Ryan Dahl (2009)</a:t>
            </a:r>
          </a:p>
          <a:p>
            <a:r>
              <a:rPr lang="en-US" sz="2800" dirty="0"/>
              <a:t> </a:t>
            </a:r>
            <a:r>
              <a:rPr lang="en-US" sz="2800" dirty="0" smtClean="0"/>
              <a:t>“</a:t>
            </a:r>
            <a:r>
              <a:rPr lang="en-US" sz="2800" dirty="0" err="1" smtClean="0"/>
              <a:t>Javascript</a:t>
            </a:r>
            <a:r>
              <a:rPr lang="en-US" sz="2800" dirty="0" smtClean="0"/>
              <a:t> on the server</a:t>
            </a:r>
            <a:r>
              <a:rPr lang="en-US" sz="2800" dirty="0" smtClean="0"/>
              <a:t>”</a:t>
            </a:r>
            <a:endParaRPr lang="en-US" sz="2800" dirty="0" smtClean="0"/>
          </a:p>
        </p:txBody>
      </p:sp>
    </p:spTree>
    <p:extLst>
      <p:ext uri="{BB962C8B-B14F-4D97-AF65-F5344CB8AC3E}">
        <p14:creationId xmlns:p14="http://schemas.microsoft.com/office/powerpoint/2010/main" val="25593462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9045"/>
            <a:ext cx="7886700" cy="1325700"/>
          </a:xfrm>
        </p:spPr>
        <p:txBody>
          <a:bodyPr/>
          <a:lstStyle/>
          <a:p>
            <a:r>
              <a:rPr lang="en-US" dirty="0" smtClean="0"/>
              <a:t>NPM</a:t>
            </a:r>
            <a:endParaRPr lang="en-US" dirty="0"/>
          </a:p>
        </p:txBody>
      </p:sp>
      <p:sp>
        <p:nvSpPr>
          <p:cNvPr id="3" name="Text Placeholder 2"/>
          <p:cNvSpPr>
            <a:spLocks noGrp="1"/>
          </p:cNvSpPr>
          <p:nvPr>
            <p:ph type="body" idx="1"/>
          </p:nvPr>
        </p:nvSpPr>
        <p:spPr>
          <a:xfrm>
            <a:off x="628650" y="1417377"/>
            <a:ext cx="7886700" cy="4351199"/>
          </a:xfrm>
        </p:spPr>
        <p:txBody>
          <a:bodyPr/>
          <a:lstStyle/>
          <a:p>
            <a:r>
              <a:rPr lang="en-US" sz="2800" dirty="0"/>
              <a:t> </a:t>
            </a:r>
            <a:r>
              <a:rPr lang="en-US" sz="2800" dirty="0"/>
              <a:t> NPM: Node Package Manager</a:t>
            </a:r>
          </a:p>
          <a:p>
            <a:pPr lvl="1"/>
            <a:r>
              <a:rPr lang="en-US" sz="2200" dirty="0"/>
              <a:t> Create custom modules</a:t>
            </a:r>
          </a:p>
          <a:p>
            <a:pPr lvl="1"/>
            <a:r>
              <a:rPr lang="en-US" sz="2200" dirty="0"/>
              <a:t> Publish custom modules</a:t>
            </a:r>
          </a:p>
          <a:p>
            <a:pPr lvl="1"/>
            <a:r>
              <a:rPr lang="en-US" sz="2200" dirty="0"/>
              <a:t> Manage third party dependencies</a:t>
            </a:r>
          </a:p>
          <a:p>
            <a:r>
              <a:rPr lang="en-US" sz="2800" dirty="0"/>
              <a:t> Ruby’s Bundler for Node</a:t>
            </a:r>
          </a:p>
        </p:txBody>
      </p:sp>
    </p:spTree>
    <p:extLst>
      <p:ext uri="{BB962C8B-B14F-4D97-AF65-F5344CB8AC3E}">
        <p14:creationId xmlns:p14="http://schemas.microsoft.com/office/powerpoint/2010/main" val="29870877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2497</TotalTime>
  <Words>1282</Words>
  <Application>Microsoft Macintosh PowerPoint</Application>
  <PresentationFormat>On-screen Show (4:3)</PresentationFormat>
  <Paragraphs>177</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simple-dark</vt:lpstr>
      <vt:lpstr>Javascript and Node Tooling  (plus more)</vt:lpstr>
      <vt:lpstr>Lesson Plan </vt:lpstr>
      <vt:lpstr>Lesson Plan </vt:lpstr>
      <vt:lpstr>History of JS</vt:lpstr>
      <vt:lpstr>Just History</vt:lpstr>
      <vt:lpstr>History of JS</vt:lpstr>
      <vt:lpstr>JS: The Language</vt:lpstr>
      <vt:lpstr>Node</vt:lpstr>
      <vt:lpstr>NPM</vt:lpstr>
      <vt:lpstr>Bower</vt:lpstr>
      <vt:lpstr>Style Guides: Why?</vt:lpstr>
      <vt:lpstr>Style Guides: What’s the payoff?</vt:lpstr>
      <vt:lpstr>Style Guides: Yes, Your Tests Too</vt:lpstr>
      <vt:lpstr>Style Guides: Should be</vt:lpstr>
      <vt:lpstr>Modules</vt:lpstr>
      <vt:lpstr>Revealing Module Pattern</vt:lpstr>
      <vt:lpstr>Modules: CommonJS / Node</vt:lpstr>
      <vt:lpstr>Modules: AMD / RequireJS</vt:lpstr>
      <vt:lpstr>Modules: ES6</vt:lpstr>
      <vt:lpstr>UMD: Universal Module Definition</vt:lpstr>
      <vt:lpstr>Utility Libraries</vt:lpstr>
      <vt:lpstr>Async Flow Management</vt:lpstr>
      <vt:lpstr>Async Flow Management: Callbacks</vt:lpstr>
      <vt:lpstr>Async Flow Management: Promises</vt:lpstr>
      <vt:lpstr>Testing</vt:lpstr>
      <vt:lpstr>Task Management</vt:lpstr>
      <vt:lpstr>Task Management: Grunt</vt:lpstr>
      <vt:lpstr>Task Management: Gulp</vt:lpstr>
      <vt:lpstr>Web Frameworks</vt:lpstr>
      <vt:lpstr>Resources and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IT</cp:lastModifiedBy>
  <cp:revision>43</cp:revision>
  <dcterms:modified xsi:type="dcterms:W3CDTF">2015-03-27T06:33:16Z</dcterms:modified>
</cp:coreProperties>
</file>