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handoutMasterIdLst>
    <p:handoutMasterId r:id="rId22"/>
  </p:handoutMasterIdLst>
  <p:sldIdLst>
    <p:sldId id="256" r:id="rId2"/>
    <p:sldId id="264" r:id="rId3"/>
    <p:sldId id="257" r:id="rId4"/>
    <p:sldId id="258" r:id="rId5"/>
    <p:sldId id="269" r:id="rId6"/>
    <p:sldId id="259" r:id="rId7"/>
    <p:sldId id="267" r:id="rId8"/>
    <p:sldId id="260" r:id="rId9"/>
    <p:sldId id="268" r:id="rId10"/>
    <p:sldId id="261" r:id="rId11"/>
    <p:sldId id="272" r:id="rId12"/>
    <p:sldId id="271" r:id="rId13"/>
    <p:sldId id="262" r:id="rId14"/>
    <p:sldId id="263" r:id="rId15"/>
    <p:sldId id="276" r:id="rId16"/>
    <p:sldId id="277" r:id="rId17"/>
    <p:sldId id="265" r:id="rId18"/>
    <p:sldId id="278" r:id="rId19"/>
    <p:sldId id="26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>
        <p:scale>
          <a:sx n="71" d="100"/>
          <a:sy n="71" d="100"/>
        </p:scale>
        <p:origin x="952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13021-2549-4C37-B24A-FFD2D052CCF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B77BE2-84BE-4AF0-A2E8-9938B199EF76}">
      <dgm:prSet/>
      <dgm:spPr/>
      <dgm:t>
        <a:bodyPr/>
        <a:lstStyle/>
        <a:p>
          <a:r>
            <a:rPr lang="en-US"/>
            <a:t>Loans are approved after considering various factors such as credit score, income.</a:t>
          </a:r>
        </a:p>
      </dgm:t>
    </dgm:pt>
    <dgm:pt modelId="{376E9952-543B-4CF5-BBCF-7BB844B86BD7}" type="parTrans" cxnId="{917E925C-1D92-452F-924B-374D78ED6F02}">
      <dgm:prSet/>
      <dgm:spPr/>
      <dgm:t>
        <a:bodyPr/>
        <a:lstStyle/>
        <a:p>
          <a:endParaRPr lang="en-US"/>
        </a:p>
      </dgm:t>
    </dgm:pt>
    <dgm:pt modelId="{0A276036-5284-4D9B-B7F7-550FDE8EC669}" type="sibTrans" cxnId="{917E925C-1D92-452F-924B-374D78ED6F02}">
      <dgm:prSet/>
      <dgm:spPr/>
      <dgm:t>
        <a:bodyPr/>
        <a:lstStyle/>
        <a:p>
          <a:endParaRPr lang="en-US"/>
        </a:p>
      </dgm:t>
    </dgm:pt>
    <dgm:pt modelId="{4B9FCCDC-655E-4AE3-85D3-2319822A6B1A}">
      <dgm:prSet/>
      <dgm:spPr/>
      <dgm:t>
        <a:bodyPr/>
        <a:lstStyle/>
        <a:p>
          <a:r>
            <a:rPr lang="en-US"/>
            <a:t>Predict loan eligibility from the past records.</a:t>
          </a:r>
        </a:p>
      </dgm:t>
    </dgm:pt>
    <dgm:pt modelId="{C9F9FE64-10E2-49ED-9FCA-48AF01AAA82E}" type="parTrans" cxnId="{DB9E61AB-175C-4C16-A709-3BB0B72F851B}">
      <dgm:prSet/>
      <dgm:spPr/>
      <dgm:t>
        <a:bodyPr/>
        <a:lstStyle/>
        <a:p>
          <a:endParaRPr lang="en-US"/>
        </a:p>
      </dgm:t>
    </dgm:pt>
    <dgm:pt modelId="{D987C7B6-2826-49B9-8E06-4AA4B1D85E5B}" type="sibTrans" cxnId="{DB9E61AB-175C-4C16-A709-3BB0B72F851B}">
      <dgm:prSet/>
      <dgm:spPr/>
      <dgm:t>
        <a:bodyPr/>
        <a:lstStyle/>
        <a:p>
          <a:endParaRPr lang="en-US"/>
        </a:p>
      </dgm:t>
    </dgm:pt>
    <dgm:pt modelId="{52658760-2785-EE43-BC2E-FC9DC5C8C722}" type="pres">
      <dgm:prSet presAssocID="{2A113021-2549-4C37-B24A-FFD2D052CCF3}" presName="linear" presStyleCnt="0">
        <dgm:presLayoutVars>
          <dgm:animLvl val="lvl"/>
          <dgm:resizeHandles val="exact"/>
        </dgm:presLayoutVars>
      </dgm:prSet>
      <dgm:spPr/>
    </dgm:pt>
    <dgm:pt modelId="{AFC8D19F-4465-974F-B635-0EC965AC3940}" type="pres">
      <dgm:prSet presAssocID="{7AB77BE2-84BE-4AF0-A2E8-9938B199EF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2400E3-05CA-694A-92D5-9CAABF643A52}" type="pres">
      <dgm:prSet presAssocID="{0A276036-5284-4D9B-B7F7-550FDE8EC669}" presName="spacer" presStyleCnt="0"/>
      <dgm:spPr/>
    </dgm:pt>
    <dgm:pt modelId="{D38A51B8-6088-6C47-BF24-216D3399F6C2}" type="pres">
      <dgm:prSet presAssocID="{4B9FCCDC-655E-4AE3-85D3-2319822A6B1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F499123-EDEF-4B40-8FF4-F3EA1C15048E}" type="presOf" srcId="{7AB77BE2-84BE-4AF0-A2E8-9938B199EF76}" destId="{AFC8D19F-4465-974F-B635-0EC965AC3940}" srcOrd="0" destOrd="0" presId="urn:microsoft.com/office/officeart/2005/8/layout/vList2"/>
    <dgm:cxn modelId="{917E925C-1D92-452F-924B-374D78ED6F02}" srcId="{2A113021-2549-4C37-B24A-FFD2D052CCF3}" destId="{7AB77BE2-84BE-4AF0-A2E8-9938B199EF76}" srcOrd="0" destOrd="0" parTransId="{376E9952-543B-4CF5-BBCF-7BB844B86BD7}" sibTransId="{0A276036-5284-4D9B-B7F7-550FDE8EC669}"/>
    <dgm:cxn modelId="{3AFEA15E-54E6-EF49-9E45-1C8BEE0123F1}" type="presOf" srcId="{4B9FCCDC-655E-4AE3-85D3-2319822A6B1A}" destId="{D38A51B8-6088-6C47-BF24-216D3399F6C2}" srcOrd="0" destOrd="0" presId="urn:microsoft.com/office/officeart/2005/8/layout/vList2"/>
    <dgm:cxn modelId="{E1D14B88-7C40-3C4A-AB7A-D4C85276172D}" type="presOf" srcId="{2A113021-2549-4C37-B24A-FFD2D052CCF3}" destId="{52658760-2785-EE43-BC2E-FC9DC5C8C722}" srcOrd="0" destOrd="0" presId="urn:microsoft.com/office/officeart/2005/8/layout/vList2"/>
    <dgm:cxn modelId="{DB9E61AB-175C-4C16-A709-3BB0B72F851B}" srcId="{2A113021-2549-4C37-B24A-FFD2D052CCF3}" destId="{4B9FCCDC-655E-4AE3-85D3-2319822A6B1A}" srcOrd="1" destOrd="0" parTransId="{C9F9FE64-10E2-49ED-9FCA-48AF01AAA82E}" sibTransId="{D987C7B6-2826-49B9-8E06-4AA4B1D85E5B}"/>
    <dgm:cxn modelId="{53491F45-1EFB-0F45-84FB-B206041DB836}" type="presParOf" srcId="{52658760-2785-EE43-BC2E-FC9DC5C8C722}" destId="{AFC8D19F-4465-974F-B635-0EC965AC3940}" srcOrd="0" destOrd="0" presId="urn:microsoft.com/office/officeart/2005/8/layout/vList2"/>
    <dgm:cxn modelId="{28065106-2BEB-E841-B95F-82BA3CBEE333}" type="presParOf" srcId="{52658760-2785-EE43-BC2E-FC9DC5C8C722}" destId="{072400E3-05CA-694A-92D5-9CAABF643A52}" srcOrd="1" destOrd="0" presId="urn:microsoft.com/office/officeart/2005/8/layout/vList2"/>
    <dgm:cxn modelId="{BA36958F-495E-8E47-97CB-94D983B698FC}" type="presParOf" srcId="{52658760-2785-EE43-BC2E-FC9DC5C8C722}" destId="{D38A51B8-6088-6C47-BF24-216D3399F6C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8D19F-4465-974F-B635-0EC965AC3940}">
      <dsp:nvSpPr>
        <dsp:cNvPr id="0" name=""/>
        <dsp:cNvSpPr/>
      </dsp:nvSpPr>
      <dsp:spPr>
        <a:xfrm>
          <a:off x="0" y="237062"/>
          <a:ext cx="5141912" cy="24160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Loans are approved after considering various factors such as credit score, income.</a:t>
          </a:r>
        </a:p>
      </dsp:txBody>
      <dsp:txXfrm>
        <a:off x="117942" y="355004"/>
        <a:ext cx="4906028" cy="2180166"/>
      </dsp:txXfrm>
    </dsp:sp>
    <dsp:sp modelId="{D38A51B8-6088-6C47-BF24-216D3399F6C2}">
      <dsp:nvSpPr>
        <dsp:cNvPr id="0" name=""/>
        <dsp:cNvSpPr/>
      </dsp:nvSpPr>
      <dsp:spPr>
        <a:xfrm>
          <a:off x="0" y="2753912"/>
          <a:ext cx="5141912" cy="241605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Predict loan eligibility from the past records.</a:t>
          </a:r>
        </a:p>
      </dsp:txBody>
      <dsp:txXfrm>
        <a:off x="117942" y="2871854"/>
        <a:ext cx="4906028" cy="2180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0DFE79-0EB7-4D70-9084-A559996E7C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98047-8CCF-48A7-B4F4-43EA4392CE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4E2AD-10AD-46AB-80E7-46A8F3965F3B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6DA8F-E491-4AF3-9F67-B11E2F8ABC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0C7A5-15AF-4E97-90C8-037AEE587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17746-C74A-4AE1-9A86-BB2D18BE6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79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7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8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7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8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0578ACC-22D6-47C1-A373-4FD133E34F3C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8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0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7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5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12/9/19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6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F302-0C0E-4BA4-90D8-65D8D2AE7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US"/>
              <a:t>LOAN ELIGIBITLIY PREDICTION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40515-638C-44CE-BCE6-FA2DB3B7C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88378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- </a:t>
            </a:r>
            <a:r>
              <a:rPr lang="en-US" dirty="0" err="1"/>
              <a:t>Derrie</a:t>
            </a:r>
            <a:r>
              <a:rPr lang="en-US" dirty="0"/>
              <a:t> Susan Varghese</a:t>
            </a:r>
          </a:p>
          <a:p>
            <a:r>
              <a:rPr lang="en-US" dirty="0"/>
              <a:t>- Varun Jagadeesh</a:t>
            </a:r>
          </a:p>
          <a:p>
            <a:r>
              <a:rPr lang="en-US" dirty="0"/>
              <a:t>- Vivek </a:t>
            </a:r>
            <a:r>
              <a:rPr lang="en-US" dirty="0" err="1"/>
              <a:t>Garimella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3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2F004-5665-4DDB-A89C-CFAB88FE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6D68-951F-4A44-93FB-C74803A3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b="1" dirty="0"/>
              <a:t>Feature Selection: </a:t>
            </a:r>
          </a:p>
          <a:p>
            <a:pPr lvl="1"/>
            <a:r>
              <a:rPr lang="en-US" b="1" dirty="0"/>
              <a:t>Huge dataset – 15M data points and 99 columns</a:t>
            </a:r>
          </a:p>
          <a:p>
            <a:pPr lvl="1"/>
            <a:r>
              <a:rPr lang="en-US" b="1" dirty="0"/>
              <a:t>Columns with missing values &gt; 90% were removed (about 30) </a:t>
            </a:r>
          </a:p>
          <a:p>
            <a:pPr lvl="1"/>
            <a:r>
              <a:rPr lang="en-US" b="1" dirty="0"/>
              <a:t>Sampled the data multiple times and evaluated</a:t>
            </a:r>
          </a:p>
          <a:p>
            <a:pPr lvl="1"/>
            <a:r>
              <a:rPr lang="en-US" b="1" dirty="0"/>
              <a:t>Random Forest - Feature importance</a:t>
            </a:r>
          </a:p>
          <a:p>
            <a:pPr lvl="1"/>
            <a:r>
              <a:rPr lang="en-US" b="1" dirty="0"/>
              <a:t>Dropped the columns  which were dependent on target variable (interest rate)</a:t>
            </a:r>
          </a:p>
          <a:p>
            <a:pPr marL="274320" lvl="1" indent="0">
              <a:buNone/>
            </a:pPr>
            <a:endParaRPr lang="en-US" b="1" dirty="0"/>
          </a:p>
          <a:p>
            <a:r>
              <a:rPr lang="en-US" dirty="0"/>
              <a:t>One hot encoded categorical variables</a:t>
            </a:r>
          </a:p>
          <a:p>
            <a:r>
              <a:rPr lang="en-US" dirty="0"/>
              <a:t>Number of Features selected - 48</a:t>
            </a:r>
          </a:p>
          <a:p>
            <a:r>
              <a:rPr lang="en-US" dirty="0"/>
              <a:t>Cleaned data was stored in as a new csv file and was used in model building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03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15FFFB0-F23F-4C19-94F1-12A61849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86DADA-8EB8-4F9F-9261-99F3901E8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84EFE5-F4C3-4E12-B42A-2DF409423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B137A-E95E-4AEF-9B45-696820DE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Imbalanced data handling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267429-9C51-0B4C-BB37-3D6C27B2B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265" y="1119206"/>
            <a:ext cx="3192298" cy="19552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08EB68-2128-42D5-9CE4-5E1E68215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5295" y="1624110"/>
            <a:ext cx="3204999" cy="945474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FB14F7-4375-5B48-B346-244B98AE52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5678" y="1195023"/>
            <a:ext cx="3192298" cy="180364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FDF137-1A21-42F3-BD72-9FCA3E0E6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716" y="4162030"/>
            <a:ext cx="4699221" cy="176714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700" dirty="0"/>
              <a:t>Data is highly imbalanced</a:t>
            </a:r>
          </a:p>
          <a:p>
            <a:r>
              <a:rPr lang="en-US" sz="1700" dirty="0"/>
              <a:t>Lead to incorrect results during modeling </a:t>
            </a:r>
          </a:p>
          <a:p>
            <a:r>
              <a:rPr lang="en-US" sz="1700" dirty="0"/>
              <a:t>Performed over sampling and under sampling in order to handle imbalanced data</a:t>
            </a:r>
          </a:p>
          <a:p>
            <a:r>
              <a:rPr lang="en-US" sz="1700" dirty="0"/>
              <a:t>Evaluated on both samples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Oval 3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920DD-A0A6-0744-BC0C-DD75F99D45FB}"/>
              </a:ext>
            </a:extLst>
          </p:cNvPr>
          <p:cNvSpPr txBox="1"/>
          <p:nvPr/>
        </p:nvSpPr>
        <p:spPr>
          <a:xfrm>
            <a:off x="4682359" y="2998671"/>
            <a:ext cx="330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 of 1’s – 99.932 %</a:t>
            </a:r>
          </a:p>
          <a:p>
            <a:r>
              <a:rPr lang="en-US" dirty="0"/>
              <a:t>Percentage of 0’s – 00.068 %</a:t>
            </a:r>
          </a:p>
        </p:txBody>
      </p:sp>
    </p:spTree>
    <p:extLst>
      <p:ext uri="{BB962C8B-B14F-4D97-AF65-F5344CB8AC3E}">
        <p14:creationId xmlns:p14="http://schemas.microsoft.com/office/powerpoint/2010/main" val="220054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F2871E-565F-474A-B54D-BEE1E15F3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82A56F-587F-4349-A229-799831B2F9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Aus1</a:t>
            </a:r>
          </a:p>
          <a:p>
            <a:r>
              <a:rPr lang="en-US" dirty="0" err="1"/>
              <a:t>Applicant_credit_score_type</a:t>
            </a:r>
            <a:endParaRPr lang="en-US" dirty="0"/>
          </a:p>
          <a:p>
            <a:r>
              <a:rPr lang="en-US" dirty="0" err="1"/>
              <a:t>Purchaser_type</a:t>
            </a:r>
            <a:endParaRPr lang="en-US" dirty="0"/>
          </a:p>
          <a:p>
            <a:r>
              <a:rPr lang="en-US" dirty="0" err="1"/>
              <a:t>Loan_term</a:t>
            </a:r>
            <a:endParaRPr lang="en-US" dirty="0"/>
          </a:p>
          <a:p>
            <a:r>
              <a:rPr lang="en-US" dirty="0"/>
              <a:t>Income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3B50D0-B6D2-6E42-82F1-9BD9AF013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5DAE05-CF12-9344-9B41-1BCE0D4704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Purchaser_type</a:t>
            </a:r>
            <a:endParaRPr lang="en-US" dirty="0"/>
          </a:p>
          <a:p>
            <a:r>
              <a:rPr lang="en-US" dirty="0" err="1"/>
              <a:t>Property_value</a:t>
            </a:r>
            <a:endParaRPr lang="en-US" dirty="0"/>
          </a:p>
          <a:p>
            <a:r>
              <a:rPr lang="en-US" dirty="0" err="1"/>
              <a:t>Loan_type</a:t>
            </a:r>
            <a:endParaRPr lang="en-US" dirty="0"/>
          </a:p>
          <a:p>
            <a:r>
              <a:rPr lang="en-US" dirty="0" err="1"/>
              <a:t>Loan_term</a:t>
            </a:r>
            <a:endParaRPr lang="en-US" dirty="0"/>
          </a:p>
          <a:p>
            <a:r>
              <a:rPr lang="en-US" dirty="0"/>
              <a:t>aus_1</a:t>
            </a:r>
          </a:p>
          <a:p>
            <a:r>
              <a:rPr lang="en-US" dirty="0" err="1"/>
              <a:t>Applicant_credit_score_type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B863D-1A2B-4DE0-801D-A0C7792A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91465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854EC-AC10-44AE-B5CD-FD77AE43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5600" dirty="0"/>
              <a:t>MODELS IMPLEMENTED: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882D-5D16-4DE5-8276-132C0DA2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b="1" dirty="0"/>
              <a:t>Logistic Regression</a:t>
            </a:r>
          </a:p>
          <a:p>
            <a:r>
              <a:rPr lang="en-US" b="1" dirty="0"/>
              <a:t>Random Forests </a:t>
            </a:r>
          </a:p>
          <a:p>
            <a:r>
              <a:rPr lang="en-US" b="1" dirty="0"/>
              <a:t>Naïve Bayes Classifier</a:t>
            </a:r>
          </a:p>
          <a:p>
            <a:r>
              <a:rPr lang="en-US" b="1" dirty="0"/>
              <a:t>XG Boost</a:t>
            </a:r>
          </a:p>
          <a:p>
            <a:r>
              <a:rPr lang="en-US" b="1" dirty="0"/>
              <a:t>ADA Boost Classifier </a:t>
            </a:r>
          </a:p>
          <a:p>
            <a:r>
              <a:rPr lang="en-US" b="1" dirty="0"/>
              <a:t>LDA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6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7967F-DD2F-4F62-888B-19FF8A40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en-US" sz="6000"/>
              <a:t>EVALUATION - Accuracy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432894D-1E0C-0C40-BB4F-15DE058E362F}"/>
              </a:ext>
            </a:extLst>
          </p:cNvPr>
          <p:cNvSpPr txBox="1"/>
          <p:nvPr/>
        </p:nvSpPr>
        <p:spPr>
          <a:xfrm>
            <a:off x="2725271" y="6149788"/>
            <a:ext cx="706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Accuracy is not a good metric for imbalanced data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EBEBE640-684D-424D-9014-3785DBD03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810121"/>
              </p:ext>
            </p:extLst>
          </p:nvPr>
        </p:nvGraphicFramePr>
        <p:xfrm>
          <a:off x="643466" y="732873"/>
          <a:ext cx="10905068" cy="309642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812759">
                  <a:extLst>
                    <a:ext uri="{9D8B030D-6E8A-4147-A177-3AD203B41FA5}">
                      <a16:colId xmlns:a16="http://schemas.microsoft.com/office/drawing/2014/main" val="1068333827"/>
                    </a:ext>
                  </a:extLst>
                </a:gridCol>
                <a:gridCol w="3781195">
                  <a:extLst>
                    <a:ext uri="{9D8B030D-6E8A-4147-A177-3AD203B41FA5}">
                      <a16:colId xmlns:a16="http://schemas.microsoft.com/office/drawing/2014/main" val="2268353864"/>
                    </a:ext>
                  </a:extLst>
                </a:gridCol>
                <a:gridCol w="3311114">
                  <a:extLst>
                    <a:ext uri="{9D8B030D-6E8A-4147-A177-3AD203B41FA5}">
                      <a16:colId xmlns:a16="http://schemas.microsoft.com/office/drawing/2014/main" val="1617125790"/>
                    </a:ext>
                  </a:extLst>
                </a:gridCol>
              </a:tblGrid>
              <a:tr h="4423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Oversampling Accuracy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Under sampling Accuracy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72713"/>
                  </a:ext>
                </a:extLst>
              </a:tr>
              <a:tr h="4423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Ada Boost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99.110981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98.041982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559124"/>
                  </a:ext>
                </a:extLst>
              </a:tr>
              <a:tr h="4423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Random Forest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99.112165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98.430058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971615"/>
                  </a:ext>
                </a:extLst>
              </a:tr>
              <a:tr h="4423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LDA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95.807763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97.989063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80049"/>
                  </a:ext>
                </a:extLst>
              </a:tr>
              <a:tr h="4423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96.812792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98.200741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579021"/>
                  </a:ext>
                </a:extLst>
              </a:tr>
              <a:tr h="4423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Naïve Bayes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96.963369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97.442229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98727"/>
                  </a:ext>
                </a:extLst>
              </a:tr>
              <a:tr h="4423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XGBoost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97.812138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98.482977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0550" marR="67706" marT="90275" marB="90275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184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97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AFC9E-4278-4C40-A5F1-61622F8F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/>
              <a:t>EVALUATION - Precision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2DBDC0B1-E82F-4B21-9456-359C29284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6A91F8A7-5A5C-3640-97FC-C1070E7E0C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55596"/>
              </p:ext>
            </p:extLst>
          </p:nvPr>
        </p:nvGraphicFramePr>
        <p:xfrm>
          <a:off x="984502" y="1110409"/>
          <a:ext cx="10223001" cy="184978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71273">
                  <a:extLst>
                    <a:ext uri="{9D8B030D-6E8A-4147-A177-3AD203B41FA5}">
                      <a16:colId xmlns:a16="http://schemas.microsoft.com/office/drawing/2014/main" val="2670992378"/>
                    </a:ext>
                  </a:extLst>
                </a:gridCol>
                <a:gridCol w="762644">
                  <a:extLst>
                    <a:ext uri="{9D8B030D-6E8A-4147-A177-3AD203B41FA5}">
                      <a16:colId xmlns:a16="http://schemas.microsoft.com/office/drawing/2014/main" val="470559711"/>
                    </a:ext>
                  </a:extLst>
                </a:gridCol>
                <a:gridCol w="762644">
                  <a:extLst>
                    <a:ext uri="{9D8B030D-6E8A-4147-A177-3AD203B41FA5}">
                      <a16:colId xmlns:a16="http://schemas.microsoft.com/office/drawing/2014/main" val="3105133492"/>
                    </a:ext>
                  </a:extLst>
                </a:gridCol>
                <a:gridCol w="762644">
                  <a:extLst>
                    <a:ext uri="{9D8B030D-6E8A-4147-A177-3AD203B41FA5}">
                      <a16:colId xmlns:a16="http://schemas.microsoft.com/office/drawing/2014/main" val="2799979815"/>
                    </a:ext>
                  </a:extLst>
                </a:gridCol>
                <a:gridCol w="762644">
                  <a:extLst>
                    <a:ext uri="{9D8B030D-6E8A-4147-A177-3AD203B41FA5}">
                      <a16:colId xmlns:a16="http://schemas.microsoft.com/office/drawing/2014/main" val="174375830"/>
                    </a:ext>
                  </a:extLst>
                </a:gridCol>
                <a:gridCol w="762644">
                  <a:extLst>
                    <a:ext uri="{9D8B030D-6E8A-4147-A177-3AD203B41FA5}">
                      <a16:colId xmlns:a16="http://schemas.microsoft.com/office/drawing/2014/main" val="1957511804"/>
                    </a:ext>
                  </a:extLst>
                </a:gridCol>
                <a:gridCol w="762644">
                  <a:extLst>
                    <a:ext uri="{9D8B030D-6E8A-4147-A177-3AD203B41FA5}">
                      <a16:colId xmlns:a16="http://schemas.microsoft.com/office/drawing/2014/main" val="3520000617"/>
                    </a:ext>
                  </a:extLst>
                </a:gridCol>
                <a:gridCol w="762644">
                  <a:extLst>
                    <a:ext uri="{9D8B030D-6E8A-4147-A177-3AD203B41FA5}">
                      <a16:colId xmlns:a16="http://schemas.microsoft.com/office/drawing/2014/main" val="1499153955"/>
                    </a:ext>
                  </a:extLst>
                </a:gridCol>
                <a:gridCol w="762644">
                  <a:extLst>
                    <a:ext uri="{9D8B030D-6E8A-4147-A177-3AD203B41FA5}">
                      <a16:colId xmlns:a16="http://schemas.microsoft.com/office/drawing/2014/main" val="1882930314"/>
                    </a:ext>
                  </a:extLst>
                </a:gridCol>
                <a:gridCol w="762644">
                  <a:extLst>
                    <a:ext uri="{9D8B030D-6E8A-4147-A177-3AD203B41FA5}">
                      <a16:colId xmlns:a16="http://schemas.microsoft.com/office/drawing/2014/main" val="3865773723"/>
                    </a:ext>
                  </a:extLst>
                </a:gridCol>
                <a:gridCol w="762644">
                  <a:extLst>
                    <a:ext uri="{9D8B030D-6E8A-4147-A177-3AD203B41FA5}">
                      <a16:colId xmlns:a16="http://schemas.microsoft.com/office/drawing/2014/main" val="3274096387"/>
                    </a:ext>
                  </a:extLst>
                </a:gridCol>
                <a:gridCol w="762644">
                  <a:extLst>
                    <a:ext uri="{9D8B030D-6E8A-4147-A177-3AD203B41FA5}">
                      <a16:colId xmlns:a16="http://schemas.microsoft.com/office/drawing/2014/main" val="3441631788"/>
                    </a:ext>
                  </a:extLst>
                </a:gridCol>
                <a:gridCol w="762644">
                  <a:extLst>
                    <a:ext uri="{9D8B030D-6E8A-4147-A177-3AD203B41FA5}">
                      <a16:colId xmlns:a16="http://schemas.microsoft.com/office/drawing/2014/main" val="2666654603"/>
                    </a:ext>
                  </a:extLst>
                </a:gridCol>
              </a:tblGrid>
              <a:tr h="599902">
                <a:tc rowSpan="2"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311" marR="122311" marT="61155" marB="61155"/>
                </a:tc>
                <a:tc gridSpan="2"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Random Forest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311" marR="122311" marT="61155" marB="6115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Logistic Regression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311" marR="122311" marT="61155" marB="6115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Naïve Bayes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311" marR="122311" marT="61155" marB="6115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LDA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311" marR="122311" marT="61155" marB="6115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XG Boost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311" marR="122311" marT="61155" marB="6115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ADABoost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311" marR="122311" marT="61155" marB="6115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46287"/>
                  </a:ext>
                </a:extLst>
              </a:tr>
              <a:tr h="269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b"/>
                </a:tc>
                <a:extLst>
                  <a:ext uri="{0D108BD9-81ED-4DB2-BD59-A6C34878D82A}">
                    <a16:rowId xmlns:a16="http://schemas.microsoft.com/office/drawing/2014/main" val="1485367717"/>
                  </a:ext>
                </a:extLst>
              </a:tr>
              <a:tr h="490331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Over Sampling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0.337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0.173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0.999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0.179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0.999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0.137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0.999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0.218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0.998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0.326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0.995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extLst>
                  <a:ext uri="{0D108BD9-81ED-4DB2-BD59-A6C34878D82A}">
                    <a16:rowId xmlns:a16="http://schemas.microsoft.com/office/drawing/2014/main" val="135088843"/>
                  </a:ext>
                </a:extLst>
              </a:tr>
              <a:tr h="490331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Under Sampling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0.979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0.999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0.966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0.998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0.951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0.976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0.998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0.97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0.966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0.994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733" marR="91733" marT="12740" marB="0" anchor="ctr"/>
                </a:tc>
                <a:extLst>
                  <a:ext uri="{0D108BD9-81ED-4DB2-BD59-A6C34878D82A}">
                    <a16:rowId xmlns:a16="http://schemas.microsoft.com/office/drawing/2014/main" val="368058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94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ED32-D25B-994E-B372-5C75DA23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Evaluation – recall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DC4E3A-6061-7147-8A19-6E4943397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499675"/>
              </p:ext>
            </p:extLst>
          </p:nvPr>
        </p:nvGraphicFramePr>
        <p:xfrm>
          <a:off x="1069975" y="3294087"/>
          <a:ext cx="10058407" cy="180045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46347">
                  <a:extLst>
                    <a:ext uri="{9D8B030D-6E8A-4147-A177-3AD203B41FA5}">
                      <a16:colId xmlns:a16="http://schemas.microsoft.com/office/drawing/2014/main" val="328057588"/>
                    </a:ext>
                  </a:extLst>
                </a:gridCol>
                <a:gridCol w="751005">
                  <a:extLst>
                    <a:ext uri="{9D8B030D-6E8A-4147-A177-3AD203B41FA5}">
                      <a16:colId xmlns:a16="http://schemas.microsoft.com/office/drawing/2014/main" val="2100726948"/>
                    </a:ext>
                  </a:extLst>
                </a:gridCol>
                <a:gridCol w="751005">
                  <a:extLst>
                    <a:ext uri="{9D8B030D-6E8A-4147-A177-3AD203B41FA5}">
                      <a16:colId xmlns:a16="http://schemas.microsoft.com/office/drawing/2014/main" val="948529507"/>
                    </a:ext>
                  </a:extLst>
                </a:gridCol>
                <a:gridCol w="751005">
                  <a:extLst>
                    <a:ext uri="{9D8B030D-6E8A-4147-A177-3AD203B41FA5}">
                      <a16:colId xmlns:a16="http://schemas.microsoft.com/office/drawing/2014/main" val="2952037486"/>
                    </a:ext>
                  </a:extLst>
                </a:gridCol>
                <a:gridCol w="751005">
                  <a:extLst>
                    <a:ext uri="{9D8B030D-6E8A-4147-A177-3AD203B41FA5}">
                      <a16:colId xmlns:a16="http://schemas.microsoft.com/office/drawing/2014/main" val="3636193824"/>
                    </a:ext>
                  </a:extLst>
                </a:gridCol>
                <a:gridCol w="751005">
                  <a:extLst>
                    <a:ext uri="{9D8B030D-6E8A-4147-A177-3AD203B41FA5}">
                      <a16:colId xmlns:a16="http://schemas.microsoft.com/office/drawing/2014/main" val="806102157"/>
                    </a:ext>
                  </a:extLst>
                </a:gridCol>
                <a:gridCol w="751005">
                  <a:extLst>
                    <a:ext uri="{9D8B030D-6E8A-4147-A177-3AD203B41FA5}">
                      <a16:colId xmlns:a16="http://schemas.microsoft.com/office/drawing/2014/main" val="2033513531"/>
                    </a:ext>
                  </a:extLst>
                </a:gridCol>
                <a:gridCol w="751005">
                  <a:extLst>
                    <a:ext uri="{9D8B030D-6E8A-4147-A177-3AD203B41FA5}">
                      <a16:colId xmlns:a16="http://schemas.microsoft.com/office/drawing/2014/main" val="2086392410"/>
                    </a:ext>
                  </a:extLst>
                </a:gridCol>
                <a:gridCol w="751005">
                  <a:extLst>
                    <a:ext uri="{9D8B030D-6E8A-4147-A177-3AD203B41FA5}">
                      <a16:colId xmlns:a16="http://schemas.microsoft.com/office/drawing/2014/main" val="3501811771"/>
                    </a:ext>
                  </a:extLst>
                </a:gridCol>
                <a:gridCol w="751005">
                  <a:extLst>
                    <a:ext uri="{9D8B030D-6E8A-4147-A177-3AD203B41FA5}">
                      <a16:colId xmlns:a16="http://schemas.microsoft.com/office/drawing/2014/main" val="2897230931"/>
                    </a:ext>
                  </a:extLst>
                </a:gridCol>
                <a:gridCol w="751005">
                  <a:extLst>
                    <a:ext uri="{9D8B030D-6E8A-4147-A177-3AD203B41FA5}">
                      <a16:colId xmlns:a16="http://schemas.microsoft.com/office/drawing/2014/main" val="2962542484"/>
                    </a:ext>
                  </a:extLst>
                </a:gridCol>
                <a:gridCol w="751005">
                  <a:extLst>
                    <a:ext uri="{9D8B030D-6E8A-4147-A177-3AD203B41FA5}">
                      <a16:colId xmlns:a16="http://schemas.microsoft.com/office/drawing/2014/main" val="3792569194"/>
                    </a:ext>
                  </a:extLst>
                </a:gridCol>
                <a:gridCol w="751005">
                  <a:extLst>
                    <a:ext uri="{9D8B030D-6E8A-4147-A177-3AD203B41FA5}">
                      <a16:colId xmlns:a16="http://schemas.microsoft.com/office/drawing/2014/main" val="1638337187"/>
                    </a:ext>
                  </a:extLst>
                </a:gridCol>
              </a:tblGrid>
              <a:tr h="589704">
                <a:tc rowSpan="2"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781" marR="128781" marT="64390" marB="64390"/>
                </a:tc>
                <a:tc gridSpan="2"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Random Forest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781" marR="128781" marT="64390" marB="643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Logistic Regression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781" marR="128781" marT="64390" marB="643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Naïve Bayes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781" marR="128781" marT="64390" marB="643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LDA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781" marR="128781" marT="64390" marB="643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XG Boost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781" marR="128781" marT="64390" marB="643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ADABoost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781" marR="128781" marT="64390" marB="643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93884"/>
                  </a:ext>
                </a:extLst>
              </a:tr>
              <a:tr h="2620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b"/>
                </a:tc>
                <a:tc>
                  <a:txBody>
                    <a:bodyPr/>
                    <a:lstStyle/>
                    <a:p>
                      <a:pPr marL="0" marR="0"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b"/>
                </a:tc>
                <a:extLst>
                  <a:ext uri="{0D108BD9-81ED-4DB2-BD59-A6C34878D82A}">
                    <a16:rowId xmlns:a16="http://schemas.microsoft.com/office/drawing/2014/main" val="1696574934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Over Sampling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0.299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0.996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0.998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0.968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0.973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0.970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0.998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0.958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0.851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0.979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0.294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0.995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extLst>
                  <a:ext uri="{0D108BD9-81ED-4DB2-BD59-A6C34878D82A}">
                    <a16:rowId xmlns:a16="http://schemas.microsoft.com/office/drawing/2014/main" val="4277090152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Under Sampling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0.999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0.969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0.998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0.966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0.976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0.972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0.998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0.961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0.970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0.964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tc>
                  <a:txBody>
                    <a:bodyPr/>
                    <a:lstStyle/>
                    <a:p>
                      <a:pPr marL="0" marR="0"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0.966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586" marR="96586" marT="13415" marB="0" anchor="ctr"/>
                </a:tc>
                <a:extLst>
                  <a:ext uri="{0D108BD9-81ED-4DB2-BD59-A6C34878D82A}">
                    <a16:rowId xmlns:a16="http://schemas.microsoft.com/office/drawing/2014/main" val="3804199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24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54BF9-FDF6-4A8C-B1C2-E4A859C7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555812"/>
            <a:ext cx="3702575" cy="1879967"/>
          </a:xfrm>
          <a:ln>
            <a:noFill/>
          </a:ln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400" dirty="0"/>
              <a:t>ROC and </a:t>
            </a:r>
            <a:br>
              <a:rPr lang="en-US" sz="4400" dirty="0"/>
            </a:br>
            <a:r>
              <a:rPr lang="en-US" sz="4400" dirty="0"/>
              <a:t>PRECISION-RECALL CURVE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FCAC11-9F64-A84E-B8FB-AA9352F4559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34"/>
            <a:ext cx="7836311" cy="6329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158C4D-041C-3446-9C58-4AFF9A54167F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en-US" sz="1600" dirty="0"/>
          </a:p>
          <a:p>
            <a:pPr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en-US" sz="1600" dirty="0"/>
          </a:p>
          <a:p>
            <a:pPr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en-US" sz="1600" dirty="0"/>
          </a:p>
          <a:p>
            <a:pPr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dirty="0"/>
              <a:t>ROC Curve is not a good metric for imbalanced data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11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C9829-E9F0-8E4A-8B1F-E8E3C142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1" y="484632"/>
            <a:ext cx="3702574" cy="1461209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000" dirty="0"/>
              <a:t>ROC and </a:t>
            </a:r>
            <a:br>
              <a:rPr lang="en-US" sz="4000" dirty="0"/>
            </a:br>
            <a:r>
              <a:rPr lang="en-US" sz="4000" dirty="0"/>
              <a:t>PRECISION-RECALL CURVE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503A2A-08EE-004C-9FF2-A564FB2B39A0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125506"/>
            <a:ext cx="7503372" cy="631115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A9063C-8846-4662-BF38-AF2DE105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ROC Curve is not a good metric for imbalanced data</a:t>
            </a:r>
          </a:p>
          <a:p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847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1E9D7-075B-46CA-9D28-0875974A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DC2F-5BD0-4356-97C1-3A99146A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052956"/>
          </a:xfrm>
        </p:spPr>
        <p:txBody>
          <a:bodyPr>
            <a:normAutofit/>
          </a:bodyPr>
          <a:lstStyle/>
          <a:p>
            <a:r>
              <a:rPr lang="en-US" dirty="0"/>
              <a:t>Random Forest is performing the best.</a:t>
            </a:r>
          </a:p>
          <a:p>
            <a:r>
              <a:rPr lang="en-US" dirty="0"/>
              <a:t>Naïve Bayes performed the worst.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FUTURE WORK</a:t>
            </a:r>
          </a:p>
          <a:p>
            <a:r>
              <a:rPr lang="en-US" dirty="0"/>
              <a:t>Impute values instead of removing null values.</a:t>
            </a:r>
          </a:p>
          <a:p>
            <a:r>
              <a:rPr lang="en-US" dirty="0"/>
              <a:t>Use the entire dataset instead of sampling.</a:t>
            </a:r>
          </a:p>
          <a:p>
            <a:r>
              <a:rPr lang="en-US" dirty="0"/>
              <a:t>Perform different ratios in SMOTE and evaluate performance.</a:t>
            </a:r>
          </a:p>
          <a:p>
            <a:r>
              <a:rPr lang="en-US" dirty="0"/>
              <a:t>Perform cross-validation.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36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85D27-FD0E-4671-A7EB-5B9D0E7A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66A6-E57F-4FAA-B7D9-3C610F412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Description</a:t>
            </a:r>
          </a:p>
          <a:p>
            <a:r>
              <a:rPr lang="en-US" dirty="0"/>
              <a:t>Dataset Overview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Approach 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Results Comparison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870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90624-0FD0-FC48-ACEE-36427A07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43468"/>
            <a:ext cx="9966960" cy="359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27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3D3F8-F75D-497E-8783-73F29082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DESCRIPTION: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D95FFBFD-AF18-4ED0-B6B2-3087DBC48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03761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1194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160F-23F7-4B28-8CD7-72D982BE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 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50C-20B6-4A2A-A460-79C69B85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613860" cy="1849047"/>
          </a:xfrm>
        </p:spPr>
        <p:txBody>
          <a:bodyPr>
            <a:normAutofit/>
          </a:bodyPr>
          <a:lstStyle/>
          <a:p>
            <a:r>
              <a:rPr lang="en-US" sz="2000" dirty="0"/>
              <a:t>National Level Loan Dataset – collected by the Federal Financial Institutions Examination Council (FFEIC) under the Home Mortgage Disclosure Act (HMDA) for the year 2018.</a:t>
            </a:r>
          </a:p>
          <a:p>
            <a:r>
              <a:rPr lang="en-US" sz="2000" dirty="0"/>
              <a:t>The dataset consists of about 15 million datapoints and 99 features such as loan amount ,loan term ,property value, action taken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4F28B-F98A-42F8-BE6D-5EAB5F65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70" y="4023360"/>
            <a:ext cx="9613860" cy="232231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83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16852-17CA-4881-9260-1350984F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Target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58C4A-BA8D-4EE1-84F3-42EC22D77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7" r="29473" b="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1D2258-F1EF-4F6E-B857-DC6FEEE0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1 - Loan originated</a:t>
            </a:r>
          </a:p>
          <a:p>
            <a:r>
              <a:rPr lang="en-US" sz="1400" dirty="0"/>
              <a:t>2 - Application approved but not accepted</a:t>
            </a:r>
          </a:p>
          <a:p>
            <a:r>
              <a:rPr lang="en-US" sz="1400" dirty="0"/>
              <a:t>3 - Application denied</a:t>
            </a:r>
          </a:p>
          <a:p>
            <a:r>
              <a:rPr lang="en-US" sz="1400" dirty="0"/>
              <a:t>4 - Application withdrawn by applicant</a:t>
            </a:r>
          </a:p>
          <a:p>
            <a:r>
              <a:rPr lang="en-US" sz="1400" dirty="0"/>
              <a:t>5 - File closed for incompleteness</a:t>
            </a:r>
          </a:p>
          <a:p>
            <a:r>
              <a:rPr lang="en-US" sz="1400" dirty="0"/>
              <a:t>6 - Purchased loan</a:t>
            </a:r>
          </a:p>
          <a:p>
            <a:r>
              <a:rPr lang="en-US" sz="1400" dirty="0"/>
              <a:t>7 - Preapproval request denied</a:t>
            </a:r>
          </a:p>
          <a:p>
            <a:r>
              <a:rPr lang="en-US" sz="1400" dirty="0"/>
              <a:t>8 - Preapproval request approved but not accepted</a:t>
            </a:r>
          </a:p>
          <a:p>
            <a:r>
              <a:rPr lang="en-US" sz="1400" b="1" dirty="0"/>
              <a:t>3,7 – Loan Denied</a:t>
            </a:r>
          </a:p>
          <a:p>
            <a:r>
              <a:rPr lang="en-US" sz="1400" b="1" dirty="0"/>
              <a:t>1,2 – Loan Approved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98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0619A-A55D-42AD-99F7-876572E5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44D973-99E3-44BA-A2D9-569EB043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280" y="2320412"/>
            <a:ext cx="3506216" cy="3851787"/>
          </a:xfrm>
        </p:spPr>
        <p:txBody>
          <a:bodyPr anchor="ctr">
            <a:normAutofit/>
          </a:bodyPr>
          <a:lstStyle/>
          <a:p>
            <a:r>
              <a:rPr lang="en-US" dirty="0"/>
              <a:t>Age of applicant vs Action taken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FCFB3-F339-4EAA-A578-99361C3A0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2221931"/>
            <a:ext cx="6324600" cy="46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35AA-C295-42A9-860B-4F5075D1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7FB898-DB2E-459B-BD3A-04751C17ED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9" r="1" b="1"/>
          <a:stretch/>
        </p:blipFill>
        <p:spPr>
          <a:xfrm>
            <a:off x="1007196" y="2265036"/>
            <a:ext cx="5489020" cy="459296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12957E-BAE8-40B5-B0AB-A9FC6214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dirty="0"/>
              <a:t>Number of applications per denial reason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27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0D52E-816C-40BC-8B91-E8579888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9BE1A6-3326-480E-B7BB-F03CA4C1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720" y="2269278"/>
            <a:ext cx="4320205" cy="3851787"/>
          </a:xfrm>
        </p:spPr>
        <p:txBody>
          <a:bodyPr anchor="ctr">
            <a:normAutofit/>
          </a:bodyPr>
          <a:lstStyle/>
          <a:p>
            <a:r>
              <a:rPr lang="en-US" dirty="0"/>
              <a:t>Applicant’s income to debt ratio vs Action taken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B740D-0A52-364F-B447-D61D5B37D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7" y="2409033"/>
            <a:ext cx="6040955" cy="39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6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D2085-8164-446A-B477-EF2D368D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EXPLORATORY DATA ANALYSIS: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1D5585-0C08-4D6A-956E-312368961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802" y="2320412"/>
            <a:ext cx="4089445" cy="3851787"/>
          </a:xfrm>
        </p:spPr>
        <p:txBody>
          <a:bodyPr anchor="ctr">
            <a:normAutofit/>
          </a:bodyPr>
          <a:lstStyle/>
          <a:p>
            <a:r>
              <a:rPr lang="en-US" dirty="0"/>
              <a:t>Loan purpose vs Action taken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368E5-B79C-48EB-AA6C-E2F16C516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00" y="2271181"/>
            <a:ext cx="6681701" cy="45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91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607</Words>
  <Application>Microsoft Macintosh PowerPoint</Application>
  <PresentationFormat>Widescreen</PresentationFormat>
  <Paragraphs>211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LOAN ELIGIBITLIY PREDICTION ANALYSIS</vt:lpstr>
      <vt:lpstr>CONTENTS:</vt:lpstr>
      <vt:lpstr>DESCRIPTION:</vt:lpstr>
      <vt:lpstr>DATA SET overview</vt:lpstr>
      <vt:lpstr>Target variable</vt:lpstr>
      <vt:lpstr>EXPLORATORY DATA ANALYSIS:</vt:lpstr>
      <vt:lpstr>EXPLORATORY DATA ANALYSIS:</vt:lpstr>
      <vt:lpstr>EXPLORATORY DATA ANALYSIS:</vt:lpstr>
      <vt:lpstr>EXPLORATORY DATA ANALYSIS:</vt:lpstr>
      <vt:lpstr>Data Preprocessing</vt:lpstr>
      <vt:lpstr>Imbalanced data handling</vt:lpstr>
      <vt:lpstr>Feature importance</vt:lpstr>
      <vt:lpstr>MODELS IMPLEMENTED:</vt:lpstr>
      <vt:lpstr>EVALUATION - Accuracy </vt:lpstr>
      <vt:lpstr>EVALUATION - Precision </vt:lpstr>
      <vt:lpstr>Evaluation – recall </vt:lpstr>
      <vt:lpstr>ROC and  PRECISION-RECALL CURVE </vt:lpstr>
      <vt:lpstr>ROC and  PRECISION-RECALL CURVE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ELIGIBITLIY PREDICTION ANALYSIS</dc:title>
  <dc:creator>Derrie Susan Varghese</dc:creator>
  <cp:lastModifiedBy>Derrie Susan Varghese</cp:lastModifiedBy>
  <cp:revision>1</cp:revision>
  <dcterms:created xsi:type="dcterms:W3CDTF">2019-12-11T18:26:01Z</dcterms:created>
  <dcterms:modified xsi:type="dcterms:W3CDTF">2019-12-11T18:29:12Z</dcterms:modified>
</cp:coreProperties>
</file>