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3"/>
    <p:sldId id="274" r:id="rId4"/>
    <p:sldId id="272" r:id="rId5"/>
    <p:sldId id="264" r:id="rId6"/>
    <p:sldId id="275" r:id="rId7"/>
    <p:sldId id="276" r:id="rId8"/>
    <p:sldId id="277" r:id="rId9"/>
    <p:sldId id="278" r:id="rId10"/>
    <p:sldId id="280" r:id="rId11"/>
    <p:sldId id="279" r:id="rId12"/>
    <p:sldId id="281" r:id="rId13"/>
    <p:sldId id="282" r:id="rId14"/>
    <p:sldId id="283" r:id="rId15"/>
    <p:sldId id="284"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pic>
        <p:nvPicPr>
          <p:cNvPr id="100" name="Picture 99"/>
          <p:cNvPicPr/>
          <p:nvPr/>
        </p:nvPicPr>
        <p:blipFill>
          <a:blip r:embed="rId1"/>
          <a:stretch>
            <a:fillRect/>
          </a:stretch>
        </p:blipFill>
        <p:spPr>
          <a:xfrm>
            <a:off x="9756775" y="4403090"/>
            <a:ext cx="1800000" cy="1800000"/>
          </a:xfrm>
          <a:prstGeom prst="rect">
            <a:avLst/>
          </a:prstGeom>
          <a:noFill/>
          <a:ln w="9525">
            <a:noFill/>
          </a:ln>
        </p:spPr>
      </p:pic>
      <p:sp>
        <p:nvSpPr>
          <p:cNvPr id="18" name="Text Box 17"/>
          <p:cNvSpPr txBox="1"/>
          <p:nvPr/>
        </p:nvSpPr>
        <p:spPr>
          <a:xfrm>
            <a:off x="1395730" y="1331595"/>
            <a:ext cx="7089140" cy="1014730"/>
          </a:xfrm>
          <a:prstGeom prst="rect">
            <a:avLst/>
          </a:prstGeom>
          <a:noFill/>
        </p:spPr>
        <p:txBody>
          <a:bodyPr wrap="square" rtlCol="0">
            <a:spAutoFit/>
          </a:bodyPr>
          <a:p>
            <a:pPr algn="ctr"/>
            <a:r>
              <a:rPr lang="en-US" sz="6000">
                <a:latin typeface="Tahoma" panose="020B0604030504040204" charset="0"/>
                <a:cs typeface="Tahoma" panose="020B0604030504040204" charset="0"/>
              </a:rPr>
              <a:t>TRÍ TUỆ NHÂN TẠO</a:t>
            </a:r>
            <a:endParaRPr lang="en-US" sz="6000">
              <a:latin typeface="Tahoma" panose="020B0604030504040204" charset="0"/>
              <a:cs typeface="Tahoma" panose="020B0604030504040204" charset="0"/>
            </a:endParaRPr>
          </a:p>
        </p:txBody>
      </p:sp>
      <p:sp>
        <p:nvSpPr>
          <p:cNvPr id="20" name="Text Box 19"/>
          <p:cNvSpPr txBox="1"/>
          <p:nvPr/>
        </p:nvSpPr>
        <p:spPr>
          <a:xfrm>
            <a:off x="3568065" y="2745105"/>
            <a:ext cx="7089140" cy="768350"/>
          </a:xfrm>
          <a:prstGeom prst="rect">
            <a:avLst/>
          </a:prstGeom>
          <a:noFill/>
        </p:spPr>
        <p:txBody>
          <a:bodyPr wrap="square" rtlCol="0">
            <a:spAutoFit/>
          </a:bodyPr>
          <a:p>
            <a:pPr algn="ctr"/>
            <a:r>
              <a:rPr lang="en-US" sz="4400">
                <a:latin typeface="Tahoma" panose="020B0604030504040204" charset="0"/>
                <a:cs typeface="Tahoma" panose="020B0604030504040204" charset="0"/>
              </a:rPr>
              <a:t>GV. Trần Đình Toàn</a:t>
            </a:r>
            <a:endParaRPr lang="en-US" sz="44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 name="Text Box 1"/>
          <p:cNvSpPr txBox="1"/>
          <p:nvPr/>
        </p:nvSpPr>
        <p:spPr>
          <a:xfrm>
            <a:off x="647700" y="142875"/>
            <a:ext cx="414020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 Tính toán</a:t>
            </a:r>
            <a:endParaRPr lang="en-US" sz="4000">
              <a:latin typeface="Tahoma" panose="020B0604030504040204" charset="0"/>
              <a:cs typeface="Tahoma" panose="020B0604030504040204" charset="0"/>
            </a:endParaRPr>
          </a:p>
        </p:txBody>
      </p:sp>
      <p:sp>
        <p:nvSpPr>
          <p:cNvPr id="3" name="Text Box 2"/>
          <p:cNvSpPr txBox="1"/>
          <p:nvPr/>
        </p:nvSpPr>
        <p:spPr>
          <a:xfrm>
            <a:off x="888365" y="940435"/>
            <a:ext cx="353695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3.1.4. Trò chơi</a:t>
            </a:r>
            <a:endParaRPr lang="en-US" sz="40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1518285" y="1289050"/>
            <a:ext cx="9138920" cy="829945"/>
          </a:xfrm>
          <a:prstGeom prst="rect">
            <a:avLst/>
          </a:prstGeom>
          <a:noFill/>
        </p:spPr>
        <p:txBody>
          <a:bodyPr wrap="square" rtlCol="0">
            <a:spAutoFit/>
          </a:bodyPr>
          <a:p>
            <a:pPr algn="ctr"/>
            <a:r>
              <a:rPr lang="en-US" sz="4800">
                <a:latin typeface="Tahoma" panose="020B0604030504040204" charset="0"/>
                <a:cs typeface="Tahoma" panose="020B0604030504040204" charset="0"/>
              </a:rPr>
              <a:t>ĐỀ TÀI: Viết Game Cờ Tướng</a:t>
            </a:r>
            <a:endParaRPr lang="en-US" sz="4800">
              <a:latin typeface="Tahoma" panose="020B0604030504040204" charset="0"/>
              <a:cs typeface="Tahoma" panose="020B0604030504040204" charset="0"/>
            </a:endParaRPr>
          </a:p>
        </p:txBody>
      </p:sp>
      <p:graphicFrame>
        <p:nvGraphicFramePr>
          <p:cNvPr id="11" name="Table 10"/>
          <p:cNvGraphicFramePr/>
          <p:nvPr/>
        </p:nvGraphicFramePr>
        <p:xfrm>
          <a:off x="1543050" y="2944495"/>
          <a:ext cx="9130665" cy="2880000"/>
        </p:xfrm>
        <a:graphic>
          <a:graphicData uri="http://schemas.openxmlformats.org/drawingml/2006/table">
            <a:tbl>
              <a:tblPr firstRow="1" bandRow="1">
                <a:tableStyleId>{5C22544A-7EE6-4342-B048-85BDC9FD1C3A}</a:tableStyleId>
              </a:tblPr>
              <a:tblGrid>
                <a:gridCol w="3226435"/>
                <a:gridCol w="2952000"/>
                <a:gridCol w="2952000"/>
              </a:tblGrid>
              <a:tr h="720000">
                <a:tc>
                  <a:txBody>
                    <a:bodyPr/>
                    <a:p>
                      <a:pPr algn="ctr">
                        <a:buNone/>
                      </a:pPr>
                      <a:r>
                        <a:rPr lang="en-US"/>
                        <a:t>MSSV</a:t>
                      </a:r>
                      <a:endParaRPr lang="en-US"/>
                    </a:p>
                  </a:txBody>
                  <a:tcPr anchor="ctr" anchorCtr="0"/>
                </a:tc>
                <a:tc>
                  <a:txBody>
                    <a:bodyPr/>
                    <a:p>
                      <a:pPr algn="ctr">
                        <a:buNone/>
                      </a:pPr>
                      <a:r>
                        <a:rPr lang="en-US"/>
                        <a:t>Họ Tên</a:t>
                      </a:r>
                      <a:endParaRPr lang="en-US"/>
                    </a:p>
                  </a:txBody>
                  <a:tcPr anchor="ctr" anchorCtr="0"/>
                </a:tc>
                <a:tc>
                  <a:txBody>
                    <a:bodyPr/>
                    <a:p>
                      <a:pPr algn="ctr">
                        <a:buNone/>
                      </a:pPr>
                      <a:r>
                        <a:rPr lang="en-US"/>
                        <a:t>Tiến độ công việc</a:t>
                      </a:r>
                      <a:endParaRPr lang="en-US"/>
                    </a:p>
                  </a:txBody>
                  <a:tcPr anchor="ctr" anchorCtr="0"/>
                </a:tc>
              </a:tr>
              <a:tr h="720000">
                <a:tc>
                  <a:txBody>
                    <a:bodyPr/>
                    <a:p>
                      <a:pPr algn="ctr">
                        <a:buNone/>
                      </a:pPr>
                      <a:r>
                        <a:rPr lang="en-US" sz="1800">
                          <a:latin typeface="Tahoma" panose="020B0604030504040204" charset="0"/>
                          <a:cs typeface="Tahoma" panose="020B0604030504040204" charset="0"/>
                          <a:sym typeface="+mn-ea"/>
                        </a:rPr>
                        <a:t>2001207201</a:t>
                      </a:r>
                      <a:endParaRPr lang="en-US"/>
                    </a:p>
                  </a:txBody>
                  <a:tcPr anchor="ctr" anchorCtr="0"/>
                </a:tc>
                <a:tc>
                  <a:txBody>
                    <a:bodyPr/>
                    <a:p>
                      <a:pPr algn="ctr">
                        <a:buNone/>
                      </a:pPr>
                      <a:r>
                        <a:rPr lang="en-US" sz="1800">
                          <a:latin typeface="Tahoma" panose="020B0604030504040204" charset="0"/>
                          <a:cs typeface="Tahoma" panose="020B0604030504040204" charset="0"/>
                          <a:sym typeface="+mn-ea"/>
                        </a:rPr>
                        <a:t>Nguyễn Thanh Hải</a:t>
                      </a:r>
                      <a:endParaRPr lang="en-US"/>
                    </a:p>
                  </a:txBody>
                  <a:tcPr anchor="ctr" anchorCtr="0"/>
                </a:tc>
                <a:tc>
                  <a:txBody>
                    <a:bodyPr/>
                    <a:p>
                      <a:pPr algn="ctr">
                        <a:buNone/>
                      </a:pPr>
                      <a:endParaRPr lang="en-US"/>
                    </a:p>
                  </a:txBody>
                  <a:tcPr anchor="ctr" anchorCtr="0"/>
                </a:tc>
              </a:tr>
              <a:tr h="720000">
                <a:tc>
                  <a:txBody>
                    <a:bodyPr/>
                    <a:p>
                      <a:pPr algn="ctr">
                        <a:buNone/>
                      </a:pPr>
                      <a:r>
                        <a:rPr lang="en-US" sz="1800">
                          <a:latin typeface="Tahoma" panose="020B0604030504040204" charset="0"/>
                          <a:cs typeface="Tahoma" panose="020B0604030504040204" charset="0"/>
                          <a:sym typeface="+mn-ea"/>
                        </a:rPr>
                        <a:t>2001207196</a:t>
                      </a:r>
                      <a:endParaRPr lang="en-US"/>
                    </a:p>
                  </a:txBody>
                  <a:tcPr anchor="ctr" anchorCtr="0"/>
                </a:tc>
                <a:tc>
                  <a:txBody>
                    <a:bodyPr/>
                    <a:p>
                      <a:pPr algn="ctr">
                        <a:buNone/>
                      </a:pPr>
                      <a:r>
                        <a:rPr lang="en-US" sz="1800">
                          <a:latin typeface="Tahoma" panose="020B0604030504040204" charset="0"/>
                          <a:cs typeface="Tahoma" panose="020B0604030504040204" charset="0"/>
                          <a:sym typeface="+mn-ea"/>
                        </a:rPr>
                        <a:t>Đỗ Tấn Đạt</a:t>
                      </a:r>
                      <a:endParaRPr lang="en-US"/>
                    </a:p>
                  </a:txBody>
                  <a:tcPr anchor="ctr" anchorCtr="0"/>
                </a:tc>
                <a:tc>
                  <a:txBody>
                    <a:bodyPr/>
                    <a:p>
                      <a:pPr algn="ctr">
                        <a:buNone/>
                      </a:pPr>
                      <a:endParaRPr lang="en-US"/>
                    </a:p>
                  </a:txBody>
                  <a:tcPr anchor="ctr" anchorCtr="0"/>
                </a:tc>
              </a:tr>
              <a:tr h="720000">
                <a:tc>
                  <a:txBody>
                    <a:bodyPr/>
                    <a:p>
                      <a:pPr algn="ctr">
                        <a:buNone/>
                      </a:pPr>
                      <a:r>
                        <a:rPr lang="en-US" sz="1800">
                          <a:latin typeface="Tahoma" panose="020B0604030504040204" charset="0"/>
                          <a:cs typeface="Tahoma" panose="020B0604030504040204" charset="0"/>
                          <a:sym typeface="+mn-ea"/>
                        </a:rPr>
                        <a:t>2001202143</a:t>
                      </a:r>
                      <a:endParaRPr lang="en-US"/>
                    </a:p>
                  </a:txBody>
                  <a:tcPr anchor="ctr" anchorCtr="0"/>
                </a:tc>
                <a:tc>
                  <a:txBody>
                    <a:bodyPr/>
                    <a:p>
                      <a:pPr algn="ctr">
                        <a:buNone/>
                      </a:pPr>
                      <a:r>
                        <a:rPr lang="en-US" sz="1800">
                          <a:latin typeface="Tahoma" panose="020B0604030504040204" charset="0"/>
                          <a:cs typeface="Tahoma" panose="020B0604030504040204" charset="0"/>
                          <a:sym typeface="+mn-ea"/>
                        </a:rPr>
                        <a:t>Nguyễn Phước Long</a:t>
                      </a:r>
                      <a:endParaRPr lang="en-US"/>
                    </a:p>
                  </a:txBody>
                  <a:tcPr anchor="ctr" anchorCtr="0"/>
                </a:tc>
                <a:tc>
                  <a:txBody>
                    <a:bodyPr/>
                    <a:p>
                      <a:pPr algn="ctr">
                        <a:buNone/>
                      </a:pPr>
                      <a:endParaRPr lang="en-US"/>
                    </a:p>
                  </a:txBody>
                  <a:tcPr anchor="ctr" anchorCtr="0"/>
                </a:tc>
              </a:tr>
            </a:tbl>
          </a:graphicData>
        </a:graphic>
      </p:graphicFrame>
      <p:pic>
        <p:nvPicPr>
          <p:cNvPr id="16" name="Picture 15"/>
          <p:cNvPicPr/>
          <p:nvPr/>
        </p:nvPicPr>
        <p:blipFill>
          <a:blip r:embed="rId1"/>
          <a:stretch>
            <a:fillRect/>
          </a:stretch>
        </p:blipFill>
        <p:spPr>
          <a:xfrm>
            <a:off x="12241530" y="4403090"/>
            <a:ext cx="1800000" cy="180000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775335" y="152400"/>
            <a:ext cx="3789680"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1. Giới thiệu</a:t>
            </a:r>
            <a:endParaRPr lang="en-US" sz="4800">
              <a:latin typeface="Tahoma" panose="020B0604030504040204" charset="0"/>
              <a:cs typeface="Tahoma" panose="020B0604030504040204" charset="0"/>
            </a:endParaRPr>
          </a:p>
        </p:txBody>
      </p:sp>
      <p:sp>
        <p:nvSpPr>
          <p:cNvPr id="2" name="Text Box 1"/>
          <p:cNvSpPr txBox="1"/>
          <p:nvPr/>
        </p:nvSpPr>
        <p:spPr>
          <a:xfrm>
            <a:off x="232410" y="1431925"/>
            <a:ext cx="11791315" cy="3969385"/>
          </a:xfrm>
          <a:prstGeom prst="rect">
            <a:avLst/>
          </a:prstGeom>
          <a:noFill/>
        </p:spPr>
        <p:txBody>
          <a:bodyPr wrap="square" rtlCol="0">
            <a:spAutoFit/>
          </a:bodyPr>
          <a:p>
            <a:pPr algn="l"/>
            <a:r>
              <a:rPr lang="en-US" sz="2800">
                <a:latin typeface="Tahoma" panose="020B0604030504040204" charset="0"/>
                <a:cs typeface="Tahoma" panose="020B0604030504040204" charset="0"/>
              </a:rPr>
              <a:t>Cờ tướng là trò chơi cờ theo lượt dành cho 2 người chơi rất phổ biến có nguồn gốc từ Trung Quốc. Hai người chơi tham gia vào ván cờ chia thành 2 phe: Đỏ và Đen, bên Đỏ là bên đi trước. Với sự yêu thích của chúng em đối với bộ môn này, chúng em muốn “dạy” một máy tính để chơi nó. Mục tiêu của chúng em cho dự án này là thiết kế một AI cho cờ tướng có thể tương tác với người chơi. Chúng em hy vọng rằng nó có thể được nâng cấp để chọn ra nhiều chiến lược tốt hơn sau khi chơi với chúng ta, và cuối cùng là chương trình của chúng emcó thể chơi tốt hơn tất cả mọi người.</a:t>
            </a:r>
            <a:endParaRPr lang="en-US" sz="28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775335" y="152400"/>
            <a:ext cx="6979285"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2. Dữ liệu được sử dụng</a:t>
            </a:r>
            <a:endParaRPr lang="en-US" sz="4800">
              <a:latin typeface="Tahoma" panose="020B0604030504040204" charset="0"/>
              <a:cs typeface="Tahoma" panose="020B0604030504040204" charset="0"/>
            </a:endParaRPr>
          </a:p>
        </p:txBody>
      </p:sp>
      <p:sp>
        <p:nvSpPr>
          <p:cNvPr id="11" name="Text Box 10"/>
          <p:cNvSpPr txBox="1"/>
          <p:nvPr/>
        </p:nvSpPr>
        <p:spPr>
          <a:xfrm>
            <a:off x="173355" y="1438275"/>
            <a:ext cx="11844655" cy="4399915"/>
          </a:xfrm>
          <a:prstGeom prst="rect">
            <a:avLst/>
          </a:prstGeom>
          <a:noFill/>
        </p:spPr>
        <p:txBody>
          <a:bodyPr wrap="square" rtlCol="0">
            <a:spAutoFit/>
          </a:bodyPr>
          <a:p>
            <a:pPr algn="l"/>
            <a:r>
              <a:rPr lang="en-US" sz="2800">
                <a:latin typeface="Tahoma" panose="020B0604030504040204" charset="0"/>
                <a:cs typeface="Tahoma" panose="020B0604030504040204" charset="0"/>
              </a:rPr>
              <a:t>Đoạn dữ liệu mà chúng tôi sử dụng, được gọi là tree.xml, do chương trình của chúng tôi tạo ra, lưu trữ các cây quyết định chứa các nước đi và đánh giá của chúng (tức là mức độ tốt/xấu của một nước đi). Trong chương trình của chúng em, người dùng có thể chọn đấu với AI sử dụng tệp này để hướng dẫn các bước di chuyển bắt đầu của nó. Tuy nhiên, do số lượng khả năng có thể xảy ra cho mỗi nước đi có trong Cờ tướng giống với thực tế nên chúng em cần hạn chế kích thước của tệp này để việc tải cây trò chơi không mất nhiều thời gian, chúng em đã phải cắt bớt nhiều nhánh của cây và do đó, tệp này chỉ có thể giúp AI của chúng em thực hiện hai nước đi đầu tiên.</a:t>
            </a:r>
            <a:endParaRPr lang="en-US" sz="28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927735" y="264160"/>
            <a:ext cx="3861435"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3. Tổng quan</a:t>
            </a:r>
            <a:endParaRPr lang="en-US" sz="4800">
              <a:latin typeface="Tahoma" panose="020B0604030504040204" charset="0"/>
              <a:cs typeface="Tahoma" panose="020B0604030504040204" charset="0"/>
            </a:endParaRPr>
          </a:p>
        </p:txBody>
      </p:sp>
      <p:sp>
        <p:nvSpPr>
          <p:cNvPr id="2" name="Text Box 1"/>
          <p:cNvSpPr txBox="1"/>
          <p:nvPr/>
        </p:nvSpPr>
        <p:spPr>
          <a:xfrm>
            <a:off x="1511300" y="1351915"/>
            <a:ext cx="4140200"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3.1. Tính toán</a:t>
            </a:r>
            <a:endParaRPr lang="en-US" sz="4800">
              <a:latin typeface="Tahoma" panose="020B0604030504040204" charset="0"/>
              <a:cs typeface="Tahoma" panose="020B0604030504040204" charset="0"/>
            </a:endParaRPr>
          </a:p>
        </p:txBody>
      </p:sp>
      <p:sp>
        <p:nvSpPr>
          <p:cNvPr id="16" name="Text Box 15"/>
          <p:cNvSpPr txBox="1"/>
          <p:nvPr/>
        </p:nvSpPr>
        <p:spPr>
          <a:xfrm>
            <a:off x="1511300" y="2439670"/>
            <a:ext cx="4948555"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3.2. Sử dụng cây</a:t>
            </a:r>
            <a:endParaRPr lang="en-US" sz="4800">
              <a:latin typeface="Tahoma" panose="020B0604030504040204" charset="0"/>
              <a:cs typeface="Tahoma" panose="020B0604030504040204" charset="0"/>
            </a:endParaRPr>
          </a:p>
        </p:txBody>
      </p:sp>
      <p:sp>
        <p:nvSpPr>
          <p:cNvPr id="17" name="Text Box 16"/>
          <p:cNvSpPr txBox="1"/>
          <p:nvPr/>
        </p:nvSpPr>
        <p:spPr>
          <a:xfrm>
            <a:off x="1511300" y="3626485"/>
            <a:ext cx="5601970"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3.3. Phần tương tác</a:t>
            </a:r>
            <a:endParaRPr lang="en-US" sz="4800">
              <a:latin typeface="Tahoma" panose="020B0604030504040204" charset="0"/>
              <a:cs typeface="Tahoma" panose="020B0604030504040204" charset="0"/>
            </a:endParaRPr>
          </a:p>
        </p:txBody>
      </p:sp>
      <p:sp>
        <p:nvSpPr>
          <p:cNvPr id="18" name="Text Box 17"/>
          <p:cNvSpPr txBox="1"/>
          <p:nvPr/>
        </p:nvSpPr>
        <p:spPr>
          <a:xfrm>
            <a:off x="1511300" y="4749165"/>
            <a:ext cx="7343775" cy="829945"/>
          </a:xfrm>
          <a:prstGeom prst="rect">
            <a:avLst/>
          </a:prstGeom>
          <a:noFill/>
        </p:spPr>
        <p:txBody>
          <a:bodyPr wrap="square" rtlCol="0">
            <a:spAutoFit/>
          </a:bodyPr>
          <a:p>
            <a:pPr algn="just"/>
            <a:r>
              <a:rPr lang="en-US" sz="4800">
                <a:latin typeface="Tahoma" panose="020B0604030504040204" charset="0"/>
                <a:cs typeface="Tahoma" panose="020B0604030504040204" charset="0"/>
              </a:rPr>
              <a:t>3.4. Sử dụng thư viện mới</a:t>
            </a:r>
            <a:endParaRPr lang="en-US" sz="48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 name="Text Box 1"/>
          <p:cNvSpPr txBox="1"/>
          <p:nvPr/>
        </p:nvSpPr>
        <p:spPr>
          <a:xfrm>
            <a:off x="281940" y="122555"/>
            <a:ext cx="414020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 Tính toán</a:t>
            </a:r>
            <a:endParaRPr lang="en-US" sz="4000">
              <a:latin typeface="Tahoma" panose="020B0604030504040204" charset="0"/>
              <a:cs typeface="Tahoma" panose="020B0604030504040204" charset="0"/>
            </a:endParaRPr>
          </a:p>
        </p:txBody>
      </p:sp>
      <p:sp>
        <p:nvSpPr>
          <p:cNvPr id="3" name="Text Box 2"/>
          <p:cNvSpPr txBox="1"/>
          <p:nvPr/>
        </p:nvSpPr>
        <p:spPr>
          <a:xfrm>
            <a:off x="888365" y="940435"/>
            <a:ext cx="758444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3.1.1. Mô hình hóa trò chơi</a:t>
            </a:r>
            <a:endParaRPr lang="en-US" sz="4000">
              <a:latin typeface="Tahoma" panose="020B0604030504040204" charset="0"/>
              <a:cs typeface="Tahoma" panose="020B0604030504040204" charset="0"/>
            </a:endParaRPr>
          </a:p>
        </p:txBody>
      </p:sp>
      <p:sp>
        <p:nvSpPr>
          <p:cNvPr id="11" name="Text Box 10"/>
          <p:cNvSpPr txBox="1"/>
          <p:nvPr/>
        </p:nvSpPr>
        <p:spPr>
          <a:xfrm>
            <a:off x="190500" y="2088515"/>
            <a:ext cx="11823700" cy="3969385"/>
          </a:xfrm>
          <a:prstGeom prst="rect">
            <a:avLst/>
          </a:prstGeom>
          <a:noFill/>
        </p:spPr>
        <p:txBody>
          <a:bodyPr wrap="square" rtlCol="0">
            <a:spAutoFit/>
          </a:bodyPr>
          <a:p>
            <a:pPr algn="l"/>
            <a:r>
              <a:rPr lang="en-US" sz="2800">
                <a:latin typeface="Tahoma" panose="020B0604030504040204" charset="0"/>
                <a:cs typeface="Tahoma" panose="020B0604030504040204" charset="0"/>
              </a:rPr>
              <a:t>  Chúng em đã tạo một lớp có tên ChessGame (trong game chess.py) đại diện cho một trạng thái trò </a:t>
            </a:r>
            <a:r>
              <a:rPr lang="en-US" sz="2800">
                <a:latin typeface="Tahoma" panose="020B0604030504040204" charset="0"/>
                <a:cs typeface="Tahoma" panose="020B0604030504040204" charset="0"/>
                <a:sym typeface="+mn-ea"/>
              </a:rPr>
              <a:t>trong</a:t>
            </a:r>
            <a:r>
              <a:rPr lang="en-US" sz="2800">
                <a:latin typeface="Tahoma" panose="020B0604030504040204" charset="0"/>
                <a:cs typeface="Tahoma" panose="020B0604030504040204" charset="0"/>
              </a:rPr>
              <a:t> chơi . Lớp này chịu trách nhiệm theo dõi trạng thái hiện tại của bàn cờ.</a:t>
            </a:r>
            <a:endParaRPr lang="en-US" sz="2800">
              <a:latin typeface="Tahoma" panose="020B0604030504040204" charset="0"/>
              <a:cs typeface="Tahoma" panose="020B0604030504040204" charset="0"/>
            </a:endParaRPr>
          </a:p>
          <a:p>
            <a:pPr algn="l"/>
            <a:r>
              <a:rPr lang="en-US" sz="2800">
                <a:latin typeface="Tahoma" panose="020B0604030504040204" charset="0"/>
                <a:cs typeface="Tahoma" panose="020B0604030504040204" charset="0"/>
              </a:rPr>
              <a:t>  Để đại diện cho bàn cờ, chúng em đã sử dụng một danh sách trong đó mỗi chỉ số riêng biệt đại diện cho một vị trí riêng biệt trên bàn cờ.</a:t>
            </a:r>
            <a:endParaRPr lang="en-US" sz="2800">
              <a:latin typeface="Tahoma" panose="020B0604030504040204" charset="0"/>
              <a:cs typeface="Tahoma" panose="020B0604030504040204" charset="0"/>
            </a:endParaRPr>
          </a:p>
          <a:p>
            <a:pPr algn="l"/>
            <a:r>
              <a:rPr lang="en-US" sz="2800">
                <a:latin typeface="Tahoma" panose="020B0604030504040204" charset="0"/>
                <a:cs typeface="Tahoma" panose="020B0604030504040204" charset="0"/>
              </a:rPr>
              <a:t>  Để đại diện cho các quân cờ trên bàn cờ, chúng em đã tạo một lớp có tên là Quân cờ đại diện cho loại quân cờ và quân cờ đó thuộc về bên nào.</a:t>
            </a:r>
            <a:endParaRPr lang="en-US" sz="2800">
              <a:latin typeface="Tahoma" panose="020B0604030504040204" charset="0"/>
              <a:cs typeface="Tahoma" panose="020B0604030504040204" charset="0"/>
            </a:endParaRPr>
          </a:p>
          <a:p>
            <a:pPr algn="l"/>
            <a:r>
              <a:rPr lang="en-US" sz="2800">
                <a:latin typeface="Tahoma" panose="020B0604030504040204" charset="0"/>
                <a:cs typeface="Tahoma" panose="020B0604030504040204" charset="0"/>
              </a:rPr>
              <a:t>  Chúng em cũng đã viết một hàm bên trong trò chơi, được gọi là tính điểm tuyệt đối, đánh giá điểm tuyệt đối của bàn cờ đã cho.</a:t>
            </a:r>
            <a:endParaRPr lang="en-US" sz="28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 name="Text Box 1"/>
          <p:cNvSpPr txBox="1"/>
          <p:nvPr/>
        </p:nvSpPr>
        <p:spPr>
          <a:xfrm>
            <a:off x="281940" y="122555"/>
            <a:ext cx="414020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 Tính toán</a:t>
            </a:r>
            <a:endParaRPr lang="en-US" sz="4000">
              <a:latin typeface="Tahoma" panose="020B0604030504040204" charset="0"/>
              <a:cs typeface="Tahoma" panose="020B0604030504040204" charset="0"/>
            </a:endParaRPr>
          </a:p>
        </p:txBody>
      </p:sp>
      <p:sp>
        <p:nvSpPr>
          <p:cNvPr id="3" name="Text Box 2"/>
          <p:cNvSpPr txBox="1"/>
          <p:nvPr/>
        </p:nvSpPr>
        <p:spPr>
          <a:xfrm>
            <a:off x="888365" y="940435"/>
            <a:ext cx="758444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3.1.2. Mô hình cây quyết định</a:t>
            </a:r>
            <a:endParaRPr lang="en-US" sz="4000">
              <a:latin typeface="Tahoma" panose="020B0604030504040204" charset="0"/>
              <a:cs typeface="Tahoma" panose="020B0604030504040204" charset="0"/>
            </a:endParaRPr>
          </a:p>
        </p:txBody>
      </p:sp>
      <p:sp>
        <p:nvSpPr>
          <p:cNvPr id="11" name="Text Box 10"/>
          <p:cNvSpPr txBox="1"/>
          <p:nvPr/>
        </p:nvSpPr>
        <p:spPr>
          <a:xfrm>
            <a:off x="370840" y="2027555"/>
            <a:ext cx="11624945" cy="4399915"/>
          </a:xfrm>
          <a:prstGeom prst="rect">
            <a:avLst/>
          </a:prstGeom>
          <a:noFill/>
        </p:spPr>
        <p:txBody>
          <a:bodyPr wrap="square" rtlCol="0">
            <a:spAutoFit/>
          </a:bodyPr>
          <a:p>
            <a:pPr algn="l"/>
            <a:r>
              <a:rPr lang="en-US" sz="2800">
                <a:latin typeface="Tahoma" panose="020B0604030504040204" charset="0"/>
                <a:cs typeface="Tahoma" panose="020B0604030504040204" charset="0"/>
              </a:rPr>
              <a:t>  Để thể hiện cấu trúc dữ liệu này, chúng em đã tạo một lớp có tên GameTree, đại diện cho một cây quyết định cho các nước đi của Cờ tướng. Mỗi phiên bản của GameTree lưu trữ nước đi mà nó lặp lại, nước đi tiếp theo là ai, nước đi này tốt như thế nào, xác suất mà Đỏ sẽ thắng và xác suất mà Đen sẽ thắng.</a:t>
            </a:r>
            <a:endParaRPr lang="en-US" sz="2800">
              <a:latin typeface="Tahoma" panose="020B0604030504040204" charset="0"/>
              <a:cs typeface="Tahoma" panose="020B0604030504040204" charset="0"/>
            </a:endParaRPr>
          </a:p>
          <a:p>
            <a:pPr algn="l"/>
            <a:r>
              <a:rPr lang="en-US" sz="2800">
                <a:latin typeface="Tahoma" panose="020B0604030504040204" charset="0"/>
                <a:cs typeface="Tahoma" panose="020B0604030504040204" charset="0"/>
              </a:rPr>
              <a:t>  Là một cấu trúc dữ liệu dạng cây, GameTree cũng lưu trữ một danh sách các cây con của nó, đại diện cho các nước đi có thể xảy ra sau khi nước đi hiện tại được thực hiện. Để có thể lưu trữ GameTrees của mình, chúng em đã viết các hàm bên trong game tree.py để chuyển đổi giữa GameTree và tệp xml, sử dụng thư viện xml.etree.ElementTree.</a:t>
            </a:r>
            <a:endParaRPr lang="en-US" sz="28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 name="Text Box 1"/>
          <p:cNvSpPr txBox="1"/>
          <p:nvPr/>
        </p:nvSpPr>
        <p:spPr>
          <a:xfrm>
            <a:off x="281940" y="122555"/>
            <a:ext cx="414020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 Tính toán</a:t>
            </a:r>
            <a:endParaRPr lang="en-US" sz="4000">
              <a:latin typeface="Tahoma" panose="020B0604030504040204" charset="0"/>
              <a:cs typeface="Tahoma" panose="020B0604030504040204" charset="0"/>
            </a:endParaRPr>
          </a:p>
        </p:txBody>
      </p:sp>
      <p:sp>
        <p:nvSpPr>
          <p:cNvPr id="3" name="Text Box 2"/>
          <p:cNvSpPr txBox="1"/>
          <p:nvPr/>
        </p:nvSpPr>
        <p:spPr>
          <a:xfrm>
            <a:off x="888365" y="829310"/>
            <a:ext cx="818642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3.1.3. Tạo và đào tạo người chơi AI</a:t>
            </a:r>
            <a:endParaRPr lang="en-US" sz="4000">
              <a:latin typeface="Tahoma" panose="020B0604030504040204" charset="0"/>
              <a:cs typeface="Tahoma" panose="020B0604030504040204" charset="0"/>
            </a:endParaRPr>
          </a:p>
        </p:txBody>
      </p:sp>
      <p:sp>
        <p:nvSpPr>
          <p:cNvPr id="11" name="Text Box 10"/>
          <p:cNvSpPr txBox="1"/>
          <p:nvPr/>
        </p:nvSpPr>
        <p:spPr>
          <a:xfrm>
            <a:off x="256540" y="1536065"/>
            <a:ext cx="11690350" cy="5092700"/>
          </a:xfrm>
          <a:prstGeom prst="rect">
            <a:avLst/>
          </a:prstGeom>
          <a:noFill/>
        </p:spPr>
        <p:txBody>
          <a:bodyPr wrap="square" rtlCol="0">
            <a:spAutoFit/>
          </a:bodyPr>
          <a:p>
            <a:pPr algn="l"/>
            <a:r>
              <a:rPr lang="en-US" sz="2500">
                <a:latin typeface="Tahoma" panose="020B0604030504040204" charset="0"/>
                <a:cs typeface="Tahoma" panose="020B0604030504040204" charset="0"/>
              </a:rPr>
              <a:t>  Phân lớp Người chơi đầu tiên là RandomPlayer, nó chọn ngẫu nhiên trong số tất cả các nước đi hợp lệ cho một bàn cờ nhất định. Lớp con quan trọng nhất của Người chơi AI là ExploringPlayer, sức mạnh của nó có thể được định cấu hình thông qua các thuộc tính đối tượng độ sâu, biểu thị số lượng nước đi mà người chơi này sẽ xem xét trước khi quyết định thực hiện nước đi nào. ExploringPlayer thực hiện di chuyển dựa trên thuật toán cắt tỉa alpha-beta có tên chính thức là thuật toán Minimax. Để tiếp tục giảm thời gian di chuyển, chúng tôi đã sử dụng tính năng đa xử lý. Nhưng việc sử dụng đa xử lý có thể gặp rủi ro vì việc tạo ra quá nhiều quy trình có thể khiến máy tính gặp sự cố. </a:t>
            </a:r>
            <a:endParaRPr lang="en-US" sz="2500">
              <a:latin typeface="Tahoma" panose="020B0604030504040204" charset="0"/>
              <a:cs typeface="Tahoma" panose="020B0604030504040204" charset="0"/>
            </a:endParaRPr>
          </a:p>
          <a:p>
            <a:pPr algn="l"/>
            <a:r>
              <a:rPr lang="en-US" sz="2500">
                <a:latin typeface="Tahoma" panose="020B0604030504040204" charset="0"/>
                <a:cs typeface="Tahoma" panose="020B0604030504040204" charset="0"/>
              </a:rPr>
              <a:t>  Lớp con thứ ba của Player là LearningPlayer. Khi chúng ta khởi tạo một LearningPlayer, cây chúng ta sử dụng càng lớn thì càng có nhiều kinh nghiệm. Chúng tôi sẽ có một tỷ lệ học tập EPSILON. Nếu xác suất thắng của nước đi này lớn hơn EPSILON, thì LearningPlayer sẽ thực hiện nước đi này.</a:t>
            </a:r>
            <a:endParaRPr lang="en-US" sz="25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11300" y="-13716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296862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4425315" y="-12319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908040"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7440930"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9074785" y="-6731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10657205" y="-95250"/>
            <a:ext cx="0" cy="710438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flipH="1" flipV="1">
            <a:off x="-127000" y="114046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flipV="1">
            <a:off x="-127000" y="252603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flipH="1" flipV="1">
            <a:off x="-127000" y="391160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flipH="1" flipV="1">
            <a:off x="-127000" y="5297170"/>
            <a:ext cx="12456795" cy="11430"/>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 name="Text Box 1"/>
          <p:cNvSpPr txBox="1"/>
          <p:nvPr/>
        </p:nvSpPr>
        <p:spPr>
          <a:xfrm>
            <a:off x="281940" y="122555"/>
            <a:ext cx="414020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 Tính toán</a:t>
            </a:r>
            <a:endParaRPr lang="en-US" sz="4000">
              <a:latin typeface="Tahoma" panose="020B0604030504040204" charset="0"/>
              <a:cs typeface="Tahoma" panose="020B0604030504040204" charset="0"/>
            </a:endParaRPr>
          </a:p>
        </p:txBody>
      </p:sp>
      <p:sp>
        <p:nvSpPr>
          <p:cNvPr id="3" name="Text Box 2"/>
          <p:cNvSpPr txBox="1"/>
          <p:nvPr/>
        </p:nvSpPr>
        <p:spPr>
          <a:xfrm>
            <a:off x="888365" y="940435"/>
            <a:ext cx="8186420" cy="706755"/>
          </a:xfrm>
          <a:prstGeom prst="rect">
            <a:avLst/>
          </a:prstGeom>
          <a:noFill/>
        </p:spPr>
        <p:txBody>
          <a:bodyPr wrap="square" rtlCol="0">
            <a:spAutoFit/>
          </a:bodyPr>
          <a:p>
            <a:pPr algn="just"/>
            <a:r>
              <a:rPr lang="en-US" sz="4000">
                <a:latin typeface="Tahoma" panose="020B0604030504040204" charset="0"/>
                <a:cs typeface="Tahoma" panose="020B0604030504040204" charset="0"/>
              </a:rPr>
              <a:t>3.1.3. Tạo và đào tạo người chơi AI</a:t>
            </a:r>
            <a:endParaRPr lang="en-US" sz="4000">
              <a:latin typeface="Tahoma" panose="020B0604030504040204" charset="0"/>
              <a:cs typeface="Tahoma" panose="020B0604030504040204" charset="0"/>
            </a:endParaRPr>
          </a:p>
        </p:txBody>
      </p:sp>
      <p:sp>
        <p:nvSpPr>
          <p:cNvPr id="11" name="Text Box 10"/>
          <p:cNvSpPr txBox="1"/>
          <p:nvPr/>
        </p:nvSpPr>
        <p:spPr>
          <a:xfrm>
            <a:off x="281305" y="2118995"/>
            <a:ext cx="11690350" cy="4523105"/>
          </a:xfrm>
          <a:prstGeom prst="rect">
            <a:avLst/>
          </a:prstGeom>
          <a:noFill/>
        </p:spPr>
        <p:txBody>
          <a:bodyPr wrap="square" rtlCol="0">
            <a:spAutoFit/>
          </a:bodyPr>
          <a:p>
            <a:pPr algn="l"/>
            <a:r>
              <a:rPr lang="en-US" sz="2400">
                <a:latin typeface="Tahoma" panose="020B0604030504040204" charset="0"/>
                <a:cs typeface="Tahoma" panose="020B0604030504040204" charset="0"/>
              </a:rPr>
              <a:t>  Một phân lớp Người chơi khác mà chúng tôi đã viết cho mục đích đào tạo là AIBlack. Lớp này nhận hai tham số, độ sâu (hoạt động giống như ExploringPlayer) và tên tệp XML. Chúng tôi đặt tên cho nó là AIBlack để đảm bảo rằng chúng tôi chỉ đào tạo người chơi này thành người chơi bên Đen. Khi bắt đầu vòng chơi, AIBlack đọc tệp xml và chuyển đổi nó thành GameTree. Nếu không có cây nào tại một thời điểm nào đó trong trò chơi AIBlack sẽ hoạt động giống như một ExploringPlayer có cùng độ sâu. AIBlack theo dõi tất cả các bước di chuyển mà nó tìm kiếm; và sau mỗi trò chơi, chúng ta có thể hợp nhất cây được lưu trữ trong tệp xml với cây chứa tất cả các nước đi mà AIBlack đã tìm kiếm trong trò chơi bằng phương pháp cây AIBlack.store. AIBlack có thể được đào tạo bằng cách sử dụng chức năng train black AI bên trong training.py, sử dụng vòng lặp for để khớp với cây đã cho với ExploringPlayer, sau đó mở rộng cây bằng cách gọi cây AIBlack.store sau mỗi vòng.</a:t>
            </a:r>
            <a:endParaRPr lang="en-US" sz="2400">
              <a:latin typeface="Tahoma" panose="020B0604030504040204" charset="0"/>
              <a:cs typeface="Tahoma" panose="020B060403050404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4868</Words>
  <Application>WPS Presentation</Application>
  <PresentationFormat>Widescreen</PresentationFormat>
  <Paragraphs>75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 Light</vt:lpstr>
      <vt:lpstr>Calibri</vt:lpstr>
      <vt:lpstr>Microsoft YaHei</vt:lpstr>
      <vt:lpstr>Arial Unicode MS</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Tấn Đạt Đỗ</cp:lastModifiedBy>
  <cp:revision>8</cp:revision>
  <dcterms:created xsi:type="dcterms:W3CDTF">2022-12-13T09:31:24Z</dcterms:created>
  <dcterms:modified xsi:type="dcterms:W3CDTF">2022-12-13T10:24:16Z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49067856F5B64184A64C1F2D278462E2</vt:lpwstr>
  </property>
  <property fmtid="{D5CDD505-2E9C-101B-9397-08002B2CF9AE}" pid="3" name="KSOProductBuildVer">
    <vt:lpwstr>1033-11.2.0.11417</vt:lpwstr>
  </property>
</Properties>
</file>