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presProps" Target="presProps.xml" /><Relationship Id="rId1" Type="http://schemas.openxmlformats.org/officeDocument/2006/relationships/slideMaster" Target="slideMasters/slideMaster1.xml" /><Relationship Id="rId74" Type="http://schemas.openxmlformats.org/officeDocument/2006/relationships/tableStyles" Target="tableStyles.xml" /><Relationship Id="rId73" Type="http://schemas.openxmlformats.org/officeDocument/2006/relationships/theme" Target="theme/theme1.xml" /><Relationship Id="rId7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9D26CE7-C5A6-467B-B1AC-44CB3E81664F}" type="datetimeFigureOut">
              <a:rPr lang="en-GB" smtClean="0"/>
              <a:t>29/02/2020</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DAE283C-8057-45BD-8B00-5D203F8CB754}"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67866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26CE7-C5A6-467B-B1AC-44CB3E81664F}" type="datetimeFigureOut">
              <a:rPr lang="en-GB" smtClean="0"/>
              <a:t>29/02/2020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E283C-8057-45BD-8B00-5D203F8CB754}" type="slidenum">
              <a:rPr lang="en-GB" smtClean="0"/>
              <a:t>‹#›</a:t>
            </a:fld>
            <a:endParaRPr lang="en-GB"/>
          </a:p>
        </p:txBody>
      </p:sp>
    </p:spTree>
    <p:extLst>
      <p:ext uri="{BB962C8B-B14F-4D97-AF65-F5344CB8AC3E}">
        <p14:creationId xmlns:p14="http://schemas.microsoft.com/office/powerpoint/2010/main" val="196793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26CE7-C5A6-467B-B1AC-44CB3E81664F}" type="datetimeFigureOut">
              <a:rPr lang="en-GB" smtClean="0"/>
              <a:t>29/02/2020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E283C-8057-45BD-8B00-5D203F8CB754}" type="slidenum">
              <a:rPr lang="en-GB" smtClean="0"/>
              <a:t>‹#›</a:t>
            </a:fld>
            <a:endParaRPr lang="en-GB"/>
          </a:p>
        </p:txBody>
      </p:sp>
    </p:spTree>
    <p:extLst>
      <p:ext uri="{BB962C8B-B14F-4D97-AF65-F5344CB8AC3E}">
        <p14:creationId xmlns:p14="http://schemas.microsoft.com/office/powerpoint/2010/main" val="416779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D26CE7-C5A6-467B-B1AC-44CB3E81664F}" type="datetimeFigureOut">
              <a:rPr lang="en-GB" smtClean="0"/>
              <a:t>29/02/2020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E283C-8057-45BD-8B00-5D203F8CB754}" type="slidenum">
              <a:rPr lang="en-GB" smtClean="0"/>
              <a:t>‹#›</a:t>
            </a:fld>
            <a:endParaRPr lang="en-GB"/>
          </a:p>
        </p:txBody>
      </p:sp>
    </p:spTree>
    <p:extLst>
      <p:ext uri="{BB962C8B-B14F-4D97-AF65-F5344CB8AC3E}">
        <p14:creationId xmlns:p14="http://schemas.microsoft.com/office/powerpoint/2010/main" val="173232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26CE7-C5A6-467B-B1AC-44CB3E81664F}" type="datetimeFigureOut">
              <a:rPr lang="en-GB" smtClean="0"/>
              <a:t>29/02/2020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E283C-8057-45BD-8B00-5D203F8CB754}"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379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D26CE7-C5A6-467B-B1AC-44CB3E81664F}" type="datetimeFigureOut">
              <a:rPr lang="en-GB" smtClean="0"/>
              <a:t>29/02/2020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AE283C-8057-45BD-8B00-5D203F8CB754}" type="slidenum">
              <a:rPr lang="en-GB" smtClean="0"/>
              <a:t>‹#›</a:t>
            </a:fld>
            <a:endParaRPr lang="en-GB"/>
          </a:p>
        </p:txBody>
      </p:sp>
    </p:spTree>
    <p:extLst>
      <p:ext uri="{BB962C8B-B14F-4D97-AF65-F5344CB8AC3E}">
        <p14:creationId xmlns:p14="http://schemas.microsoft.com/office/powerpoint/2010/main" val="166632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D26CE7-C5A6-467B-B1AC-44CB3E81664F}" type="datetimeFigureOut">
              <a:rPr lang="en-GB" smtClean="0"/>
              <a:t>29/02/2020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AE283C-8057-45BD-8B00-5D203F8CB754}" type="slidenum">
              <a:rPr lang="en-GB" smtClean="0"/>
              <a:t>‹#›</a:t>
            </a:fld>
            <a:endParaRPr lang="en-GB"/>
          </a:p>
        </p:txBody>
      </p:sp>
    </p:spTree>
    <p:extLst>
      <p:ext uri="{BB962C8B-B14F-4D97-AF65-F5344CB8AC3E}">
        <p14:creationId xmlns:p14="http://schemas.microsoft.com/office/powerpoint/2010/main" val="39737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D26CE7-C5A6-467B-B1AC-44CB3E81664F}" type="datetimeFigureOut">
              <a:rPr lang="en-GB" smtClean="0"/>
              <a:t>29/02/2020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AE283C-8057-45BD-8B00-5D203F8CB754}" type="slidenum">
              <a:rPr lang="en-GB" smtClean="0"/>
              <a:t>‹#›</a:t>
            </a:fld>
            <a:endParaRPr lang="en-GB"/>
          </a:p>
        </p:txBody>
      </p:sp>
    </p:spTree>
    <p:extLst>
      <p:ext uri="{BB962C8B-B14F-4D97-AF65-F5344CB8AC3E}">
        <p14:creationId xmlns:p14="http://schemas.microsoft.com/office/powerpoint/2010/main" val="47789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26CE7-C5A6-467B-B1AC-44CB3E81664F}" type="datetimeFigureOut">
              <a:rPr lang="en-GB" smtClean="0"/>
              <a:t>29/02/2020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AE283C-8057-45BD-8B00-5D203F8CB754}" type="slidenum">
              <a:rPr lang="en-GB" smtClean="0"/>
              <a:t>‹#›</a:t>
            </a:fld>
            <a:endParaRPr lang="en-GB"/>
          </a:p>
        </p:txBody>
      </p:sp>
    </p:spTree>
    <p:extLst>
      <p:ext uri="{BB962C8B-B14F-4D97-AF65-F5344CB8AC3E}">
        <p14:creationId xmlns:p14="http://schemas.microsoft.com/office/powerpoint/2010/main" val="31944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D26CE7-C5A6-467B-B1AC-44CB3E81664F}" type="datetimeFigureOut">
              <a:rPr lang="en-GB" smtClean="0"/>
              <a:t>29/02/2020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AE283C-8057-45BD-8B00-5D203F8CB754}" type="slidenum">
              <a:rPr lang="en-GB" smtClean="0"/>
              <a:t>‹#›</a:t>
            </a:fld>
            <a:endParaRPr lang="en-GB"/>
          </a:p>
        </p:txBody>
      </p:sp>
    </p:spTree>
    <p:extLst>
      <p:ext uri="{BB962C8B-B14F-4D97-AF65-F5344CB8AC3E}">
        <p14:creationId xmlns:p14="http://schemas.microsoft.com/office/powerpoint/2010/main" val="391977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D26CE7-C5A6-467B-B1AC-44CB3E81664F}" type="datetimeFigureOut">
              <a:rPr lang="en-GB" smtClean="0"/>
              <a:t>29/02/2020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AE283C-8057-45BD-8B00-5D203F8CB754}" type="slidenum">
              <a:rPr lang="en-GB" smtClean="0"/>
              <a:t>‹#›</a:t>
            </a:fld>
            <a:endParaRPr lang="en-GB"/>
          </a:p>
        </p:txBody>
      </p:sp>
    </p:spTree>
    <p:extLst>
      <p:ext uri="{BB962C8B-B14F-4D97-AF65-F5344CB8AC3E}">
        <p14:creationId xmlns:p14="http://schemas.microsoft.com/office/powerpoint/2010/main" val="135952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9D26CE7-C5A6-467B-B1AC-44CB3E81664F}" type="datetimeFigureOut">
              <a:rPr lang="en-GB" smtClean="0"/>
              <a:t>29/02/2020</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DAE283C-8057-45BD-8B00-5D203F8CB754}" type="slidenum">
              <a:rPr lang="en-GB" smtClean="0"/>
              <a:t>‹#›</a:t>
            </a:fld>
            <a:endParaRPr lang="en-GB"/>
          </a:p>
        </p:txBody>
      </p:sp>
    </p:spTree>
    <p:extLst>
      <p:ext uri="{BB962C8B-B14F-4D97-AF65-F5344CB8AC3E}">
        <p14:creationId xmlns:p14="http://schemas.microsoft.com/office/powerpoint/2010/main" val="704524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uopbioinformatics.github.io/resource/rtutorial/"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sf.io/aqsm5/"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r-project.org/" TargetMode="External" /><Relationship Id="rId3" Type="http://schemas.openxmlformats.org/officeDocument/2006/relationships/hyperlink" Target="https://rstudio.com/" TargetMode="External" /><Relationship Id="rId4" Type="http://schemas.openxmlformats.org/officeDocument/2006/relationships/hyperlink" Target="https://desktop.github.com/" TargetMode="External" /><Relationship Id="rId5" Type="http://schemas.openxmlformats.org/officeDocument/2006/relationships/hyperlink" Target="https://appsanywhere.port.ac.uk/"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sf.io/mhwqz/" TargetMode="Externa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scm.com/about" TargetMode="Externa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renan.saraiva@port.ac.uk" TargetMode="External" /><Relationship Id="rId3" Type="http://schemas.openxmlformats.org/officeDocument/2006/relationships/hyperlink" Target="mailto:james.clay@port.ac.uk" TargetMode="Externa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lstStyle/>
          <a:p>
            <a:pPr lvl="0" marL="0" indent="0">
              <a:buNone/>
            </a:pPr>
            <a:r>
              <a:rPr/>
              <a:t>Introduction</a:t>
            </a:r>
            <a:r>
              <a:rPr/>
              <a:t> </a:t>
            </a:r>
            <a:r>
              <a:rPr/>
              <a:t>to</a:t>
            </a:r>
            <a:r>
              <a:rPr/>
              <a:t> </a:t>
            </a:r>
            <a:r>
              <a:rPr/>
              <a:t>R</a:t>
            </a:r>
            <a:r>
              <a:rPr/>
              <a:t> </a:t>
            </a:r>
            <a:r>
              <a:rPr/>
              <a:t>Markdown</a:t>
            </a:r>
            <a:r>
              <a:rPr/>
              <a:t> </a:t>
            </a:r>
            <a:r>
              <a:rPr/>
              <a:t>and</a:t>
            </a:r>
            <a:r>
              <a:rPr/>
              <a:t> </a:t>
            </a:r>
            <a:r>
              <a:rPr/>
              <a:t>Git</a:t>
            </a:r>
            <a:r>
              <a:rPr/>
              <a:t> </a:t>
            </a:r>
            <a:r>
              <a:rPr/>
              <a:t>Hub</a:t>
            </a:r>
            <a:r>
              <a:rPr/>
              <a:t> </a:t>
            </a:r>
            <a:r>
              <a:rPr/>
              <a:t>Workflows</a:t>
            </a:r>
          </a:p>
        </p:txBody>
      </p:sp>
      <p:sp>
        <p:nvSpPr>
          <p:cNvPr id="3" name="Subtitle 2"/>
          <p:cNvSpPr>
            <a:spLocks noGrp="1"/>
          </p:cNvSpPr>
          <p:nvPr>
            <p:ph type="subTitle" idx="1"/>
          </p:nvPr>
        </p:nvSpPr>
        <p:spPr>
          <a:xfrm>
            <a:off x="1261872" y="4800600"/>
            <a:ext cx="9418320" cy="1691640"/>
          </a:xfrm>
        </p:spPr>
        <p:txBody>
          <a:bodyPr/>
          <a:lstStyle/>
          <a:p>
            <a:pPr lvl="0" marL="0" indent="0">
              <a:buNone/>
            </a:pPr>
            <a:br/>
            <a:br/>
            <a:r>
              <a:rPr/>
              <a:t>Renan</a:t>
            </a:r>
            <a:r>
              <a:rPr/>
              <a:t> </a:t>
            </a:r>
            <a:r>
              <a:rPr/>
              <a:t>Saraiva</a:t>
            </a:r>
            <a:r>
              <a:rPr/>
              <a:t> </a:t>
            </a:r>
            <a:r>
              <a:rPr/>
              <a:t>&amp;</a:t>
            </a:r>
            <a:r>
              <a:rPr/>
              <a:t> </a:t>
            </a:r>
            <a:r>
              <a:rPr/>
              <a:t>James</a:t>
            </a:r>
            <a:r>
              <a:rPr/>
              <a:t> </a:t>
            </a:r>
            <a:r>
              <a:rPr/>
              <a:t>Clay</a:t>
            </a:r>
          </a:p>
        </p:txBody>
      </p:sp>
      <p:sp>
        <p:nvSpPr>
          <p:cNvPr id="4" name="Date Placeholder 3"/>
          <p:cNvSpPr>
            <a:spLocks noGrp="1"/>
          </p:cNvSpPr>
          <p:nvPr>
            <p:ph type="dt" sz="half" idx="10"/>
          </p:nvPr>
        </p:nvSpPr>
        <p:spPr/>
        <p:txBody>
          <a:bodyPr/>
          <a:lstStyle/>
          <a:p>
            <a:pPr lvl="0" marL="0" indent="0">
              <a:buNone/>
            </a:pPr>
            <a:r>
              <a:rPr/>
              <a:t>04/03/20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CRAN</a:t>
            </a:r>
          </a:p>
        </p:txBody>
      </p:sp>
      <p:sp>
        <p:nvSpPr>
          <p:cNvPr id="3" name="Content Placeholder 2"/>
          <p:cNvSpPr>
            <a:spLocks noGrp="1"/>
          </p:cNvSpPr>
          <p:nvPr>
            <p:ph idx="1"/>
          </p:nvPr>
        </p:nvSpPr>
        <p:spPr/>
        <p:txBody>
          <a:bodyPr/>
          <a:lstStyle/>
          <a:p>
            <a:pPr lvl="0" marL="0" indent="0">
              <a:buNone/>
            </a:pPr>
            <a:r>
              <a:rPr/>
              <a:t>As anyone can create an R package (more on this later), some people (rightly) worry that any analysis carried out in R could contain errors, and therefore opt to stick to “their tried and trusted” proprietary software.</a:t>
            </a:r>
          </a:p>
          <a:p>
            <a:pPr lvl="0" marL="0" indent="0">
              <a:buNone/>
            </a:pPr>
            <a:r>
              <a:rPr/>
              <a:t>Thankfully, The Comprehensive R Archive Network (CRAN) exists as a regulatory body for R packages (similar to the academic peer review system).</a:t>
            </a:r>
          </a:p>
          <a:p>
            <a:pPr lvl="0" marL="0" indent="0">
              <a:buNone/>
            </a:pPr>
            <a:r>
              <a:rPr/>
              <a:t>Nevertheless, like the peer review system, some unrelable work can “slip through the net”. Therefore, we recommend using popular and highly trusted packages wherever possible.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Base</a:t>
            </a:r>
            <a:r>
              <a:rPr/>
              <a:t> </a:t>
            </a:r>
            <a:r>
              <a:rPr/>
              <a:t>R</a:t>
            </a:r>
          </a:p>
        </p:txBody>
      </p:sp>
      <p:pic>
        <p:nvPicPr>
          <p:cNvPr descr="base-r.png" id="0" name="Picture 1"/>
          <p:cNvPicPr>
            <a:picLocks noGrp="1" noChangeAspect="1"/>
          </p:cNvPicPr>
          <p:nvPr/>
        </p:nvPicPr>
        <p:blipFill>
          <a:blip r:embed="rId2"/>
          <a:stretch>
            <a:fillRect/>
          </a:stretch>
        </p:blipFill>
        <p:spPr bwMode="auto">
          <a:xfrm>
            <a:off x="1549400" y="1828800"/>
            <a:ext cx="8001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Studio</a:t>
            </a:r>
          </a:p>
        </p:txBody>
      </p:sp>
      <p:pic>
        <p:nvPicPr>
          <p:cNvPr descr="https://hpc.nih.gov/images/rstudio_ide.png" id="0" name="Picture 1"/>
          <p:cNvPicPr>
            <a:picLocks noGrp="1" noChangeAspect="1"/>
          </p:cNvPicPr>
          <p:nvPr/>
        </p:nvPicPr>
        <p:blipFill>
          <a:blip r:embed="rId2"/>
          <a:stretch>
            <a:fillRect/>
          </a:stretch>
        </p:blipFill>
        <p:spPr bwMode="auto">
          <a:xfrm>
            <a:off x="1651000" y="1828800"/>
            <a:ext cx="77978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use</a:t>
            </a:r>
            <a:r>
              <a:rPr/>
              <a:t> </a:t>
            </a:r>
            <a:r>
              <a:rPr/>
              <a:t>R</a:t>
            </a:r>
          </a:p>
        </p:txBody>
      </p:sp>
      <p:sp>
        <p:nvSpPr>
          <p:cNvPr id="3" name="Content Placeholder 2"/>
          <p:cNvSpPr>
            <a:spLocks noGrp="1"/>
          </p:cNvSpPr>
          <p:nvPr>
            <p:ph idx="1"/>
          </p:nvPr>
        </p:nvSpPr>
        <p:spPr/>
        <p:txBody>
          <a:bodyPr/>
          <a:lstStyle/>
          <a:p>
            <a:pPr lvl="0" marL="0" indent="0">
              <a:buNone/>
            </a:pPr>
            <a:r>
              <a:rPr/>
              <a:t>The following slides about the basics of R are based upon the tutorial provided by Dr Sam Robson (Pharmacy and Biomedical Sciences, University of Portsmouth).</a:t>
            </a:r>
          </a:p>
          <a:p>
            <a:pPr lvl="0" marL="0" indent="0">
              <a:buNone/>
            </a:pPr>
            <a:r>
              <a:rPr/>
              <a:t>Sam’s original work can be found here: </a:t>
            </a:r>
            <a:r>
              <a:rPr>
                <a:hlinkClick r:id="rId2"/>
              </a:rPr>
              <a:t>https://uopbioinformatics.github.io/resource/rtutorial/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R</a:t>
            </a:r>
            <a:r>
              <a:rPr/>
              <a:t> </a:t>
            </a:r>
            <a:r>
              <a:rPr/>
              <a:t>Console</a:t>
            </a:r>
          </a:p>
        </p:txBody>
      </p:sp>
      <p:sp>
        <p:nvSpPr>
          <p:cNvPr id="3" name="Content Placeholder 2"/>
          <p:cNvSpPr>
            <a:spLocks noGrp="1"/>
          </p:cNvSpPr>
          <p:nvPr>
            <p:ph idx="1"/>
          </p:nvPr>
        </p:nvSpPr>
        <p:spPr/>
        <p:txBody>
          <a:bodyPr/>
          <a:lstStyle/>
          <a:p>
            <a:pPr lvl="0" marL="0" indent="0">
              <a:buNone/>
            </a:pPr>
            <a:r>
              <a:rPr/>
              <a:t>The command line is shown by the </a:t>
            </a:r>
            <a:r>
              <a:rPr sz="1800">
                <a:latin typeface="Courier"/>
              </a:rPr>
              <a:t>&gt;</a:t>
            </a:r>
            <a:r>
              <a:rPr/>
              <a:t> character. Simply type your command here and press return to see the results. If your command is not complete, then the command line character will change to a </a:t>
            </a:r>
            <a:r>
              <a:rPr sz="1800">
                <a:latin typeface="Courier"/>
              </a:rPr>
              <a:t>+</a:t>
            </a:r>
            <a:r>
              <a:rPr/>
              <a:t> to indicate that more input is required, for instance a missing parenthesis:</a:t>
            </a:r>
          </a:p>
          <a:p>
            <a:pPr lvl="0" marL="1270000" indent="0">
              <a:buNone/>
            </a:pPr>
            <a:r>
              <a:rPr sz="1800" b="1">
                <a:solidFill>
                  <a:srgbClr val="007020"/>
                </a:solidFill>
                <a:latin typeface="Courier"/>
              </a:rPr>
              <a:t>print</a:t>
            </a:r>
            <a:r>
              <a:rPr sz="1800">
                <a:latin typeface="Courier"/>
              </a:rPr>
              <a:t> (</a:t>
            </a:r>
            <a:r>
              <a:rPr sz="1800">
                <a:solidFill>
                  <a:srgbClr val="4070A0"/>
                </a:solidFill>
                <a:latin typeface="Courier"/>
              </a:rPr>
              <a:t>"Hello World!"</a:t>
            </a:r>
          </a:p>
          <a:p>
            <a:pPr lvl="0" marL="1270000" indent="0">
              <a:buNone/>
            </a:pPr>
            <a:r>
              <a:rPr sz="1800" i="1">
                <a:solidFill>
                  <a:srgbClr val="60A0B0"/>
                </a:solidFill>
                <a:latin typeface="Courier"/>
              </a:rPr>
              <a:t>## Error: &lt;text&gt;:2:0: unexpected end of input</a:t>
            </a:r>
            <a:br/>
            <a:r>
              <a:rPr sz="1800" i="1">
                <a:solidFill>
                  <a:srgbClr val="60A0B0"/>
                </a:solidFill>
                <a:latin typeface="Courier"/>
              </a:rPr>
              <a:t>## 1: print ("Hello World!"</a:t>
            </a:r>
            <a:br/>
            <a:r>
              <a:rPr sz="1800" i="1">
                <a:solidFill>
                  <a:srgbClr val="60A0B0"/>
                </a:solidFill>
                <a:latin typeface="Courier"/>
              </a:rPr>
              <a:t>##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Variables</a:t>
            </a:r>
          </a:p>
        </p:txBody>
      </p:sp>
      <p:sp>
        <p:nvSpPr>
          <p:cNvPr id="3" name="Content Placeholder 2"/>
          <p:cNvSpPr>
            <a:spLocks noGrp="1"/>
          </p:cNvSpPr>
          <p:nvPr>
            <p:ph idx="1"/>
          </p:nvPr>
        </p:nvSpPr>
        <p:spPr/>
        <p:txBody>
          <a:bodyPr/>
          <a:lstStyle/>
          <a:p>
            <a:pPr lvl="0" marL="0" indent="0">
              <a:buNone/>
            </a:pPr>
            <a:r>
              <a:rPr/>
              <a:t>R stores “variables” using names made up of characters and numbers. A variable, as the name suggests, is a data “object” that can take any value that you want, and can be changed.</a:t>
            </a:r>
          </a:p>
          <a:p>
            <a:pPr lvl="0" marL="0" indent="0">
              <a:buNone/>
            </a:pPr>
            <a:r>
              <a:rPr/>
              <a:t>The variable name can be anything that you like, although it must begin with a character.</a:t>
            </a:r>
          </a:p>
          <a:p>
            <a:pPr lvl="0" marL="0" indent="0">
              <a:buNone/>
            </a:pPr>
            <a:r>
              <a:rPr/>
              <a:t>Whilst it is perfectly acceptable to use simple variable names such as </a:t>
            </a:r>
            <a:r>
              <a:rPr sz="1800">
                <a:latin typeface="Courier"/>
              </a:rPr>
              <a:t>x</a:t>
            </a:r>
            <a:r>
              <a:rPr/>
              <a:t>, </a:t>
            </a:r>
            <a:r>
              <a:rPr sz="1800">
                <a:latin typeface="Courier"/>
              </a:rPr>
              <a:t>y</a:t>
            </a:r>
            <a:r>
              <a:rPr/>
              <a:t>, </a:t>
            </a:r>
            <a:r>
              <a:rPr sz="1800">
                <a:latin typeface="Courier"/>
              </a:rPr>
              <a:t>i</a:t>
            </a:r>
            <a:r>
              <a:rPr/>
              <a:t>, we recommend using a more descriptive name (e.g. </a:t>
            </a:r>
            <a:r>
              <a:rPr sz="1800">
                <a:latin typeface="Courier"/>
              </a:rPr>
              <a:t>participant_height</a:t>
            </a:r>
            <a:r>
              <a:rPr/>
              <a:t> instead of </a:t>
            </a:r>
            <a:r>
              <a:rPr sz="1800">
                <a:latin typeface="Courier"/>
              </a:rPr>
              <a:t>x</a:t>
            </a:r>
            <a: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Variables</a:t>
            </a:r>
          </a:p>
        </p:txBody>
      </p:sp>
      <p:sp>
        <p:nvSpPr>
          <p:cNvPr id="3" name="Content Placeholder 2"/>
          <p:cNvSpPr>
            <a:spLocks noGrp="1"/>
          </p:cNvSpPr>
          <p:nvPr>
            <p:ph idx="1"/>
          </p:nvPr>
        </p:nvSpPr>
        <p:spPr/>
        <p:txBody>
          <a:bodyPr/>
          <a:lstStyle/>
          <a:p>
            <a:pPr lvl="0" marL="0" indent="0">
              <a:buNone/>
            </a:pPr>
            <a:r>
              <a:rPr/>
              <a:t>To assign a value to the variable, use the </a:t>
            </a:r>
            <a:r>
              <a:rPr sz="1800">
                <a:latin typeface="Courier"/>
              </a:rPr>
              <a:t>&lt;-</a:t>
            </a:r>
            <a:r>
              <a:rPr/>
              <a:t> command (less-than symbol followed by minus symbol). You can also use the </a:t>
            </a:r>
            <a:r>
              <a:rPr sz="1800">
                <a:latin typeface="Courier"/>
              </a:rPr>
              <a:t>=</a:t>
            </a:r>
            <a:r>
              <a:rPr/>
              <a:t> symbol, but this has other uses (for instance using </a:t>
            </a:r>
            <a:r>
              <a:rPr sz="1800">
                <a:latin typeface="Courier"/>
              </a:rPr>
              <a:t>==</a:t>
            </a:r>
            <a:r>
              <a:rPr/>
              <a:t> to test for equality) so it is better to use the </a:t>
            </a:r>
            <a:r>
              <a:rPr sz="1800">
                <a:latin typeface="Courier"/>
              </a:rPr>
              <a:t>&lt;-</a:t>
            </a:r>
            <a:r>
              <a:rPr/>
              <a:t> command:</a:t>
            </a:r>
          </a:p>
          <a:p>
            <a:pPr lvl="0" marL="1270000" indent="0">
              <a:buNone/>
            </a:pPr>
            <a:r>
              <a:rPr sz="1800">
                <a:latin typeface="Courier"/>
              </a:rPr>
              <a:t>x &lt;-</a:t>
            </a:r>
            <a:r>
              <a:rPr sz="1800">
                <a:solidFill>
                  <a:srgbClr val="4070A0"/>
                </a:solidFill>
                <a:latin typeface="Courier"/>
              </a:rPr>
              <a:t> </a:t>
            </a:r>
            <a:r>
              <a:rPr sz="1800">
                <a:solidFill>
                  <a:srgbClr val="40A070"/>
                </a:solidFill>
                <a:latin typeface="Courier"/>
              </a:rPr>
              <a:t>3</a:t>
            </a:r>
            <a:br/>
            <a:r>
              <a:rPr sz="1800">
                <a:latin typeface="Courier"/>
              </a:rPr>
              <a:t>x </a:t>
            </a:r>
            <a:r>
              <a:rPr sz="1800" i="1">
                <a:solidFill>
                  <a:srgbClr val="60A0B0"/>
                </a:solidFill>
                <a:latin typeface="Courier"/>
              </a:rPr>
              <a:t># Returns the value stored in 'x' - currently 3</a:t>
            </a:r>
          </a:p>
          <a:p>
            <a:pPr lvl="0" marL="1270000" indent="0">
              <a:buNone/>
            </a:pPr>
            <a:r>
              <a:rPr sz="1800">
                <a:latin typeface="Courier"/>
              </a:rPr>
              <a:t>## [1] 3</a:t>
            </a:r>
          </a:p>
          <a:p>
            <a:pPr lvl="0" marL="1270000" indent="0">
              <a:buNone/>
            </a:pPr>
            <a:r>
              <a:rPr sz="1800">
                <a:latin typeface="Courier"/>
              </a:rPr>
              <a:t>x &lt;-</a:t>
            </a:r>
            <a:r>
              <a:rPr sz="1800">
                <a:solidFill>
                  <a:srgbClr val="4070A0"/>
                </a:solidFill>
                <a:latin typeface="Courier"/>
              </a:rPr>
              <a:t> </a:t>
            </a:r>
            <a:r>
              <a:rPr sz="1800">
                <a:solidFill>
                  <a:srgbClr val="40A070"/>
                </a:solidFill>
                <a:latin typeface="Courier"/>
              </a:rPr>
              <a:t>5</a:t>
            </a:r>
            <a:br/>
            <a:r>
              <a:rPr sz="1800">
                <a:latin typeface="Courier"/>
              </a:rPr>
              <a:t>x </a:t>
            </a:r>
            <a:r>
              <a:rPr sz="1800" i="1">
                <a:solidFill>
                  <a:srgbClr val="60A0B0"/>
                </a:solidFill>
                <a:latin typeface="Courier"/>
              </a:rPr>
              <a:t># Returns the value stored in 'x' - now 5</a:t>
            </a:r>
          </a:p>
          <a:p>
            <a:pPr lvl="0" marL="1270000" indent="0">
              <a:buNone/>
            </a:pPr>
            <a:r>
              <a:rPr sz="1800">
                <a:latin typeface="Courier"/>
              </a:rPr>
              <a:t>## [1] 5</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Arithmetic</a:t>
            </a:r>
          </a:p>
        </p:txBody>
      </p:sp>
      <p:sp>
        <p:nvSpPr>
          <p:cNvPr id="3" name="Content Placeholder 2"/>
          <p:cNvSpPr>
            <a:spLocks noGrp="1"/>
          </p:cNvSpPr>
          <p:nvPr>
            <p:ph idx="1"/>
          </p:nvPr>
        </p:nvSpPr>
        <p:spPr/>
        <p:txBody>
          <a:bodyPr/>
          <a:lstStyle/>
          <a:p>
            <a:pPr lvl="0" marL="0" indent="0">
              <a:buNone/>
            </a:pPr>
            <a:r>
              <a:rPr/>
              <a:t>Simple arithmetic can be performed using the standard arithmetic operators (+, -, *, /), as well as the exponent operator (^). There is a level of precedence to these functions – the exponent will be calculated first, followed by multiplication and division, followed by plus and minus. For this reason, you must be careful that your arithmetic is doing what you expect it to do. You can get around this by encapsulating subsets of the sum in parentheses, which will be calculated from the inside out:</a:t>
            </a:r>
          </a:p>
          <a:p>
            <a:pPr lvl="0" marL="1270000" indent="0">
              <a:buNone/>
            </a:pPr>
            <a:r>
              <a:rPr sz="1800">
                <a:solidFill>
                  <a:srgbClr val="40A070"/>
                </a:solidFill>
                <a:latin typeface="Courier"/>
              </a:rPr>
              <a:t>1</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a:solidFill>
                  <a:srgbClr val="40A070"/>
                </a:solidFill>
                <a:latin typeface="Courier"/>
              </a:rPr>
              <a:t>3</a:t>
            </a:r>
            <a:r>
              <a:rPr sz="1800">
                <a:latin typeface="Courier"/>
              </a:rPr>
              <a:t> </a:t>
            </a:r>
          </a:p>
          <a:p>
            <a:pPr lvl="0" marL="1270000" indent="0">
              <a:buNone/>
            </a:pPr>
            <a:r>
              <a:rPr sz="1800">
                <a:latin typeface="Courier"/>
              </a:rPr>
              <a:t>## [1] 7</a:t>
            </a:r>
          </a:p>
          <a:p>
            <a:pPr lvl="0" marL="1270000" indent="0">
              <a:buNone/>
            </a:pPr>
            <a:r>
              <a:rPr sz="1800">
                <a:latin typeface="Courier"/>
              </a:rPr>
              <a:t>(</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3</a:t>
            </a:r>
            <a:r>
              <a:rPr sz="1800">
                <a:latin typeface="Courier"/>
              </a:rPr>
              <a:t> </a:t>
            </a:r>
          </a:p>
          <a:p>
            <a:pPr lvl="0" marL="1270000" indent="0">
              <a:buNone/>
            </a:pPr>
            <a:r>
              <a:rPr sz="1800">
                <a:latin typeface="Courier"/>
              </a:rPr>
              <a:t>## [1] 9</a:t>
            </a:r>
          </a:p>
          <a:p>
            <a:pPr lvl="0" marL="1270000" indent="0">
              <a:buNone/>
            </a:pP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a:t>
            </a:r>
            <a:r>
              <a:rPr sz="1800">
                <a:solidFill>
                  <a:srgbClr val="40A070"/>
                </a:solidFill>
                <a:latin typeface="Courier"/>
              </a:rPr>
              <a:t>2</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3</a:t>
            </a:r>
            <a:r>
              <a:rPr sz="1800">
                <a:latin typeface="Courier"/>
              </a:rPr>
              <a:t>) </a:t>
            </a:r>
          </a:p>
          <a:p>
            <a:pPr lvl="0" marL="1270000" indent="0">
              <a:buNone/>
            </a:pPr>
            <a:r>
              <a:rPr sz="1800">
                <a:latin typeface="Courier"/>
              </a:rPr>
              <a:t>## [1] 7</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Arithmetic</a:t>
            </a:r>
          </a:p>
        </p:txBody>
      </p:sp>
      <p:sp>
        <p:nvSpPr>
          <p:cNvPr id="3" name="Content Placeholder 2"/>
          <p:cNvSpPr>
            <a:spLocks noGrp="1"/>
          </p:cNvSpPr>
          <p:nvPr>
            <p:ph idx="1"/>
          </p:nvPr>
        </p:nvSpPr>
        <p:spPr/>
        <p:txBody>
          <a:bodyPr/>
          <a:lstStyle/>
          <a:p>
            <a:pPr lvl="0" marL="0" indent="0">
              <a:buNone/>
            </a:pPr>
            <a:r>
              <a:rPr/>
              <a:t>You can also use other variables in these assignments:</a:t>
            </a:r>
          </a:p>
          <a:p>
            <a:pPr lvl="0" marL="1270000" indent="0">
              <a:buNone/>
            </a:pPr>
            <a:r>
              <a:rPr sz="1800">
                <a:latin typeface="Courier"/>
              </a:rPr>
              <a:t>x &lt;-</a:t>
            </a:r>
            <a:r>
              <a:rPr sz="1800">
                <a:solidFill>
                  <a:srgbClr val="4070A0"/>
                </a:solidFill>
                <a:latin typeface="Courier"/>
              </a:rPr>
              <a:t> </a:t>
            </a:r>
            <a:r>
              <a:rPr sz="1800">
                <a:solidFill>
                  <a:srgbClr val="40A070"/>
                </a:solidFill>
                <a:latin typeface="Courier"/>
              </a:rPr>
              <a:t>1</a:t>
            </a:r>
            <a:br/>
            <a:r>
              <a:rPr sz="1800">
                <a:latin typeface="Courier"/>
              </a:rPr>
              <a:t>y &lt;-</a:t>
            </a:r>
            <a:r>
              <a:rPr sz="1800">
                <a:solidFill>
                  <a:srgbClr val="4070A0"/>
                </a:solidFill>
                <a:latin typeface="Courier"/>
              </a:rPr>
              <a:t> </a:t>
            </a:r>
            <a:r>
              <a:rPr sz="1800">
                <a:latin typeface="Courier"/>
              </a:rPr>
              <a:t>x</a:t>
            </a:r>
            <a:br/>
            <a:r>
              <a:rPr sz="1800">
                <a:latin typeface="Courier"/>
              </a:rPr>
              <a:t>y</a:t>
            </a:r>
          </a:p>
          <a:p>
            <a:pPr lvl="0" marL="1270000" indent="0">
              <a:buNone/>
            </a:pPr>
            <a:r>
              <a:rPr sz="1800">
                <a:latin typeface="Courier"/>
              </a:rPr>
              <a:t>## [1] 1</a:t>
            </a:r>
          </a:p>
          <a:p>
            <a:pPr lvl="0" marL="1270000" indent="0">
              <a:buNone/>
            </a:pPr>
            <a:r>
              <a:rPr sz="1800">
                <a:latin typeface="Courier"/>
              </a:rPr>
              <a:t>z &lt;-</a:t>
            </a:r>
            <a:r>
              <a:rPr sz="1800">
                <a:solidFill>
                  <a:srgbClr val="4070A0"/>
                </a:solidFill>
                <a:latin typeface="Courier"/>
              </a:rPr>
              <a:t> </a:t>
            </a:r>
            <a:r>
              <a:rPr sz="1800">
                <a:latin typeface="Courier"/>
              </a:rPr>
              <a:t>x </a:t>
            </a:r>
            <a:r>
              <a:rPr sz="1800">
                <a:solidFill>
                  <a:srgbClr val="666666"/>
                </a:solidFill>
                <a:latin typeface="Courier"/>
              </a:rPr>
              <a:t>+</a:t>
            </a:r>
            <a:r>
              <a:rPr sz="1800">
                <a:solidFill>
                  <a:srgbClr val="4070A0"/>
                </a:solidFill>
                <a:latin typeface="Courier"/>
              </a:rPr>
              <a:t> </a:t>
            </a:r>
            <a:r>
              <a:rPr sz="1800">
                <a:latin typeface="Courier"/>
              </a:rPr>
              <a:t>y </a:t>
            </a:r>
            <a:br/>
            <a:r>
              <a:rPr sz="1800">
                <a:latin typeface="Courier"/>
              </a:rPr>
              <a:t>z</a:t>
            </a:r>
          </a:p>
          <a:p>
            <a:pPr lvl="0" marL="1270000" indent="0">
              <a:buNone/>
            </a:pPr>
            <a:r>
              <a:rPr sz="1800">
                <a:latin typeface="Courier"/>
              </a:rPr>
              <a:t>## [1] 2</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Classes</a:t>
            </a:r>
          </a:p>
        </p:txBody>
      </p:sp>
      <p:sp>
        <p:nvSpPr>
          <p:cNvPr id="3" name="Content Placeholder 2"/>
          <p:cNvSpPr>
            <a:spLocks noGrp="1"/>
          </p:cNvSpPr>
          <p:nvPr>
            <p:ph idx="1"/>
          </p:nvPr>
        </p:nvSpPr>
        <p:spPr/>
        <p:txBody>
          <a:bodyPr/>
          <a:lstStyle/>
          <a:p>
            <a:pPr lvl="0" marL="0" indent="0">
              <a:buNone/>
            </a:pPr>
            <a:r>
              <a:rPr/>
              <a:t>Variables can take many forms, or “classes”. The most common are “numeric” (which you can do numerical calculations on), character (can contain letters, numbers, symbols etc., but cannot run numerical calculations), and logical (TRUE or FALSE). The speech marks character </a:t>
            </a:r>
            <a:r>
              <a:rPr sz="1800">
                <a:latin typeface="Courier"/>
              </a:rPr>
              <a:t>"</a:t>
            </a:r>
            <a:r>
              <a:rPr/>
              <a:t> is used to show that the class of </a:t>
            </a:r>
            <a:r>
              <a:rPr sz="1800">
                <a:latin typeface="Courier"/>
              </a:rPr>
              <a:t>y</a:t>
            </a:r>
            <a:r>
              <a:rPr/>
              <a:t> is “character”. You can also use the apostrophe </a:t>
            </a:r>
            <a:r>
              <a:rPr sz="1800">
                <a:latin typeface="Courier"/>
              </a:rPr>
              <a:t>'</a:t>
            </a:r>
            <a:r>
              <a:rPr/>
              <a:t>. There is a difference between these, but for now this is not important. You can check the class of a variable by using the </a:t>
            </a:r>
            <a:r>
              <a:rPr sz="1800">
                <a:latin typeface="Courier"/>
              </a:rPr>
              <a:t>class()</a:t>
            </a:r>
            <a:r>
              <a:rPr/>
              <a:t> function:</a:t>
            </a:r>
          </a:p>
          <a:p>
            <a:pPr lvl="0" marL="1270000" indent="0">
              <a:buNone/>
            </a:pPr>
            <a:r>
              <a:rPr sz="1800">
                <a:latin typeface="Courier"/>
              </a:rPr>
              <a:t>x &lt;-</a:t>
            </a:r>
            <a:r>
              <a:rPr sz="1800">
                <a:solidFill>
                  <a:srgbClr val="4070A0"/>
                </a:solidFill>
                <a:latin typeface="Courier"/>
              </a:rPr>
              <a:t> </a:t>
            </a:r>
            <a:r>
              <a:rPr sz="1800">
                <a:solidFill>
                  <a:srgbClr val="40A070"/>
                </a:solidFill>
                <a:latin typeface="Courier"/>
              </a:rPr>
              <a:t>12345</a:t>
            </a:r>
            <a:br/>
            <a:r>
              <a:rPr sz="1800" b="1">
                <a:solidFill>
                  <a:srgbClr val="007020"/>
                </a:solidFill>
                <a:latin typeface="Courier"/>
              </a:rPr>
              <a:t>class</a:t>
            </a:r>
            <a:r>
              <a:rPr sz="1800">
                <a:latin typeface="Courier"/>
              </a:rPr>
              <a:t>(x)</a:t>
            </a:r>
          </a:p>
          <a:p>
            <a:pPr lvl="0" marL="1270000" indent="0">
              <a:buNone/>
            </a:pPr>
            <a:r>
              <a:rPr sz="1800">
                <a:latin typeface="Courier"/>
              </a:rPr>
              <a:t>## [1] "numeric"</a:t>
            </a:r>
          </a:p>
          <a:p>
            <a:pPr lvl="0" marL="1270000" indent="0">
              <a:buNone/>
            </a:pPr>
            <a:r>
              <a:rPr sz="1800">
                <a:latin typeface="Courier"/>
              </a:rPr>
              <a:t>y &lt;-</a:t>
            </a:r>
            <a:r>
              <a:rPr sz="1800">
                <a:solidFill>
                  <a:srgbClr val="4070A0"/>
                </a:solidFill>
                <a:latin typeface="Courier"/>
              </a:rPr>
              <a:t> "12345"</a:t>
            </a:r>
            <a:br/>
            <a:r>
              <a:rPr sz="1800" b="1">
                <a:solidFill>
                  <a:srgbClr val="007020"/>
                </a:solidFill>
                <a:latin typeface="Courier"/>
              </a:rPr>
              <a:t>class</a:t>
            </a:r>
            <a:r>
              <a:rPr sz="1800">
                <a:latin typeface="Courier"/>
              </a:rPr>
              <a:t>(y)</a:t>
            </a:r>
          </a:p>
          <a:p>
            <a:pPr lvl="0" marL="1270000" indent="0">
              <a:buNone/>
            </a:pPr>
            <a:r>
              <a:rPr sz="1800">
                <a:latin typeface="Courier"/>
              </a:rPr>
              <a:t>## [1] "character"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Today’s</a:t>
            </a:r>
            <a:r>
              <a:rPr/>
              <a:t> </a:t>
            </a:r>
            <a:r>
              <a:rPr/>
              <a:t>Session</a:t>
            </a:r>
          </a:p>
        </p:txBody>
      </p:sp>
      <p:sp>
        <p:nvSpPr>
          <p:cNvPr id="3" name="Content Placeholder 2"/>
          <p:cNvSpPr>
            <a:spLocks noGrp="1"/>
          </p:cNvSpPr>
          <p:nvPr>
            <p:ph idx="1"/>
          </p:nvPr>
        </p:nvSpPr>
        <p:spPr/>
        <p:txBody>
          <a:bodyPr/>
          <a:lstStyle/>
          <a:p>
            <a:pPr lvl="0" marL="0" indent="0">
              <a:buNone/>
            </a:pPr>
            <a:r>
              <a:rPr/>
              <a:t>Slides and materials are available to download at: </a:t>
            </a:r>
            <a:r>
              <a:rPr>
                <a:hlinkClick r:id="rId2"/>
              </a:rPr>
              <a:t>https://osf.io/aqsm5/</a:t>
            </a:r>
          </a:p>
          <a:p>
            <a:pPr lvl="0" marL="0" indent="0">
              <a:spcBef>
                <a:spcPts val="3000"/>
              </a:spcBef>
              <a:buNone/>
            </a:pPr>
            <a:r>
              <a:rPr b="1"/>
              <a:t>We will cover:</a:t>
            </a:r>
          </a:p>
          <a:p>
            <a:pPr lvl="0" marL="0" indent="0">
              <a:buNone/>
            </a:pPr>
            <a:r>
              <a:rPr/>
              <a:t>How to install R and R Studio.</a:t>
            </a:r>
          </a:p>
          <a:p>
            <a:pPr lvl="0" marL="0" indent="0">
              <a:buNone/>
            </a:pPr>
            <a:r>
              <a:rPr/>
              <a:t>The basics of R.</a:t>
            </a:r>
          </a:p>
          <a:p>
            <a:pPr lvl="0" marL="0" indent="0">
              <a:buNone/>
            </a:pPr>
            <a:r>
              <a:rPr/>
              <a:t>The benefits of using R Markdown versus typical R scripts for analysis.</a:t>
            </a:r>
          </a:p>
          <a:p>
            <a:pPr lvl="0" marL="0" indent="0">
              <a:buNone/>
            </a:pPr>
            <a:r>
              <a:rPr/>
              <a:t>How to effectively back up your work via Git Hub.</a:t>
            </a:r>
          </a:p>
          <a:p>
            <a:pPr lvl="0" marL="0" indent="0">
              <a:spcBef>
                <a:spcPts val="3000"/>
              </a:spcBef>
              <a:buNone/>
            </a:pPr>
            <a:r>
              <a:rPr b="1"/>
              <a:t>This session will NOT:</a:t>
            </a:r>
          </a:p>
          <a:p>
            <a:pPr lvl="0" marL="0" indent="0">
              <a:buNone/>
            </a:pPr>
            <a:r>
              <a:rPr/>
              <a:t>Be a comprehensive guide for how to do every type of analysis in R (this would be impossible in one session). </a:t>
            </a:r>
            <a:r>
              <a:rPr b="1"/>
              <a:t>HOWEVER</a:t>
            </a:r>
            <a:r>
              <a:rPr/>
              <a:t>, once you have the basics down, R becomes relatively easy to use.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Classes</a:t>
            </a:r>
          </a:p>
        </p:txBody>
      </p:sp>
      <p:sp>
        <p:nvSpPr>
          <p:cNvPr id="3" name="Content Placeholder 2"/>
          <p:cNvSpPr>
            <a:spLocks noGrp="1"/>
          </p:cNvSpPr>
          <p:nvPr>
            <p:ph idx="1"/>
          </p:nvPr>
        </p:nvSpPr>
        <p:spPr/>
        <p:txBody>
          <a:bodyPr/>
          <a:lstStyle/>
          <a:p>
            <a:pPr lvl="0" marL="0" indent="0">
              <a:buNone/>
            </a:pPr>
            <a:r>
              <a:rPr/>
              <a:t>Addition is a well-defined operation on numerical objects, but is not defined on character class objects. Attempting to use a function which has not been defined for the object in question will throw an error:</a:t>
            </a:r>
          </a:p>
          <a:p>
            <a:pPr lvl="0" marL="1270000" indent="0">
              <a:buNone/>
            </a:pPr>
            <a:r>
              <a:rPr sz="1800">
                <a:latin typeface="Courier"/>
              </a:rPr>
              <a:t>x &lt;-</a:t>
            </a:r>
            <a:r>
              <a:rPr sz="1800">
                <a:solidFill>
                  <a:srgbClr val="4070A0"/>
                </a:solidFill>
                <a:latin typeface="Courier"/>
              </a:rPr>
              <a:t> "12345"</a:t>
            </a:r>
            <a:br/>
            <a:r>
              <a:rPr sz="1800">
                <a:latin typeface="Courier"/>
              </a:rPr>
              <a:t>x</a:t>
            </a:r>
            <a:r>
              <a:rPr sz="1800">
                <a:solidFill>
                  <a:srgbClr val="666666"/>
                </a:solidFill>
                <a:latin typeface="Courier"/>
              </a:rPr>
              <a:t>+</a:t>
            </a:r>
            <a:r>
              <a:rPr sz="1800">
                <a:solidFill>
                  <a:srgbClr val="40A070"/>
                </a:solidFill>
                <a:latin typeface="Courier"/>
              </a:rPr>
              <a:t>1</a:t>
            </a:r>
            <a:br/>
            <a:r>
              <a:rPr sz="1800" i="1">
                <a:solidFill>
                  <a:srgbClr val="60A0B0"/>
                </a:solidFill>
                <a:latin typeface="Courier"/>
              </a:rPr>
              <a:t>## Error in x + 1: non-numeric argument to binary operator</a:t>
            </a:r>
          </a:p>
          <a:p>
            <a:pPr lvl="0" marL="0" indent="0">
              <a:buNone/>
            </a:pPr>
            <a:r>
              <a:rPr/>
              <a:t>You can also change the class of a variable by assigning to the </a:t>
            </a:r>
            <a:r>
              <a:rPr sz="1800">
                <a:latin typeface="Courier"/>
              </a:rPr>
              <a:t>class()</a:t>
            </a:r>
            <a:r>
              <a:rPr/>
              <a:t> function:</a:t>
            </a:r>
          </a:p>
          <a:p>
            <a:pPr lvl="0" marL="1270000" indent="0">
              <a:buNone/>
            </a:pPr>
            <a:r>
              <a:rPr sz="1800" b="1">
                <a:solidFill>
                  <a:srgbClr val="007020"/>
                </a:solidFill>
                <a:latin typeface="Courier"/>
              </a:rPr>
              <a:t>class</a:t>
            </a:r>
            <a:r>
              <a:rPr sz="1800">
                <a:latin typeface="Courier"/>
              </a:rPr>
              <a:t>(x) &lt;-</a:t>
            </a:r>
            <a:r>
              <a:rPr sz="1800">
                <a:solidFill>
                  <a:srgbClr val="4070A0"/>
                </a:solidFill>
                <a:latin typeface="Courier"/>
              </a:rPr>
              <a:t> "numeric"</a:t>
            </a:r>
            <a:r>
              <a:rPr sz="1800">
                <a:latin typeface="Courier"/>
              </a:rPr>
              <a:t> </a:t>
            </a:r>
            <a:br/>
            <a:r>
              <a:rPr sz="1800" b="1">
                <a:solidFill>
                  <a:srgbClr val="007020"/>
                </a:solidFill>
                <a:latin typeface="Courier"/>
              </a:rPr>
              <a:t>class</a:t>
            </a:r>
            <a:r>
              <a:rPr sz="1800">
                <a:latin typeface="Courier"/>
              </a:rPr>
              <a:t>(x)</a:t>
            </a:r>
          </a:p>
          <a:p>
            <a:pPr lvl="0" marL="1270000" indent="0">
              <a:buNone/>
            </a:pPr>
            <a:r>
              <a:rPr sz="1800">
                <a:latin typeface="Courier"/>
              </a:rPr>
              <a:t>## [1] "numeric"</a:t>
            </a:r>
          </a:p>
          <a:p>
            <a:pPr lvl="0" marL="1270000" indent="0">
              <a:buNone/>
            </a:pPr>
            <a:r>
              <a:rPr sz="1800">
                <a:latin typeface="Courier"/>
              </a:rPr>
              <a:t>x</a:t>
            </a:r>
            <a:r>
              <a:rPr sz="1800">
                <a:solidFill>
                  <a:srgbClr val="666666"/>
                </a:solidFill>
                <a:latin typeface="Courier"/>
              </a:rPr>
              <a:t>+</a:t>
            </a:r>
            <a:r>
              <a:rPr sz="1800">
                <a:solidFill>
                  <a:srgbClr val="40A070"/>
                </a:solidFill>
                <a:latin typeface="Courier"/>
              </a:rPr>
              <a:t>1</a:t>
            </a:r>
          </a:p>
          <a:p>
            <a:pPr lvl="0" marL="1270000" indent="0">
              <a:buNone/>
            </a:pPr>
            <a:r>
              <a:rPr sz="1800">
                <a:latin typeface="Courier"/>
              </a:rPr>
              <a:t>## [1] 12346</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Classes</a:t>
            </a:r>
          </a:p>
        </p:txBody>
      </p:sp>
      <p:sp>
        <p:nvSpPr>
          <p:cNvPr id="3" name="Content Placeholder 2"/>
          <p:cNvSpPr>
            <a:spLocks noGrp="1"/>
          </p:cNvSpPr>
          <p:nvPr>
            <p:ph idx="1"/>
          </p:nvPr>
        </p:nvSpPr>
        <p:spPr/>
        <p:txBody>
          <a:bodyPr/>
          <a:lstStyle/>
          <a:p>
            <a:pPr lvl="0" marL="0" indent="0">
              <a:buNone/>
            </a:pPr>
            <a:r>
              <a:rPr/>
              <a:t>The other important data class is “logical”, which is simply a binary TRUE or FALSE value. There are certain operators that are used to compare two variables. The obvious ones are “is less than” (</a:t>
            </a:r>
            <a:r>
              <a:rPr sz="1800">
                <a:latin typeface="Courier"/>
              </a:rPr>
              <a:t>&lt;</a:t>
            </a:r>
            <a:r>
              <a:rPr/>
              <a:t>), “is greater than” (</a:t>
            </a:r>
            <a:r>
              <a:rPr sz="1800">
                <a:latin typeface="Courier"/>
              </a:rPr>
              <a:t>&gt;</a:t>
            </a:r>
            <a:r>
              <a:rPr/>
              <a:t>), “is equal to”" (</a:t>
            </a:r>
            <a:r>
              <a:rPr sz="1800">
                <a:latin typeface="Courier"/>
              </a:rPr>
              <a:t>==</a:t>
            </a:r>
            <a:r>
              <a:rPr/>
              <a:t>). You can also combine these to see “is less than or equal to” (</a:t>
            </a:r>
            <a:r>
              <a:rPr sz="1800">
                <a:latin typeface="Courier"/>
              </a:rPr>
              <a:t>&lt;=</a:t>
            </a:r>
            <a:r>
              <a:rPr/>
              <a:t>) or “is greater than or equal to” (</a:t>
            </a:r>
            <a:r>
              <a:rPr sz="1800">
                <a:latin typeface="Courier"/>
              </a:rPr>
              <a:t>&gt;=</a:t>
            </a:r>
            <a:r>
              <a:rPr/>
              <a:t>). If the statement is true, then it will return the output “TRUE”. Otherwise it will return “FALSE”:</a:t>
            </a:r>
          </a:p>
          <a:p>
            <a:pPr lvl="0" marL="1270000" indent="0">
              <a:buNone/>
            </a:pPr>
            <a:r>
              <a:rPr sz="1800">
                <a:latin typeface="Courier"/>
              </a:rPr>
              <a:t>x &lt;-</a:t>
            </a:r>
            <a:r>
              <a:rPr sz="1800">
                <a:solidFill>
                  <a:srgbClr val="4070A0"/>
                </a:solidFill>
                <a:latin typeface="Courier"/>
              </a:rPr>
              <a:t> </a:t>
            </a:r>
            <a:r>
              <a:rPr sz="1800">
                <a:solidFill>
                  <a:srgbClr val="40A070"/>
                </a:solidFill>
                <a:latin typeface="Courier"/>
              </a:rPr>
              <a:t>2</a:t>
            </a:r>
            <a:br/>
            <a:r>
              <a:rPr sz="1800">
                <a:latin typeface="Courier"/>
              </a:rPr>
              <a:t>y &lt;-</a:t>
            </a:r>
            <a:r>
              <a:rPr sz="1800">
                <a:solidFill>
                  <a:srgbClr val="4070A0"/>
                </a:solidFill>
                <a:latin typeface="Courier"/>
              </a:rPr>
              <a:t> </a:t>
            </a:r>
            <a:r>
              <a:rPr sz="1800">
                <a:solidFill>
                  <a:srgbClr val="40A070"/>
                </a:solidFill>
                <a:latin typeface="Courier"/>
              </a:rPr>
              <a:t>3</a:t>
            </a:r>
            <a:br/>
            <a:r>
              <a:rPr sz="1800">
                <a:latin typeface="Courier"/>
              </a:rPr>
              <a:t>x </a:t>
            </a:r>
            <a:r>
              <a:rPr sz="1800">
                <a:solidFill>
                  <a:srgbClr val="666666"/>
                </a:solidFill>
                <a:latin typeface="Courier"/>
              </a:rPr>
              <a:t>&lt;=</a:t>
            </a:r>
            <a:r>
              <a:rPr sz="1800">
                <a:solidFill>
                  <a:srgbClr val="4070A0"/>
                </a:solidFill>
                <a:latin typeface="Courier"/>
              </a:rPr>
              <a:t> </a:t>
            </a:r>
            <a:r>
              <a:rPr sz="1800">
                <a:latin typeface="Courier"/>
              </a:rPr>
              <a:t>y</a:t>
            </a:r>
          </a:p>
          <a:p>
            <a:pPr lvl="0" marL="1270000" indent="0">
              <a:buNone/>
            </a:pPr>
            <a:r>
              <a:rPr sz="1800">
                <a:latin typeface="Courier"/>
              </a:rPr>
              <a:t>## [1] TRUE</a:t>
            </a:r>
          </a:p>
          <a:p>
            <a:pPr lvl="0" marL="1270000" indent="0">
              <a:buNone/>
            </a:pPr>
            <a:r>
              <a:rPr sz="1800">
                <a:latin typeface="Courier"/>
              </a:rPr>
              <a:t>x </a:t>
            </a:r>
            <a:r>
              <a:rPr sz="1800">
                <a:solidFill>
                  <a:srgbClr val="666666"/>
                </a:solidFill>
                <a:latin typeface="Courier"/>
              </a:rPr>
              <a:t>&gt;=</a:t>
            </a:r>
            <a:r>
              <a:rPr sz="1800">
                <a:solidFill>
                  <a:srgbClr val="4070A0"/>
                </a:solidFill>
                <a:latin typeface="Courier"/>
              </a:rPr>
              <a:t> </a:t>
            </a:r>
            <a:r>
              <a:rPr sz="1800">
                <a:latin typeface="Courier"/>
              </a:rPr>
              <a:t>y</a:t>
            </a:r>
          </a:p>
          <a:p>
            <a:pPr lvl="0" marL="1270000" indent="0">
              <a:buNone/>
            </a:pPr>
            <a:r>
              <a:rPr sz="1800">
                <a:latin typeface="Courier"/>
              </a:rPr>
              <a:t>## [1] FALSE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Classes</a:t>
            </a:r>
          </a:p>
        </p:txBody>
      </p:sp>
      <p:sp>
        <p:nvSpPr>
          <p:cNvPr id="3" name="Content Placeholder 2"/>
          <p:cNvSpPr>
            <a:spLocks noGrp="1"/>
          </p:cNvSpPr>
          <p:nvPr>
            <p:ph idx="1"/>
          </p:nvPr>
        </p:nvSpPr>
        <p:spPr/>
        <p:txBody>
          <a:bodyPr/>
          <a:lstStyle/>
          <a:p>
            <a:pPr lvl="0" marL="0" indent="0">
              <a:buNone/>
            </a:pPr>
            <a:r>
              <a:rPr/>
              <a:t>You can also combine these logical tests to ask complex questions by using the “AND” (</a:t>
            </a:r>
            <a:r>
              <a:rPr sz="1800">
                <a:latin typeface="Courier"/>
              </a:rPr>
              <a:t>&amp;&amp;</a:t>
            </a:r>
            <a:r>
              <a:rPr/>
              <a:t>) or the “OR” (</a:t>
            </a:r>
            <a:r>
              <a:rPr sz="1800">
                <a:latin typeface="Courier"/>
              </a:rPr>
              <a:t>||</a:t>
            </a:r>
            <a:r>
              <a:rPr/>
              <a:t>) operators. You can also negate the output of a logical test by using the “NOT” (</a:t>
            </a:r>
            <a:r>
              <a:rPr sz="1800">
                <a:latin typeface="Courier"/>
              </a:rPr>
              <a:t>!</a:t>
            </a:r>
            <a:r>
              <a:rPr/>
              <a:t>) operator. This lets you test for very specific events in your data. Again, we recommend using parentheses to break up your tests to ensure that the tests occur in the order which you expect:</a:t>
            </a:r>
          </a:p>
          <a:p>
            <a:pPr lvl="0" marL="1270000" indent="0">
              <a:buNone/>
            </a:pPr>
            <a:r>
              <a:rPr sz="1800">
                <a:latin typeface="Courier"/>
              </a:rPr>
              <a:t>x &lt;-</a:t>
            </a:r>
            <a:r>
              <a:rPr sz="1800">
                <a:solidFill>
                  <a:srgbClr val="4070A0"/>
                </a:solidFill>
                <a:latin typeface="Courier"/>
              </a:rPr>
              <a:t> </a:t>
            </a:r>
            <a:r>
              <a:rPr sz="1800">
                <a:solidFill>
                  <a:srgbClr val="40A070"/>
                </a:solidFill>
                <a:latin typeface="Courier"/>
              </a:rPr>
              <a:t>3</a:t>
            </a:r>
            <a:br/>
            <a:r>
              <a:rPr sz="1800">
                <a:latin typeface="Courier"/>
              </a:rPr>
              <a:t>y &lt;-</a:t>
            </a:r>
            <a:r>
              <a:rPr sz="1800">
                <a:solidFill>
                  <a:srgbClr val="4070A0"/>
                </a:solidFill>
                <a:latin typeface="Courier"/>
              </a:rPr>
              <a:t> </a:t>
            </a:r>
            <a:r>
              <a:rPr sz="1800">
                <a:solidFill>
                  <a:srgbClr val="40A070"/>
                </a:solidFill>
                <a:latin typeface="Courier"/>
              </a:rPr>
              <a:t>7</a:t>
            </a:r>
            <a:br/>
            <a:r>
              <a:rPr sz="1800">
                <a:latin typeface="Courier"/>
              </a:rPr>
              <a:t>z &lt;-</a:t>
            </a:r>
            <a:r>
              <a:rPr sz="1800">
                <a:solidFill>
                  <a:srgbClr val="4070A0"/>
                </a:solidFill>
                <a:latin typeface="Courier"/>
              </a:rPr>
              <a:t> </a:t>
            </a:r>
            <a:r>
              <a:rPr sz="1800">
                <a:solidFill>
                  <a:srgbClr val="40A070"/>
                </a:solidFill>
                <a:latin typeface="Courier"/>
              </a:rPr>
              <a:t>6</a:t>
            </a:r>
            <a:br/>
            <a:r>
              <a:rPr sz="1800">
                <a:latin typeface="Courier"/>
              </a:rPr>
              <a:t>(x </a:t>
            </a:r>
            <a:r>
              <a:rPr sz="1800">
                <a:solidFill>
                  <a:srgbClr val="666666"/>
                </a:solidFill>
                <a:latin typeface="Courier"/>
              </a:rPr>
              <a:t>&lt;=</a:t>
            </a:r>
            <a:r>
              <a:rPr sz="1800">
                <a:solidFill>
                  <a:srgbClr val="4070A0"/>
                </a:solidFill>
                <a:latin typeface="Courier"/>
              </a:rPr>
              <a:t> </a:t>
            </a:r>
            <a:r>
              <a:rPr sz="1800">
                <a:solidFill>
                  <a:srgbClr val="40A070"/>
                </a:solidFill>
                <a:latin typeface="Courier"/>
              </a:rPr>
              <a:t>3</a:t>
            </a:r>
            <a:r>
              <a:rPr sz="1800">
                <a:latin typeface="Courier"/>
              </a:rPr>
              <a:t> </a:t>
            </a:r>
            <a:r>
              <a:rPr sz="1800">
                <a:solidFill>
                  <a:srgbClr val="666666"/>
                </a:solidFill>
                <a:latin typeface="Courier"/>
              </a:rPr>
              <a:t>&amp;&amp;</a:t>
            </a:r>
            <a:r>
              <a:rPr sz="1800">
                <a:solidFill>
                  <a:srgbClr val="4070A0"/>
                </a:solidFill>
                <a:latin typeface="Courier"/>
              </a:rPr>
              <a:t> </a:t>
            </a:r>
            <a:r>
              <a:rPr sz="1800">
                <a:latin typeface="Courier"/>
              </a:rPr>
              <a:t>y </a:t>
            </a:r>
            <a:r>
              <a:rPr sz="1800">
                <a:solidFill>
                  <a:srgbClr val="666666"/>
                </a:solidFill>
                <a:latin typeface="Courier"/>
              </a:rPr>
              <a:t>&gt;=</a:t>
            </a:r>
            <a:r>
              <a:rPr sz="1800">
                <a:solidFill>
                  <a:srgbClr val="4070A0"/>
                </a:solidFill>
                <a:latin typeface="Courier"/>
              </a:rPr>
              <a:t> </a:t>
            </a:r>
            <a:r>
              <a:rPr sz="1800">
                <a:solidFill>
                  <a:srgbClr val="40A070"/>
                </a:solidFill>
                <a:latin typeface="Courier"/>
              </a:rPr>
              <a:t>8</a:t>
            </a:r>
            <a:r>
              <a:rPr sz="1800">
                <a:latin typeface="Courier"/>
              </a:rPr>
              <a:t>) </a:t>
            </a:r>
            <a:r>
              <a:rPr sz="1800">
                <a:solidFill>
                  <a:srgbClr val="666666"/>
                </a:solidFill>
                <a:latin typeface="Courier"/>
              </a:rPr>
              <a:t>&amp;&amp;</a:t>
            </a:r>
            <a:r>
              <a:rPr sz="1800">
                <a:solidFill>
                  <a:srgbClr val="4070A0"/>
                </a:solidFill>
                <a:latin typeface="Courier"/>
              </a:rPr>
              <a:t> </a:t>
            </a:r>
            <a:r>
              <a:rPr sz="1800">
                <a:latin typeface="Courier"/>
              </a:rPr>
              <a:t>z </a:t>
            </a:r>
            <a:r>
              <a:rPr sz="1800">
                <a:solidFill>
                  <a:srgbClr val="666666"/>
                </a:solidFill>
                <a:latin typeface="Courier"/>
              </a:rPr>
              <a:t>==</a:t>
            </a:r>
            <a:r>
              <a:rPr sz="1800">
                <a:solidFill>
                  <a:srgbClr val="4070A0"/>
                </a:solidFill>
                <a:latin typeface="Courier"/>
              </a:rPr>
              <a:t> </a:t>
            </a:r>
            <a:r>
              <a:rPr sz="1800">
                <a:solidFill>
                  <a:srgbClr val="40A070"/>
                </a:solidFill>
                <a:latin typeface="Courier"/>
              </a:rPr>
              <a:t>6</a:t>
            </a:r>
            <a:r>
              <a:rPr sz="1800">
                <a:latin typeface="Courier"/>
              </a:rPr>
              <a:t> </a:t>
            </a:r>
          </a:p>
          <a:p>
            <a:pPr lvl="0" marL="1270000" indent="0">
              <a:buNone/>
            </a:pPr>
            <a:r>
              <a:rPr sz="1800">
                <a:latin typeface="Courier"/>
              </a:rPr>
              <a:t>## [1] FALSE</a:t>
            </a:r>
          </a:p>
          <a:p>
            <a:pPr lvl="0" marL="1270000" indent="0">
              <a:buNone/>
            </a:pPr>
            <a:r>
              <a:rPr sz="1800">
                <a:latin typeface="Courier"/>
              </a:rPr>
              <a:t>(x </a:t>
            </a:r>
            <a:r>
              <a:rPr sz="1800">
                <a:solidFill>
                  <a:srgbClr val="666666"/>
                </a:solidFill>
                <a:latin typeface="Courier"/>
              </a:rPr>
              <a:t>&lt;=</a:t>
            </a:r>
            <a:r>
              <a:rPr sz="1800">
                <a:solidFill>
                  <a:srgbClr val="4070A0"/>
                </a:solidFill>
                <a:latin typeface="Courier"/>
              </a:rPr>
              <a:t> </a:t>
            </a:r>
            <a:r>
              <a:rPr sz="1800">
                <a:solidFill>
                  <a:srgbClr val="40A070"/>
                </a:solidFill>
                <a:latin typeface="Courier"/>
              </a:rPr>
              <a:t>3</a:t>
            </a:r>
            <a:r>
              <a:rPr sz="1800">
                <a:latin typeface="Courier"/>
              </a:rPr>
              <a:t> </a:t>
            </a:r>
            <a:r>
              <a:rPr sz="1800">
                <a:solidFill>
                  <a:srgbClr val="666666"/>
                </a:solidFill>
                <a:latin typeface="Courier"/>
              </a:rPr>
              <a:t>&amp;&amp;</a:t>
            </a:r>
            <a:r>
              <a:rPr sz="1800">
                <a:solidFill>
                  <a:srgbClr val="4070A0"/>
                </a:solidFill>
                <a:latin typeface="Courier"/>
              </a:rPr>
              <a:t> </a:t>
            </a:r>
            <a:r>
              <a:rPr sz="1800">
                <a:latin typeface="Courier"/>
              </a:rPr>
              <a:t>y </a:t>
            </a:r>
            <a:r>
              <a:rPr sz="1800">
                <a:solidFill>
                  <a:srgbClr val="666666"/>
                </a:solidFill>
                <a:latin typeface="Courier"/>
              </a:rPr>
              <a:t>&gt;=</a:t>
            </a:r>
            <a:r>
              <a:rPr sz="1800">
                <a:solidFill>
                  <a:srgbClr val="4070A0"/>
                </a:solidFill>
                <a:latin typeface="Courier"/>
              </a:rPr>
              <a:t> </a:t>
            </a:r>
            <a:r>
              <a:rPr sz="1800">
                <a:solidFill>
                  <a:srgbClr val="40A070"/>
                </a:solidFill>
                <a:latin typeface="Courier"/>
              </a:rPr>
              <a:t>8</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z </a:t>
            </a:r>
            <a:r>
              <a:rPr sz="1800">
                <a:solidFill>
                  <a:srgbClr val="666666"/>
                </a:solidFill>
                <a:latin typeface="Courier"/>
              </a:rPr>
              <a:t>==</a:t>
            </a:r>
            <a:r>
              <a:rPr sz="1800">
                <a:solidFill>
                  <a:srgbClr val="4070A0"/>
                </a:solidFill>
                <a:latin typeface="Courier"/>
              </a:rPr>
              <a:t> </a:t>
            </a:r>
            <a:r>
              <a:rPr sz="1800">
                <a:solidFill>
                  <a:srgbClr val="40A070"/>
                </a:solidFill>
                <a:latin typeface="Courier"/>
              </a:rPr>
              <a:t>6</a:t>
            </a:r>
            <a:r>
              <a:rPr sz="1800">
                <a:latin typeface="Courier"/>
              </a:rPr>
              <a:t> </a:t>
            </a:r>
          </a:p>
          <a:p>
            <a:pPr lvl="0" marL="1270000" indent="0">
              <a:buNone/>
            </a:pPr>
            <a:r>
              <a:rPr sz="1800">
                <a:latin typeface="Courier"/>
              </a:rPr>
              <a:t>## [1] TRUE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Vectors</a:t>
            </a:r>
          </a:p>
        </p:txBody>
      </p:sp>
      <p:sp>
        <p:nvSpPr>
          <p:cNvPr id="3" name="Content Placeholder 2"/>
          <p:cNvSpPr>
            <a:spLocks noGrp="1"/>
          </p:cNvSpPr>
          <p:nvPr>
            <p:ph idx="1"/>
          </p:nvPr>
        </p:nvSpPr>
        <p:spPr/>
        <p:txBody>
          <a:bodyPr/>
          <a:lstStyle/>
          <a:p>
            <a:pPr lvl="0" marL="0" indent="0">
              <a:buNone/>
            </a:pPr>
            <a:r>
              <a:rPr/>
              <a:t>Single values are all well and good, but R has a number of ways to store multiple values in a single data structure. The simplest one of these is as a “vector” – simply a list of values of the same class. You create a vector by using the </a:t>
            </a:r>
            <a:r>
              <a:rPr sz="1800">
                <a:latin typeface="Courier"/>
              </a:rPr>
              <a:t>c()</a:t>
            </a:r>
            <a:r>
              <a:rPr/>
              <a:t> (concatenate) function:</a:t>
            </a:r>
          </a:p>
          <a:p>
            <a:pPr lvl="0" marL="1270000" indent="0">
              <a:buNone/>
            </a:pPr>
            <a:r>
              <a:rPr sz="1800">
                <a:latin typeface="Courier"/>
              </a:rPr>
              <a:t>my_vector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 </a:t>
            </a:r>
            <a:br/>
            <a:r>
              <a:rPr sz="1800">
                <a:latin typeface="Courier"/>
              </a:rPr>
              <a:t>my_vector</a:t>
            </a:r>
          </a:p>
          <a:p>
            <a:pPr lvl="0" marL="1270000" indent="0">
              <a:buNone/>
            </a:pPr>
            <a:r>
              <a:rPr sz="1800">
                <a:latin typeface="Courier"/>
              </a:rPr>
              <a:t>## [1] 1 2 3 4 5</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Vectors</a:t>
            </a:r>
          </a:p>
        </p:txBody>
      </p:sp>
      <p:sp>
        <p:nvSpPr>
          <p:cNvPr id="3" name="Content Placeholder 2"/>
          <p:cNvSpPr>
            <a:spLocks noGrp="1"/>
          </p:cNvSpPr>
          <p:nvPr>
            <p:ph idx="1"/>
          </p:nvPr>
        </p:nvSpPr>
        <p:spPr/>
        <p:txBody>
          <a:bodyPr/>
          <a:lstStyle/>
          <a:p>
            <a:pPr lvl="0" marL="0" indent="0">
              <a:buNone/>
            </a:pPr>
            <a:r>
              <a:rPr/>
              <a:t>This is a very useful way of storing linked data together. You can access the individual elements of the vector by using square brackets (</a:t>
            </a:r>
            <a:r>
              <a:rPr sz="1800">
                <a:latin typeface="Courier"/>
              </a:rPr>
              <a:t>[</a:t>
            </a:r>
            <a:r>
              <a:rPr/>
              <a:t>]) to take a subset of the data. The elements in the vector are numbered from 1 upwards, so to take the first and last values we do the following:</a:t>
            </a:r>
          </a:p>
          <a:p>
            <a:pPr lvl="0" marL="1270000" indent="0">
              <a:buNone/>
            </a:pPr>
            <a:r>
              <a:rPr sz="1800">
                <a:latin typeface="Courier"/>
              </a:rPr>
              <a:t>my_vector[</a:t>
            </a:r>
            <a:r>
              <a:rPr sz="1800">
                <a:solidFill>
                  <a:srgbClr val="40A070"/>
                </a:solidFill>
                <a:latin typeface="Courier"/>
              </a:rPr>
              <a:t>5</a:t>
            </a:r>
            <a:r>
              <a:rPr sz="1800">
                <a:latin typeface="Courier"/>
              </a:rPr>
              <a:t>]</a:t>
            </a:r>
          </a:p>
          <a:p>
            <a:pPr lvl="0" marL="1270000" indent="0">
              <a:buNone/>
            </a:pPr>
            <a:r>
              <a:rPr sz="1800">
                <a:latin typeface="Courier"/>
              </a:rPr>
              <a:t>## [1] 5</a:t>
            </a:r>
          </a:p>
          <a:p>
            <a:pPr lvl="0" marL="1270000" indent="0">
              <a:buNone/>
            </a:pPr>
            <a:r>
              <a:rPr sz="1800">
                <a:latin typeface="Courier"/>
              </a:rPr>
              <a:t>my_vector[</a:t>
            </a:r>
            <a:r>
              <a:rPr sz="1800">
                <a:solidFill>
                  <a:srgbClr val="40A070"/>
                </a:solidFill>
                <a:latin typeface="Courier"/>
              </a:rPr>
              <a:t>6</a:t>
            </a:r>
            <a:r>
              <a:rPr sz="1800">
                <a:latin typeface="Courier"/>
              </a:rPr>
              <a:t>]</a:t>
            </a:r>
          </a:p>
          <a:p>
            <a:pPr lvl="0" marL="1270000" indent="0">
              <a:buNone/>
            </a:pPr>
            <a:r>
              <a:rPr sz="1800">
                <a:latin typeface="Courier"/>
              </a:rPr>
              <a:t>## [1] NA</a:t>
            </a:r>
          </a:p>
          <a:p>
            <a:pPr lvl="0" marL="0" indent="0">
              <a:buNone/>
            </a:pPr>
            <a:r>
              <a:rPr/>
              <a:t>As you can see, a value NA (Not Applicable) is returned if you try to take an element that does not exist.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Vectors</a:t>
            </a:r>
          </a:p>
        </p:txBody>
      </p:sp>
      <p:sp>
        <p:nvSpPr>
          <p:cNvPr id="3" name="Content Placeholder 2"/>
          <p:cNvSpPr>
            <a:spLocks noGrp="1"/>
          </p:cNvSpPr>
          <p:nvPr>
            <p:ph idx="1"/>
          </p:nvPr>
        </p:nvSpPr>
        <p:spPr/>
        <p:txBody>
          <a:bodyPr/>
          <a:lstStyle/>
          <a:p>
            <a:pPr lvl="0" marL="0" indent="0">
              <a:buNone/>
            </a:pPr>
            <a:r>
              <a:rPr/>
              <a:t>The subset can be as long as you like, as long as it’s not longer than the full set:</a:t>
            </a:r>
          </a:p>
          <a:p>
            <a:pPr lvl="0" marL="1270000" indent="0">
              <a:buNone/>
            </a:pPr>
            <a:r>
              <a:rPr sz="1800">
                <a:latin typeface="Courier"/>
              </a:rPr>
              <a:t>my_vector[</a:t>
            </a:r>
            <a:r>
              <a:rPr sz="1800">
                <a:solidFill>
                  <a:srgbClr val="40A070"/>
                </a:solidFill>
                <a:latin typeface="Courier"/>
              </a:rPr>
              <a:t>1</a:t>
            </a:r>
            <a:r>
              <a:rPr sz="1800">
                <a:solidFill>
                  <a:srgbClr val="666666"/>
                </a:solidFill>
                <a:latin typeface="Courier"/>
              </a:rPr>
              <a:t>:</a:t>
            </a:r>
            <a:r>
              <a:rPr sz="1800">
                <a:solidFill>
                  <a:srgbClr val="40A070"/>
                </a:solidFill>
                <a:latin typeface="Courier"/>
              </a:rPr>
              <a:t>4</a:t>
            </a:r>
            <a:r>
              <a:rPr sz="1800">
                <a:latin typeface="Courier"/>
              </a:rPr>
              <a:t>]</a:t>
            </a:r>
          </a:p>
          <a:p>
            <a:pPr lvl="0" marL="1270000" indent="0">
              <a:buNone/>
            </a:pPr>
            <a:r>
              <a:rPr sz="1800">
                <a:latin typeface="Courier"/>
              </a:rPr>
              <a:t>## [1] 1 2 3 4</a:t>
            </a:r>
          </a:p>
          <a:p>
            <a:pPr lvl="0" marL="0" indent="0">
              <a:buNone/>
            </a:pPr>
            <a:r>
              <a:rPr/>
              <a:t>Here, the </a:t>
            </a:r>
            <a:r>
              <a:rPr sz="1800">
                <a:latin typeface="Courier"/>
              </a:rPr>
              <a:t>:</a:t>
            </a:r>
            <a:r>
              <a:rPr/>
              <a:t> in the brackets simply means to take all of the numbers from 1 through to 4, so this returns the first 4 elements of the vector. For instance, this is a simple way to take the numbers from 1 to 20:</a:t>
            </a:r>
          </a:p>
          <a:p>
            <a:pPr lvl="0" marL="1270000" indent="0">
              <a:buNone/>
            </a:pPr>
            <a:r>
              <a:rPr sz="1800">
                <a:solidFill>
                  <a:srgbClr val="40A070"/>
                </a:solidFill>
                <a:latin typeface="Courier"/>
              </a:rPr>
              <a:t>1</a:t>
            </a:r>
            <a:r>
              <a:rPr sz="1800">
                <a:solidFill>
                  <a:srgbClr val="666666"/>
                </a:solidFill>
                <a:latin typeface="Courier"/>
              </a:rPr>
              <a:t>:</a:t>
            </a:r>
            <a:r>
              <a:rPr sz="1800">
                <a:solidFill>
                  <a:srgbClr val="40A070"/>
                </a:solidFill>
                <a:latin typeface="Courier"/>
              </a:rPr>
              <a:t>20</a:t>
            </a:r>
          </a:p>
          <a:p>
            <a:pPr lvl="0" marL="1270000" indent="0">
              <a:buNone/>
            </a:pPr>
            <a:r>
              <a:rPr sz="1800">
                <a:latin typeface="Courier"/>
              </a:rPr>
              <a:t>##  [1]  1  2  3  4  5  6  7  8  9 10 11 12 13 14 15 16 17 18 19 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Vectors</a:t>
            </a:r>
          </a:p>
        </p:txBody>
      </p:sp>
      <p:sp>
        <p:nvSpPr>
          <p:cNvPr id="3" name="Content Placeholder 2"/>
          <p:cNvSpPr>
            <a:spLocks noGrp="1"/>
          </p:cNvSpPr>
          <p:nvPr>
            <p:ph idx="1"/>
          </p:nvPr>
        </p:nvSpPr>
        <p:spPr/>
        <p:txBody>
          <a:bodyPr/>
          <a:lstStyle/>
          <a:p>
            <a:pPr lvl="0" marL="0" indent="0">
              <a:buNone/>
            </a:pPr>
            <a:r>
              <a:rPr/>
              <a:t>To drop elements from an array, you use the minus symbol:</a:t>
            </a:r>
          </a:p>
          <a:p>
            <a:pPr lvl="0" marL="1270000" indent="0">
              <a:buNone/>
            </a:pPr>
            <a:r>
              <a:rPr sz="1800">
                <a:latin typeface="Courier"/>
              </a:rPr>
              <a:t>my_vector</a:t>
            </a:r>
          </a:p>
          <a:p>
            <a:pPr lvl="0" marL="1270000" indent="0">
              <a:buNone/>
            </a:pPr>
            <a:r>
              <a:rPr sz="1800">
                <a:latin typeface="Courier"/>
              </a:rPr>
              <a:t>## [1] 1 2 3 4 5</a:t>
            </a:r>
          </a:p>
          <a:p>
            <a:pPr lvl="0" marL="1270000" indent="0">
              <a:buNone/>
            </a:pPr>
            <a:r>
              <a:rPr sz="1800">
                <a:latin typeface="Courier"/>
              </a:rPr>
              <a:t>my_vector[</a:t>
            </a:r>
            <a:r>
              <a:rPr sz="1800">
                <a:solidFill>
                  <a:srgbClr val="666666"/>
                </a:solidFill>
                <a:latin typeface="Courier"/>
              </a:rPr>
              <a:t>-</a:t>
            </a:r>
            <a:r>
              <a:rPr sz="1800">
                <a:solidFill>
                  <a:srgbClr val="40A070"/>
                </a:solidFill>
                <a:latin typeface="Courier"/>
              </a:rPr>
              <a:t>1</a:t>
            </a:r>
            <a:r>
              <a:rPr sz="1800">
                <a:latin typeface="Courier"/>
              </a:rPr>
              <a:t>]</a:t>
            </a:r>
          </a:p>
          <a:p>
            <a:pPr lvl="0" marL="1270000" indent="0">
              <a:buNone/>
            </a:pPr>
            <a:r>
              <a:rPr sz="1800">
                <a:latin typeface="Courier"/>
              </a:rPr>
              <a:t>## [1] 2 3 4 5</a:t>
            </a:r>
          </a:p>
          <a:p>
            <a:pPr lvl="0" marL="1270000" indent="0">
              <a:buNone/>
            </a:pPr>
            <a:r>
              <a:rPr sz="1800">
                <a:latin typeface="Courier"/>
              </a:rPr>
              <a:t>my_vector[</a:t>
            </a:r>
            <a:r>
              <a:rPr sz="1800">
                <a:solidFill>
                  <a:srgbClr val="666666"/>
                </a:solidFill>
                <a:latin typeface="Courier"/>
              </a:rPr>
              <a: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5</a:t>
            </a:r>
            <a:r>
              <a:rPr sz="1800">
                <a:latin typeface="Courier"/>
              </a:rPr>
              <a:t>)]</a:t>
            </a:r>
          </a:p>
          <a:p>
            <a:pPr lvl="0" marL="1270000" indent="0">
              <a:buNone/>
            </a:pPr>
            <a:r>
              <a:rPr sz="1800">
                <a:latin typeface="Courier"/>
              </a:rPr>
              <a:t>## [1] 2 4</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Vectors</a:t>
            </a:r>
          </a:p>
        </p:txBody>
      </p:sp>
      <p:sp>
        <p:nvSpPr>
          <p:cNvPr id="3" name="Content Placeholder 2"/>
          <p:cNvSpPr>
            <a:spLocks noGrp="1"/>
          </p:cNvSpPr>
          <p:nvPr>
            <p:ph idx="1"/>
          </p:nvPr>
        </p:nvSpPr>
        <p:spPr/>
        <p:txBody>
          <a:bodyPr/>
          <a:lstStyle/>
          <a:p>
            <a:pPr lvl="0" marL="0" indent="0">
              <a:buNone/>
            </a:pPr>
            <a:r>
              <a:rPr/>
              <a:t>You can give names to the values in a vector or in a list by using the names() function to make it easier to follow what the values are:</a:t>
            </a:r>
          </a:p>
          <a:p>
            <a:pPr lvl="0" marL="1270000" indent="0">
              <a:buNone/>
            </a:pPr>
            <a:r>
              <a:rPr sz="1800">
                <a:latin typeface="Courier"/>
              </a:rPr>
              <a:t>my_vector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5</a:t>
            </a:r>
            <a:r>
              <a:rPr sz="1800">
                <a:latin typeface="Courier"/>
              </a:rPr>
              <a:t>)</a:t>
            </a:r>
            <a:br/>
            <a:r>
              <a:rPr sz="1800" b="1">
                <a:solidFill>
                  <a:srgbClr val="007020"/>
                </a:solidFill>
                <a:latin typeface="Courier"/>
              </a:rPr>
              <a:t>names</a:t>
            </a:r>
            <a:r>
              <a:rPr sz="1800">
                <a:latin typeface="Courier"/>
              </a:rPr>
              <a:t>(my_vector)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70A0"/>
                </a:solidFill>
                <a:latin typeface="Courier"/>
              </a:rPr>
              <a:t>"length"</a:t>
            </a:r>
            <a:r>
              <a:rPr sz="1800">
                <a:latin typeface="Courier"/>
              </a:rPr>
              <a:t>, </a:t>
            </a:r>
            <a:r>
              <a:rPr sz="1800">
                <a:solidFill>
                  <a:srgbClr val="4070A0"/>
                </a:solidFill>
                <a:latin typeface="Courier"/>
              </a:rPr>
              <a:t>"width"</a:t>
            </a:r>
            <a:r>
              <a:rPr sz="1800">
                <a:latin typeface="Courier"/>
              </a:rPr>
              <a:t>, </a:t>
            </a:r>
            <a:r>
              <a:rPr sz="1800">
                <a:solidFill>
                  <a:srgbClr val="4070A0"/>
                </a:solidFill>
                <a:latin typeface="Courier"/>
              </a:rPr>
              <a:t>"height"</a:t>
            </a:r>
            <a:r>
              <a:rPr sz="1800">
                <a:latin typeface="Courier"/>
              </a:rPr>
              <a:t>, </a:t>
            </a:r>
            <a:r>
              <a:rPr sz="1800">
                <a:solidFill>
                  <a:srgbClr val="4070A0"/>
                </a:solidFill>
                <a:latin typeface="Courier"/>
              </a:rPr>
              <a:t>"weight"</a:t>
            </a:r>
            <a:r>
              <a:rPr sz="1800">
                <a:latin typeface="Courier"/>
              </a:rPr>
              <a:t>, </a:t>
            </a:r>
            <a:r>
              <a:rPr sz="1800">
                <a:solidFill>
                  <a:srgbClr val="4070A0"/>
                </a:solidFill>
                <a:latin typeface="Courier"/>
              </a:rPr>
              <a:t>"age"</a:t>
            </a:r>
            <a:r>
              <a:rPr sz="1800">
                <a:latin typeface="Courier"/>
              </a:rPr>
              <a:t>)</a:t>
            </a:r>
          </a:p>
          <a:p>
            <a:pPr lvl="0" marL="0" indent="0">
              <a:buNone/>
            </a:pPr>
            <a:r>
              <a:rPr/>
              <a:t>You can use these names instead of the reference number to subset lists and vectors:</a:t>
            </a:r>
          </a:p>
          <a:p>
            <a:pPr lvl="0" marL="1270000" indent="0">
              <a:buNone/>
            </a:pPr>
            <a:r>
              <a:rPr sz="1800">
                <a:latin typeface="Courier"/>
              </a:rPr>
              <a:t>my_vector[</a:t>
            </a:r>
            <a:r>
              <a:rPr sz="1800">
                <a:solidFill>
                  <a:srgbClr val="4070A0"/>
                </a:solidFill>
                <a:latin typeface="Courier"/>
              </a:rPr>
              <a:t>"age"</a:t>
            </a:r>
            <a:r>
              <a:rPr sz="1800">
                <a:latin typeface="Courier"/>
              </a:rPr>
              <a:t>]</a:t>
            </a:r>
          </a:p>
          <a:p>
            <a:pPr lvl="0" marL="1270000" indent="0">
              <a:buNone/>
            </a:pPr>
            <a:r>
              <a:rPr sz="1800">
                <a:latin typeface="Courier"/>
              </a:rPr>
              <a:t>## age 
##   5</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Vectors</a:t>
            </a:r>
          </a:p>
        </p:txBody>
      </p:sp>
      <p:sp>
        <p:nvSpPr>
          <p:cNvPr id="3" name="Content Placeholder 2"/>
          <p:cNvSpPr>
            <a:spLocks noGrp="1"/>
          </p:cNvSpPr>
          <p:nvPr>
            <p:ph idx="1"/>
          </p:nvPr>
        </p:nvSpPr>
        <p:spPr/>
        <p:txBody>
          <a:bodyPr/>
          <a:lstStyle/>
          <a:p>
            <a:pPr lvl="0" marL="0" indent="0">
              <a:buNone/>
            </a:pPr>
            <a:r>
              <a:rPr/>
              <a:t>The number of values in a vector or list can be found by using the length() function:</a:t>
            </a:r>
          </a:p>
          <a:p>
            <a:pPr lvl="0" marL="1270000" indent="0">
              <a:buNone/>
            </a:pPr>
            <a:r>
              <a:rPr sz="1800">
                <a:latin typeface="Courier"/>
              </a:rPr>
              <a:t>my_vector &lt;-</a:t>
            </a:r>
            <a:r>
              <a:rPr sz="1800">
                <a:solidFill>
                  <a:srgbClr val="4070A0"/>
                </a:solidFill>
                <a:latin typeface="Courier"/>
              </a:rPr>
              <a:t> </a:t>
            </a:r>
            <a:r>
              <a:rPr sz="1800">
                <a:solidFill>
                  <a:srgbClr val="40A070"/>
                </a:solidFill>
                <a:latin typeface="Courier"/>
              </a:rPr>
              <a:t>1</a:t>
            </a:r>
            <a:r>
              <a:rPr sz="1800">
                <a:solidFill>
                  <a:srgbClr val="666666"/>
                </a:solidFill>
                <a:latin typeface="Courier"/>
              </a:rPr>
              <a:t>:</a:t>
            </a:r>
            <a:r>
              <a:rPr sz="1800">
                <a:solidFill>
                  <a:srgbClr val="40A070"/>
                </a:solidFill>
                <a:latin typeface="Courier"/>
              </a:rPr>
              <a:t>5</a:t>
            </a:r>
            <a:r>
              <a:rPr sz="1800">
                <a:latin typeface="Courier"/>
              </a:rPr>
              <a:t> </a:t>
            </a:r>
            <a:br/>
            <a:r>
              <a:rPr sz="1800" b="1">
                <a:solidFill>
                  <a:srgbClr val="007020"/>
                </a:solidFill>
                <a:latin typeface="Courier"/>
              </a:rPr>
              <a:t>length</a:t>
            </a:r>
            <a:r>
              <a:rPr sz="1800">
                <a:latin typeface="Courier"/>
              </a:rPr>
              <a:t>(my_vector)</a:t>
            </a:r>
          </a:p>
          <a:p>
            <a:pPr lvl="0" marL="1270000" indent="0">
              <a:buNone/>
            </a:pPr>
            <a:r>
              <a:rPr sz="1800">
                <a:latin typeface="Courier"/>
              </a:rPr>
              <a:t>## [1] 5</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Vectors</a:t>
            </a:r>
          </a:p>
        </p:txBody>
      </p:sp>
      <p:sp>
        <p:nvSpPr>
          <p:cNvPr id="3" name="Content Placeholder 2"/>
          <p:cNvSpPr>
            <a:spLocks noGrp="1"/>
          </p:cNvSpPr>
          <p:nvPr>
            <p:ph idx="1"/>
          </p:nvPr>
        </p:nvSpPr>
        <p:spPr/>
        <p:txBody>
          <a:bodyPr/>
          <a:lstStyle/>
          <a:p>
            <a:pPr lvl="0" marL="0" indent="0">
              <a:buNone/>
            </a:pPr>
            <a:r>
              <a:rPr/>
              <a:t>We can also sort the data simply using the </a:t>
            </a:r>
            <a:r>
              <a:rPr sz="1800">
                <a:latin typeface="Courier"/>
              </a:rPr>
              <a:t>sort()</a:t>
            </a:r>
            <a:r>
              <a:rPr/>
              <a:t> function. If we want to get the indeces of the sorted vector (for instance to order a second vector based on the values in the first), we can use the </a:t>
            </a:r>
            <a:r>
              <a:rPr sz="1800">
                <a:latin typeface="Courier"/>
              </a:rPr>
              <a:t>order()</a:t>
            </a:r>
            <a:r>
              <a:rPr/>
              <a:t> function:</a:t>
            </a:r>
          </a:p>
          <a:p>
            <a:pPr lvl="0" marL="1270000" indent="0">
              <a:buNone/>
            </a:pPr>
            <a:r>
              <a:rPr sz="1800" i="1">
                <a:solidFill>
                  <a:srgbClr val="60A0B0"/>
                </a:solidFill>
                <a:latin typeface="Courier"/>
              </a:rPr>
              <a:t>## Some values and their corresponding names</a:t>
            </a:r>
            <a:br/>
            <a:r>
              <a:rPr sz="1800">
                <a:latin typeface="Courier"/>
              </a:rPr>
              <a:t>my_vals  &lt;-</a:t>
            </a:r>
            <a:r>
              <a:rPr sz="1800">
                <a:solidFill>
                  <a:srgbClr val="4070A0"/>
                </a:solidFill>
                <a:latin typeface="Courier"/>
              </a:rPr>
              <a:t> </a:t>
            </a:r>
            <a:r>
              <a:rPr sz="1800" b="1">
                <a:solidFill>
                  <a:srgbClr val="007020"/>
                </a:solidFill>
                <a:latin typeface="Courier"/>
              </a:rPr>
              <a:t>c</a:t>
            </a:r>
            <a:r>
              <a:rPr sz="1800">
                <a:latin typeface="Courier"/>
              </a:rPr>
              <a:t>( </a:t>
            </a:r>
            <a:r>
              <a:rPr sz="1800">
                <a:solidFill>
                  <a:srgbClr val="40A070"/>
                </a:solidFill>
                <a:latin typeface="Courier"/>
              </a:rPr>
              <a:t>0.2</a:t>
            </a:r>
            <a:r>
              <a:rPr sz="1800">
                <a:latin typeface="Courier"/>
              </a:rPr>
              <a:t>, </a:t>
            </a:r>
            <a:r>
              <a:rPr sz="1800">
                <a:solidFill>
                  <a:srgbClr val="40A070"/>
                </a:solidFill>
                <a:latin typeface="Courier"/>
              </a:rPr>
              <a:t>1.7</a:t>
            </a:r>
            <a:r>
              <a:rPr sz="1800">
                <a:latin typeface="Courier"/>
              </a:rPr>
              <a:t>, </a:t>
            </a:r>
            <a:r>
              <a:rPr sz="1800">
                <a:solidFill>
                  <a:srgbClr val="40A070"/>
                </a:solidFill>
                <a:latin typeface="Courier"/>
              </a:rPr>
              <a:t>0.5</a:t>
            </a:r>
            <a:r>
              <a:rPr sz="1800">
                <a:latin typeface="Courier"/>
              </a:rPr>
              <a:t>, </a:t>
            </a:r>
            <a:r>
              <a:rPr sz="1800">
                <a:solidFill>
                  <a:srgbClr val="40A070"/>
                </a:solidFill>
                <a:latin typeface="Courier"/>
              </a:rPr>
              <a:t>3.4</a:t>
            </a:r>
            <a:r>
              <a:rPr sz="1800">
                <a:latin typeface="Courier"/>
              </a:rPr>
              <a:t>, </a:t>
            </a:r>
            <a:r>
              <a:rPr sz="1800">
                <a:solidFill>
                  <a:srgbClr val="40A070"/>
                </a:solidFill>
                <a:latin typeface="Courier"/>
              </a:rPr>
              <a:t>2.7</a:t>
            </a:r>
            <a:r>
              <a:rPr sz="1800">
                <a:latin typeface="Courier"/>
              </a:rPr>
              <a:t> ) </a:t>
            </a:r>
            <a:br/>
            <a:r>
              <a:rPr sz="1800">
                <a:latin typeface="Courier"/>
              </a:rPr>
              <a:t>my_names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70A0"/>
                </a:solidFill>
                <a:latin typeface="Courier"/>
              </a:rPr>
              <a:t>"val1"</a:t>
            </a:r>
            <a:r>
              <a:rPr sz="1800">
                <a:latin typeface="Courier"/>
              </a:rPr>
              <a:t>, </a:t>
            </a:r>
            <a:r>
              <a:rPr sz="1800">
                <a:solidFill>
                  <a:srgbClr val="4070A0"/>
                </a:solidFill>
                <a:latin typeface="Courier"/>
              </a:rPr>
              <a:t>"val2"</a:t>
            </a:r>
            <a:r>
              <a:rPr sz="1800">
                <a:latin typeface="Courier"/>
              </a:rPr>
              <a:t>, </a:t>
            </a:r>
            <a:r>
              <a:rPr sz="1800">
                <a:solidFill>
                  <a:srgbClr val="4070A0"/>
                </a:solidFill>
                <a:latin typeface="Courier"/>
              </a:rPr>
              <a:t>"val3"</a:t>
            </a:r>
            <a:r>
              <a:rPr sz="1800">
                <a:latin typeface="Courier"/>
              </a:rPr>
              <a:t>, </a:t>
            </a:r>
            <a:r>
              <a:rPr sz="1800">
                <a:solidFill>
                  <a:srgbClr val="4070A0"/>
                </a:solidFill>
                <a:latin typeface="Courier"/>
              </a:rPr>
              <a:t>"val4"</a:t>
            </a:r>
            <a:r>
              <a:rPr sz="1800">
                <a:latin typeface="Courier"/>
              </a:rPr>
              <a:t>, </a:t>
            </a:r>
            <a:r>
              <a:rPr sz="1800">
                <a:solidFill>
                  <a:srgbClr val="4070A0"/>
                </a:solidFill>
                <a:latin typeface="Courier"/>
              </a:rPr>
              <a:t>"val5"</a:t>
            </a:r>
            <a:r>
              <a:rPr sz="1800">
                <a:latin typeface="Courier"/>
              </a:rPr>
              <a:t>)</a:t>
            </a:r>
          </a:p>
          <a:p>
            <a:pPr lvl="0" marL="1270000" indent="0">
              <a:buNone/>
            </a:pPr>
            <a:r>
              <a:rPr sz="1800">
                <a:latin typeface="Courier"/>
              </a:rPr>
              <a:t>my_sorted &lt;-</a:t>
            </a:r>
            <a:r>
              <a:rPr sz="1800">
                <a:solidFill>
                  <a:srgbClr val="4070A0"/>
                </a:solidFill>
                <a:latin typeface="Courier"/>
              </a:rPr>
              <a:t> </a:t>
            </a:r>
            <a:r>
              <a:rPr sz="1800" b="1">
                <a:solidFill>
                  <a:srgbClr val="007020"/>
                </a:solidFill>
                <a:latin typeface="Courier"/>
              </a:rPr>
              <a:t>sort</a:t>
            </a:r>
            <a:r>
              <a:rPr sz="1800">
                <a:latin typeface="Courier"/>
              </a:rPr>
              <a:t>(my_vals)  </a:t>
            </a:r>
            <a:r>
              <a:rPr sz="1800" i="1">
                <a:solidFill>
                  <a:srgbClr val="60A0B0"/>
                </a:solidFill>
                <a:latin typeface="Courier"/>
              </a:rPr>
              <a:t>## Returns the values in sorted order</a:t>
            </a:r>
            <a:br/>
            <a:r>
              <a:rPr sz="1800">
                <a:latin typeface="Courier"/>
              </a:rPr>
              <a:t>my_sorted</a:t>
            </a:r>
          </a:p>
          <a:p>
            <a:pPr lvl="0" marL="1270000" indent="0">
              <a:buNone/>
            </a:pPr>
            <a:r>
              <a:rPr sz="1800">
                <a:latin typeface="Courier"/>
              </a:rPr>
              <a:t>## [1] 0.2 0.5 1.7 2.7 3.4</a:t>
            </a:r>
          </a:p>
          <a:p>
            <a:pPr lvl="0" marL="1270000" indent="0">
              <a:buNone/>
            </a:pPr>
            <a:r>
              <a:rPr sz="1800">
                <a:latin typeface="Courier"/>
              </a:rPr>
              <a:t>my_order  &lt;-</a:t>
            </a:r>
            <a:r>
              <a:rPr sz="1800">
                <a:solidFill>
                  <a:srgbClr val="4070A0"/>
                </a:solidFill>
                <a:latin typeface="Courier"/>
              </a:rPr>
              <a:t> </a:t>
            </a:r>
            <a:r>
              <a:rPr sz="1800" b="1">
                <a:solidFill>
                  <a:srgbClr val="007020"/>
                </a:solidFill>
                <a:latin typeface="Courier"/>
              </a:rPr>
              <a:t>order</a:t>
            </a:r>
            <a:r>
              <a:rPr sz="1800">
                <a:latin typeface="Courier"/>
              </a:rPr>
              <a:t>(my_vals) </a:t>
            </a:r>
            <a:r>
              <a:rPr sz="1800" i="1">
                <a:solidFill>
                  <a:srgbClr val="60A0B0"/>
                </a:solidFill>
                <a:latin typeface="Courier"/>
              </a:rPr>
              <a:t>## Returns the indeces of the sorted values</a:t>
            </a:r>
            <a:br/>
            <a:r>
              <a:rPr sz="1800">
                <a:latin typeface="Courier"/>
              </a:rPr>
              <a:t>my_order</a:t>
            </a:r>
          </a:p>
          <a:p>
            <a:pPr lvl="0" marL="1270000" indent="0">
              <a:buNone/>
            </a:pPr>
            <a:r>
              <a:rPr sz="1800">
                <a:latin typeface="Courier"/>
              </a:rPr>
              <a:t>## [1] 1 3 2 5 4</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set</a:t>
            </a:r>
            <a:r>
              <a:rPr/>
              <a:t> </a:t>
            </a:r>
            <a:r>
              <a:rPr/>
              <a:t>up</a:t>
            </a:r>
          </a:p>
        </p:txBody>
      </p:sp>
      <p:sp>
        <p:nvSpPr>
          <p:cNvPr id="3" name="Content Placeholder 2"/>
          <p:cNvSpPr>
            <a:spLocks noGrp="1"/>
          </p:cNvSpPr>
          <p:nvPr>
            <p:ph sz="half" idx="1"/>
          </p:nvPr>
        </p:nvSpPr>
        <p:spPr/>
        <p:txBody>
          <a:bodyPr/>
          <a:lstStyle/>
          <a:p>
            <a:pPr lvl="0" marL="0" indent="0">
              <a:spcBef>
                <a:spcPts val="3000"/>
              </a:spcBef>
              <a:buNone/>
            </a:pPr>
            <a:r>
              <a:rPr b="1"/>
              <a:t>On a personally owned machine:</a:t>
            </a:r>
          </a:p>
          <a:p>
            <a:pPr lvl="0" marL="0" indent="0">
              <a:buNone/>
            </a:pPr>
            <a:r>
              <a:rPr/>
              <a:t>Download and install the latest version of the R language from </a:t>
            </a:r>
            <a:r>
              <a:rPr>
                <a:hlinkClick r:id="rId2"/>
              </a:rPr>
              <a:t>https://www.r-project.org/</a:t>
            </a:r>
          </a:p>
          <a:p>
            <a:pPr lvl="0" marL="0" indent="0">
              <a:buNone/>
            </a:pPr>
            <a:r>
              <a:rPr/>
              <a:t>Download and install the latest version of R Studio from </a:t>
            </a:r>
            <a:r>
              <a:rPr>
                <a:hlinkClick r:id="rId3"/>
              </a:rPr>
              <a:t>https://rstudio.com/</a:t>
            </a:r>
          </a:p>
          <a:p>
            <a:pPr lvl="0" marL="0" indent="0">
              <a:buNone/>
            </a:pPr>
            <a:r>
              <a:rPr/>
              <a:t>Download and install the latest version of Git Hub Desktop from:</a:t>
            </a:r>
            <a:r>
              <a:rPr>
                <a:hlinkClick r:id="rId4"/>
              </a:rPr>
              <a:t>https://desktop.github.com/</a:t>
            </a:r>
          </a:p>
          <a:p>
            <a:pPr lvl="0" marL="0" indent="0">
              <a:buNone/>
            </a:pPr>
            <a:r>
              <a:rPr/>
              <a:t>Create a Git Hub account and log in.</a:t>
            </a:r>
          </a:p>
        </p:txBody>
      </p:sp>
      <p:sp>
        <p:nvSpPr>
          <p:cNvPr id="4" name="Content Placeholder 3"/>
          <p:cNvSpPr>
            <a:spLocks noGrp="1"/>
          </p:cNvSpPr>
          <p:nvPr>
            <p:ph sz="half" idx="2"/>
          </p:nvPr>
        </p:nvSpPr>
        <p:spPr/>
        <p:txBody>
          <a:bodyPr/>
          <a:lstStyle/>
          <a:p>
            <a:pPr lvl="0" marL="0" indent="0">
              <a:spcBef>
                <a:spcPts val="3000"/>
              </a:spcBef>
              <a:buNone/>
            </a:pPr>
            <a:r>
              <a:rPr b="1"/>
              <a:t>On a university owned machine:</a:t>
            </a:r>
          </a:p>
          <a:p>
            <a:pPr lvl="0" marL="0" indent="0">
              <a:buNone/>
            </a:pPr>
            <a:r>
              <a:rPr/>
              <a:t>Open AppsAnywhere in a web browser by navigating to </a:t>
            </a:r>
            <a:r>
              <a:rPr>
                <a:hlinkClick r:id="rId5"/>
              </a:rPr>
              <a:t>https://appsanywhere.port.ac.uk/</a:t>
            </a:r>
          </a:p>
          <a:p>
            <a:pPr lvl="0" marL="0" indent="0">
              <a:buNone/>
            </a:pPr>
            <a:r>
              <a:rPr/>
              <a:t>Log in with your university credentials.</a:t>
            </a:r>
          </a:p>
          <a:p>
            <a:pPr lvl="0" marL="0" indent="0">
              <a:buNone/>
            </a:pPr>
            <a:r>
              <a:rPr/>
              <a:t>On the top right, use the “Search Apps” box to search for R Studio.</a:t>
            </a:r>
          </a:p>
          <a:p>
            <a:pPr lvl="0" marL="0" indent="0">
              <a:buNone/>
            </a:pPr>
            <a:r>
              <a:rPr/>
              <a:t>Press the green “Launch” button.</a:t>
            </a:r>
          </a:p>
          <a:p>
            <a:pPr lvl="0" marL="0" indent="0">
              <a:buNone/>
            </a:pPr>
            <a:r>
              <a:rPr/>
              <a:t>Repeat this process but this time search for “Git Hub Desktop”.</a:t>
            </a:r>
          </a:p>
          <a:p>
            <a:pPr lvl="0" marL="0" indent="0">
              <a:buNone/>
            </a:pPr>
            <a:r>
              <a:rPr/>
              <a:t>Create a Git Hub account and log in.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p>
        </p:txBody>
      </p:sp>
      <p:sp>
        <p:nvSpPr>
          <p:cNvPr id="3" name="Content Placeholder 2"/>
          <p:cNvSpPr>
            <a:spLocks noGrp="1"/>
          </p:cNvSpPr>
          <p:nvPr>
            <p:ph idx="1"/>
          </p:nvPr>
        </p:nvSpPr>
        <p:spPr/>
        <p:txBody>
          <a:bodyPr/>
          <a:lstStyle/>
          <a:p>
            <a:pPr lvl="0" marL="0" indent="0">
              <a:buNone/>
            </a:pPr>
            <a:r>
              <a:rPr/>
              <a:t>Another data structure that is very useful is the “list”. A list contains a number of things in a similar way to the vector, but the things that it contains can all be completely different classes. They can even be vectors and other lists (a list of lists).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p>
        </p:txBody>
      </p:sp>
      <p:sp>
        <p:nvSpPr>
          <p:cNvPr id="3" name="Content Placeholder 2"/>
          <p:cNvSpPr>
            <a:spLocks noGrp="1"/>
          </p:cNvSpPr>
          <p:nvPr>
            <p:ph idx="1"/>
          </p:nvPr>
        </p:nvSpPr>
        <p:spPr/>
        <p:txBody>
          <a:bodyPr/>
          <a:lstStyle/>
          <a:p>
            <a:pPr lvl="0" marL="0" indent="0">
              <a:buNone/>
            </a:pPr>
            <a:r>
              <a:rPr/>
              <a:t>For example:</a:t>
            </a:r>
          </a:p>
          <a:p>
            <a:pPr lvl="0" marL="1270000" indent="0">
              <a:buNone/>
            </a:pPr>
            <a:r>
              <a:rPr sz="1800">
                <a:latin typeface="Courier"/>
              </a:rPr>
              <a:t>my_list &lt;-</a:t>
            </a:r>
            <a:r>
              <a:rPr sz="1800">
                <a:solidFill>
                  <a:srgbClr val="4070A0"/>
                </a:solidFill>
                <a:latin typeface="Courier"/>
              </a:rPr>
              <a:t> </a:t>
            </a:r>
            <a:r>
              <a:rPr sz="1800" b="1">
                <a:solidFill>
                  <a:srgbClr val="007020"/>
                </a:solidFill>
                <a:latin typeface="Courier"/>
              </a:rPr>
              <a:t>list</a:t>
            </a:r>
            <a:r>
              <a:rPr sz="1800">
                <a:latin typeface="Courier"/>
              </a:rPr>
              <a:t>(</a:t>
            </a:r>
            <a:r>
              <a:rPr sz="1800">
                <a:solidFill>
                  <a:srgbClr val="40A070"/>
                </a:solidFill>
                <a:latin typeface="Courier"/>
              </a:rPr>
              <a:t>12345</a:t>
            </a:r>
            <a:r>
              <a:rPr sz="1800">
                <a:latin typeface="Courier"/>
              </a:rPr>
              <a:t>, </a:t>
            </a:r>
            <a:r>
              <a:rPr sz="1800">
                <a:solidFill>
                  <a:srgbClr val="4070A0"/>
                </a:solidFill>
                <a:latin typeface="Courier"/>
              </a:rPr>
              <a:t>"12345"</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 </a:t>
            </a:r>
            <a:br/>
            <a:r>
              <a:rPr sz="1800">
                <a:latin typeface="Courier"/>
              </a:rPr>
              <a:t>my_list</a:t>
            </a:r>
          </a:p>
          <a:p>
            <a:pPr lvl="0" marL="1270000" indent="0">
              <a:buNone/>
            </a:pPr>
            <a:r>
              <a:rPr sz="1800">
                <a:latin typeface="Courier"/>
              </a:rPr>
              <a:t>## [[1]]
## [1] 12345
## 
## [[2]]
## [1] "12345"
## 
## [[3]]
## [1] 1 2 3 4 5</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p>
        </p:txBody>
      </p:sp>
      <p:sp>
        <p:nvSpPr>
          <p:cNvPr id="3" name="Content Placeholder 2"/>
          <p:cNvSpPr>
            <a:spLocks noGrp="1"/>
          </p:cNvSpPr>
          <p:nvPr>
            <p:ph idx="1"/>
          </p:nvPr>
        </p:nvSpPr>
        <p:spPr/>
        <p:txBody>
          <a:bodyPr/>
          <a:lstStyle/>
          <a:p>
            <a:pPr lvl="0" marL="0" indent="0">
              <a:buNone/>
            </a:pPr>
            <a:r>
              <a:rPr/>
              <a:t>To subset a list, the syntax is slightly different and you use double square brackets:</a:t>
            </a:r>
          </a:p>
          <a:p>
            <a:pPr lvl="0" marL="1270000" indent="0">
              <a:buNone/>
            </a:pPr>
            <a:r>
              <a:rPr sz="1800">
                <a:latin typeface="Courier"/>
              </a:rPr>
              <a:t>my_list[[</a:t>
            </a:r>
            <a:r>
              <a:rPr sz="1800">
                <a:solidFill>
                  <a:srgbClr val="40A070"/>
                </a:solidFill>
                <a:latin typeface="Courier"/>
              </a:rPr>
              <a:t>3</a:t>
            </a:r>
            <a:r>
              <a:rPr sz="1800">
                <a:latin typeface="Courier"/>
              </a:rPr>
              <a:t>]]</a:t>
            </a:r>
          </a:p>
          <a:p>
            <a:pPr lvl="0" marL="1270000" indent="0">
              <a:buNone/>
            </a:pPr>
            <a:r>
              <a:rPr sz="1800">
                <a:latin typeface="Courier"/>
              </a:rPr>
              <a:t>## [1] 1 2 3 4 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p>
        </p:txBody>
      </p:sp>
      <p:sp>
        <p:nvSpPr>
          <p:cNvPr id="3" name="Content Placeholder 2"/>
          <p:cNvSpPr>
            <a:spLocks noGrp="1"/>
          </p:cNvSpPr>
          <p:nvPr>
            <p:ph idx="1"/>
          </p:nvPr>
        </p:nvSpPr>
        <p:spPr/>
        <p:txBody>
          <a:bodyPr/>
          <a:lstStyle/>
          <a:p>
            <a:pPr lvl="0" marL="0" indent="0">
              <a:buNone/>
            </a:pPr>
            <a:r>
              <a:rPr/>
              <a:t>If your list contains lists or vectors, you can subset these as well by using multiple sets of square brackets:</a:t>
            </a:r>
          </a:p>
          <a:p>
            <a:pPr lvl="0" marL="1270000" indent="0">
              <a:buNone/>
            </a:pPr>
            <a:r>
              <a:rPr sz="1800">
                <a:latin typeface="Courier"/>
              </a:rPr>
              <a:t>my_list &lt;-</a:t>
            </a:r>
            <a:r>
              <a:rPr sz="1800">
                <a:solidFill>
                  <a:srgbClr val="4070A0"/>
                </a:solidFill>
                <a:latin typeface="Courier"/>
              </a:rPr>
              <a:t> </a:t>
            </a:r>
            <a:r>
              <a:rPr sz="1800" b="1">
                <a:solidFill>
                  <a:srgbClr val="007020"/>
                </a:solidFill>
                <a:latin typeface="Courier"/>
              </a:rPr>
              <a:t>list</a:t>
            </a:r>
            <a:r>
              <a:rPr sz="1800">
                <a:latin typeface="Courier"/>
              </a:rPr>
              <a:t>(</a:t>
            </a:r>
            <a:r>
              <a:rPr sz="1800">
                <a:solidFill>
                  <a:srgbClr val="40A070"/>
                </a:solidFill>
                <a:latin typeface="Courier"/>
              </a:rPr>
              <a:t>12345</a:t>
            </a:r>
            <a:r>
              <a:rPr sz="1800">
                <a:latin typeface="Courier"/>
              </a:rPr>
              <a:t>, </a:t>
            </a:r>
            <a:r>
              <a:rPr sz="1800">
                <a:solidFill>
                  <a:srgbClr val="4070A0"/>
                </a:solidFill>
                <a:latin typeface="Courier"/>
              </a:rPr>
              <a:t>"12345"</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 </a:t>
            </a:r>
            <a:br/>
            <a:r>
              <a:rPr sz="1800">
                <a:latin typeface="Courier"/>
              </a:rPr>
              <a:t>my_list[[</a:t>
            </a:r>
            <a:r>
              <a:rPr sz="1800">
                <a:solidFill>
                  <a:srgbClr val="40A070"/>
                </a:solidFill>
                <a:latin typeface="Courier"/>
              </a:rPr>
              <a:t>3</a:t>
            </a:r>
            <a:r>
              <a:rPr sz="1800">
                <a:latin typeface="Courier"/>
              </a:rPr>
              <a:t>]][</a:t>
            </a:r>
            <a:r>
              <a:rPr sz="1800">
                <a:solidFill>
                  <a:srgbClr val="40A070"/>
                </a:solidFill>
                <a:latin typeface="Courier"/>
              </a:rPr>
              <a:t>5</a:t>
            </a:r>
            <a:r>
              <a:rPr sz="1800">
                <a:latin typeface="Courier"/>
              </a:rPr>
              <a:t>]</a:t>
            </a:r>
          </a:p>
          <a:p>
            <a:pPr lvl="0" marL="1270000" indent="0">
              <a:buNone/>
            </a:pPr>
            <a:r>
              <a:rPr sz="1800">
                <a:latin typeface="Courier"/>
              </a:rPr>
              <a:t>## [1] 5</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Functions</a:t>
            </a:r>
          </a:p>
        </p:txBody>
      </p:sp>
      <p:sp>
        <p:nvSpPr>
          <p:cNvPr id="3" name="Content Placeholder 2"/>
          <p:cNvSpPr>
            <a:spLocks noGrp="1"/>
          </p:cNvSpPr>
          <p:nvPr>
            <p:ph idx="1"/>
          </p:nvPr>
        </p:nvSpPr>
        <p:spPr/>
        <p:txBody>
          <a:bodyPr/>
          <a:lstStyle/>
          <a:p>
            <a:pPr lvl="0" marL="0" indent="0">
              <a:buNone/>
            </a:pPr>
            <a:r>
              <a:rPr/>
              <a:t>R also uses functions (also known as methods, subroutines, and procedures) which simply take in one or more values, do something to them, and return a result.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Functions</a:t>
            </a:r>
          </a:p>
        </p:txBody>
      </p:sp>
      <p:sp>
        <p:nvSpPr>
          <p:cNvPr id="3" name="Content Placeholder 2"/>
          <p:cNvSpPr>
            <a:spLocks noGrp="1"/>
          </p:cNvSpPr>
          <p:nvPr>
            <p:ph idx="1"/>
          </p:nvPr>
        </p:nvSpPr>
        <p:spPr/>
        <p:txBody>
          <a:bodyPr/>
          <a:lstStyle/>
          <a:p>
            <a:pPr lvl="0" marL="0" indent="0">
              <a:buNone/>
            </a:pPr>
            <a:r>
              <a:rPr/>
              <a:t>A simple example is the </a:t>
            </a:r>
            <a:r>
              <a:rPr sz="1800">
                <a:latin typeface="Courier"/>
              </a:rPr>
              <a:t>sum()</a:t>
            </a:r>
            <a:r>
              <a:rPr/>
              <a:t> function, which takes in two or more values in the form of a vector, and returns the sum of all of the values:</a:t>
            </a:r>
          </a:p>
          <a:p>
            <a:pPr lvl="0" marL="1270000" indent="0">
              <a:buNone/>
            </a:pPr>
            <a:r>
              <a:rPr sz="1800">
                <a:latin typeface="Courier"/>
              </a:rPr>
              <a:t>my_vector &lt;-</a:t>
            </a:r>
            <a:r>
              <a:rPr sz="1800">
                <a:solidFill>
                  <a:srgbClr val="4070A0"/>
                </a:solidFill>
                <a:latin typeface="Courier"/>
              </a:rPr>
              <a:t> </a:t>
            </a:r>
            <a:r>
              <a:rPr sz="1800">
                <a:solidFill>
                  <a:srgbClr val="40A070"/>
                </a:solidFill>
                <a:latin typeface="Courier"/>
              </a:rPr>
              <a:t>1</a:t>
            </a:r>
            <a:r>
              <a:rPr sz="1800">
                <a:solidFill>
                  <a:srgbClr val="666666"/>
                </a:solidFill>
                <a:latin typeface="Courier"/>
              </a:rPr>
              <a:t>:</a:t>
            </a:r>
            <a:r>
              <a:rPr sz="1800">
                <a:solidFill>
                  <a:srgbClr val="40A070"/>
                </a:solidFill>
                <a:latin typeface="Courier"/>
              </a:rPr>
              <a:t>5</a:t>
            </a:r>
            <a:br/>
            <a:r>
              <a:rPr sz="1800">
                <a:latin typeface="Courier"/>
              </a:rPr>
              <a:t>my_vector</a:t>
            </a:r>
          </a:p>
          <a:p>
            <a:pPr lvl="0" marL="1270000" indent="0">
              <a:buNone/>
            </a:pPr>
            <a:r>
              <a:rPr sz="1800">
                <a:latin typeface="Courier"/>
              </a:rPr>
              <a:t>## [1] 1 2 3 4 5</a:t>
            </a:r>
          </a:p>
          <a:p>
            <a:pPr lvl="0" marL="1270000" indent="0">
              <a:buNone/>
            </a:pPr>
            <a:r>
              <a:rPr sz="1800" b="1">
                <a:solidFill>
                  <a:srgbClr val="007020"/>
                </a:solidFill>
                <a:latin typeface="Courier"/>
              </a:rPr>
              <a:t>sum</a:t>
            </a:r>
            <a:r>
              <a:rPr sz="1800">
                <a:latin typeface="Courier"/>
              </a:rPr>
              <a:t>(my_vector)</a:t>
            </a:r>
          </a:p>
          <a:p>
            <a:pPr lvl="0" marL="1270000" indent="0">
              <a:buNone/>
            </a:pPr>
            <a:r>
              <a:rPr sz="1800">
                <a:latin typeface="Courier"/>
              </a:rPr>
              <a:t>## [1] 15</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Functions</a:t>
            </a:r>
          </a:p>
        </p:txBody>
      </p:sp>
      <p:sp>
        <p:nvSpPr>
          <p:cNvPr id="3" name="Content Placeholder 2"/>
          <p:cNvSpPr>
            <a:spLocks noGrp="1"/>
          </p:cNvSpPr>
          <p:nvPr>
            <p:ph idx="1"/>
          </p:nvPr>
        </p:nvSpPr>
        <p:spPr/>
        <p:txBody>
          <a:bodyPr/>
          <a:lstStyle/>
          <a:p>
            <a:pPr lvl="0" marL="0" indent="0">
              <a:buNone/>
            </a:pPr>
            <a:r>
              <a:rPr/>
              <a:t>Sometimes functions take more than one variable (also known as “arguments”). These are named values that must be specified for the function to run. For example, the </a:t>
            </a:r>
            <a:r>
              <a:rPr sz="1800">
                <a:latin typeface="Courier"/>
              </a:rPr>
              <a:t>cor()</a:t>
            </a:r>
            <a:r>
              <a:rPr/>
              <a:t> function returns the correlation between two vectors. This requires several variables to be supplied – two vectors, </a:t>
            </a:r>
            <a:r>
              <a:rPr sz="1800">
                <a:latin typeface="Courier"/>
              </a:rPr>
              <a:t>x</a:t>
            </a:r>
            <a:r>
              <a:rPr/>
              <a:t>and </a:t>
            </a:r>
            <a:r>
              <a:rPr sz="1800">
                <a:latin typeface="Courier"/>
              </a:rPr>
              <a:t>y,</a:t>
            </a:r>
            <a:r>
              <a:rPr/>
              <a:t> of equal length – and you can also supply a number of additional arguments to control how the function works, including the method argument, which lets you specify which method to use to calculate the correlation:</a:t>
            </a:r>
          </a:p>
          <a:p>
            <a:pPr lvl="0" marL="1270000" indent="0">
              <a:buNone/>
            </a:pPr>
            <a:r>
              <a:rPr sz="1800">
                <a:latin typeface="Courier"/>
              </a:rPr>
              <a:t>sample1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0.9</a:t>
            </a:r>
            <a:r>
              <a:rPr sz="1800">
                <a:latin typeface="Courier"/>
              </a:rPr>
              <a:t>, </a:t>
            </a:r>
            <a:r>
              <a:rPr sz="1800">
                <a:solidFill>
                  <a:srgbClr val="40A070"/>
                </a:solidFill>
                <a:latin typeface="Courier"/>
              </a:rPr>
              <a:t>1.2</a:t>
            </a:r>
            <a:r>
              <a:rPr sz="1800">
                <a:latin typeface="Courier"/>
              </a:rPr>
              <a:t>, </a:t>
            </a:r>
            <a:r>
              <a:rPr sz="1800">
                <a:solidFill>
                  <a:srgbClr val="40A070"/>
                </a:solidFill>
                <a:latin typeface="Courier"/>
              </a:rPr>
              <a:t>8.9</a:t>
            </a:r>
            <a:r>
              <a:rPr sz="1800">
                <a:latin typeface="Courier"/>
              </a:rPr>
              <a:t>, </a:t>
            </a:r>
            <a:r>
              <a:rPr sz="1800">
                <a:solidFill>
                  <a:srgbClr val="40A070"/>
                </a:solidFill>
                <a:latin typeface="Courier"/>
              </a:rPr>
              <a:t>-0.3</a:t>
            </a:r>
            <a:r>
              <a:rPr sz="1800">
                <a:latin typeface="Courier"/>
              </a:rPr>
              <a:t>, </a:t>
            </a:r>
            <a:r>
              <a:rPr sz="1800">
                <a:solidFill>
                  <a:srgbClr val="40A070"/>
                </a:solidFill>
                <a:latin typeface="Courier"/>
              </a:rPr>
              <a:t>6.4</a:t>
            </a:r>
            <a:r>
              <a:rPr sz="1800">
                <a:latin typeface="Courier"/>
              </a:rPr>
              <a:t>)</a:t>
            </a:r>
            <a:br/>
            <a:r>
              <a:rPr sz="1800">
                <a:latin typeface="Courier"/>
              </a:rPr>
              <a:t>sample2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0.6</a:t>
            </a:r>
            <a:r>
              <a:rPr sz="1800">
                <a:latin typeface="Courier"/>
              </a:rPr>
              <a:t>, </a:t>
            </a:r>
            <a:r>
              <a:rPr sz="1800">
                <a:solidFill>
                  <a:srgbClr val="40A070"/>
                </a:solidFill>
                <a:latin typeface="Courier"/>
              </a:rPr>
              <a:t>1.3</a:t>
            </a:r>
            <a:r>
              <a:rPr sz="1800">
                <a:latin typeface="Courier"/>
              </a:rPr>
              <a:t>, </a:t>
            </a:r>
            <a:r>
              <a:rPr sz="1800">
                <a:solidFill>
                  <a:srgbClr val="40A070"/>
                </a:solidFill>
                <a:latin typeface="Courier"/>
              </a:rPr>
              <a:t>9.0</a:t>
            </a:r>
            <a:r>
              <a:rPr sz="1800">
                <a:latin typeface="Courier"/>
              </a:rPr>
              <a:t>, </a:t>
            </a:r>
            <a:r>
              <a:rPr sz="1800">
                <a:solidFill>
                  <a:srgbClr val="40A070"/>
                </a:solidFill>
                <a:latin typeface="Courier"/>
              </a:rPr>
              <a:t>-0.5</a:t>
            </a:r>
            <a:r>
              <a:rPr sz="1800">
                <a:latin typeface="Courier"/>
              </a:rPr>
              <a:t>, </a:t>
            </a:r>
            <a:r>
              <a:rPr sz="1800">
                <a:solidFill>
                  <a:srgbClr val="40A070"/>
                </a:solidFill>
                <a:latin typeface="Courier"/>
              </a:rPr>
              <a:t>6.2</a:t>
            </a:r>
            <a:r>
              <a:rPr sz="1800">
                <a:latin typeface="Courier"/>
              </a:rPr>
              <a:t>)</a:t>
            </a:r>
            <a:br/>
            <a:r>
              <a:rPr sz="1800" b="1">
                <a:solidFill>
                  <a:srgbClr val="007020"/>
                </a:solidFill>
                <a:latin typeface="Courier"/>
              </a:rPr>
              <a:t>cor</a:t>
            </a:r>
            <a:r>
              <a:rPr sz="1800">
                <a:latin typeface="Courier"/>
              </a:rPr>
              <a:t>(sample1, sample2 , </a:t>
            </a:r>
            <a:r>
              <a:rPr sz="1800">
                <a:solidFill>
                  <a:srgbClr val="902000"/>
                </a:solidFill>
                <a:latin typeface="Courier"/>
              </a:rPr>
              <a:t>method =</a:t>
            </a:r>
            <a:r>
              <a:rPr sz="1800">
                <a:latin typeface="Courier"/>
              </a:rPr>
              <a:t> </a:t>
            </a:r>
            <a:r>
              <a:rPr sz="1800">
                <a:solidFill>
                  <a:srgbClr val="4070A0"/>
                </a:solidFill>
                <a:latin typeface="Courier"/>
              </a:rPr>
              <a:t>"pearson"</a:t>
            </a:r>
            <a:r>
              <a:rPr sz="1800">
                <a:latin typeface="Courier"/>
              </a:rPr>
              <a:t>)</a:t>
            </a:r>
          </a:p>
          <a:p>
            <a:pPr lvl="0" marL="1270000" indent="0">
              <a:buNone/>
            </a:pPr>
            <a:r>
              <a:rPr sz="1800">
                <a:latin typeface="Courier"/>
              </a:rPr>
              <a:t>## [1] 0.9991263</a:t>
            </a:r>
          </a:p>
          <a:p>
            <a:pPr lvl="0" marL="1270000" indent="0">
              <a:buNone/>
            </a:pPr>
            <a:r>
              <a:rPr sz="1800" b="1">
                <a:solidFill>
                  <a:srgbClr val="007020"/>
                </a:solidFill>
                <a:latin typeface="Courier"/>
              </a:rPr>
              <a:t>cor</a:t>
            </a:r>
            <a:r>
              <a:rPr sz="1800">
                <a:latin typeface="Courier"/>
              </a:rPr>
              <a:t>(sample1, sample2 , </a:t>
            </a:r>
            <a:r>
              <a:rPr sz="1800">
                <a:solidFill>
                  <a:srgbClr val="902000"/>
                </a:solidFill>
                <a:latin typeface="Courier"/>
              </a:rPr>
              <a:t>method =</a:t>
            </a:r>
            <a:r>
              <a:rPr sz="1800">
                <a:latin typeface="Courier"/>
              </a:rPr>
              <a:t> </a:t>
            </a:r>
            <a:r>
              <a:rPr sz="1800">
                <a:solidFill>
                  <a:srgbClr val="4070A0"/>
                </a:solidFill>
                <a:latin typeface="Courier"/>
              </a:rPr>
              <a:t>"spearman"</a:t>
            </a:r>
            <a:r>
              <a:rPr sz="1800">
                <a:latin typeface="Courier"/>
              </a:rPr>
              <a:t>)</a:t>
            </a:r>
          </a:p>
          <a:p>
            <a:pPr lvl="0" marL="1270000" indent="0">
              <a:buNone/>
            </a:pPr>
            <a:r>
              <a:rPr sz="1800">
                <a:latin typeface="Courier"/>
              </a:rPr>
              <a:t>## [1] 1</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Functions</a:t>
            </a:r>
          </a:p>
        </p:txBody>
      </p:sp>
      <p:sp>
        <p:nvSpPr>
          <p:cNvPr id="3" name="Content Placeholder 2"/>
          <p:cNvSpPr>
            <a:spLocks noGrp="1"/>
          </p:cNvSpPr>
          <p:nvPr>
            <p:ph idx="1"/>
          </p:nvPr>
        </p:nvSpPr>
        <p:spPr/>
        <p:txBody>
          <a:bodyPr/>
          <a:lstStyle/>
          <a:p>
            <a:pPr lvl="0" marL="0" indent="0">
              <a:buNone/>
            </a:pPr>
            <a:r>
              <a:rPr/>
              <a:t>Note that we gave a name to the third argument (“method”), but not the first two. If you do not name arguments, they will be taken and assigned to the arguments in the order in which they are input. The first two arguments required by the function are </a:t>
            </a:r>
            <a:r>
              <a:rPr sz="1800">
                <a:latin typeface="Courier"/>
              </a:rPr>
              <a:t>x</a:t>
            </a:r>
            <a:r>
              <a:rPr/>
              <a:t> and </a:t>
            </a:r>
            <a:r>
              <a:rPr sz="1800">
                <a:latin typeface="Courier"/>
              </a:rPr>
              <a:t>y</a:t>
            </a:r>
            <a:r>
              <a:rPr/>
              <a:t> – the two vectors to compare. So there is no problem with not naming these (although you could, if you wanted to, say </a:t>
            </a:r>
            <a:r>
              <a:rPr sz="1800">
                <a:latin typeface="Courier"/>
              </a:rPr>
              <a:t>x=sample1</a:t>
            </a:r>
            <a:r>
              <a:rPr/>
              <a:t>, </a:t>
            </a:r>
            <a:r>
              <a:rPr sz="1800">
                <a:latin typeface="Courier"/>
              </a:rPr>
              <a:t>y=sample2</a:t>
            </a:r>
            <a:r>
              <a:rPr/>
              <a:t>). Any arguments not submitted will use their default value. For instance, the Pearson correlation is the default for method, so you could get this by simply typing:</a:t>
            </a:r>
          </a:p>
          <a:p>
            <a:pPr lvl="0" marL="1270000" indent="0">
              <a:buNone/>
            </a:pPr>
            <a:r>
              <a:rPr sz="1800" b="1">
                <a:solidFill>
                  <a:srgbClr val="007020"/>
                </a:solidFill>
                <a:latin typeface="Courier"/>
              </a:rPr>
              <a:t>cor</a:t>
            </a:r>
            <a:r>
              <a:rPr sz="1800">
                <a:latin typeface="Courier"/>
              </a:rPr>
              <a:t>(sample1, sample2)</a:t>
            </a:r>
          </a:p>
          <a:p>
            <a:pPr lvl="0" marL="1270000" indent="0">
              <a:buNone/>
            </a:pPr>
            <a:r>
              <a:rPr sz="1800">
                <a:latin typeface="Courier"/>
              </a:rPr>
              <a:t>## [1] 0.9991263</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Functions</a:t>
            </a:r>
          </a:p>
        </p:txBody>
      </p:sp>
      <p:sp>
        <p:nvSpPr>
          <p:cNvPr id="3" name="Content Placeholder 2"/>
          <p:cNvSpPr>
            <a:spLocks noGrp="1"/>
          </p:cNvSpPr>
          <p:nvPr>
            <p:ph idx="1"/>
          </p:nvPr>
        </p:nvSpPr>
        <p:spPr/>
        <p:txBody>
          <a:bodyPr/>
          <a:lstStyle/>
          <a:p>
            <a:pPr lvl="0" marL="0" indent="0">
              <a:buNone/>
            </a:pPr>
            <a:r>
              <a:rPr/>
              <a:t>However, there is another argument for cor(), use, for which we are happy to use the default value before we get to method. We therefore need to name method to make sure that “pearson”" is not assigned to the use argument in the function. It is always safer to name the arguments if you are unsure of the order. You can check the arguments using the </a:t>
            </a:r>
            <a:r>
              <a:rPr sz="1800">
                <a:latin typeface="Courier"/>
              </a:rPr>
              <a:t>args()</a:t>
            </a:r>
            <a:r>
              <a:rPr/>
              <a:t> function:</a:t>
            </a:r>
          </a:p>
          <a:p>
            <a:pPr lvl="0" marL="1270000" indent="0">
              <a:buNone/>
            </a:pPr>
            <a:r>
              <a:rPr sz="1800" b="1">
                <a:solidFill>
                  <a:srgbClr val="007020"/>
                </a:solidFill>
                <a:latin typeface="Courier"/>
              </a:rPr>
              <a:t>args</a:t>
            </a:r>
            <a:r>
              <a:rPr sz="1800">
                <a:latin typeface="Courier"/>
              </a:rPr>
              <a:t>(cor)</a:t>
            </a:r>
          </a:p>
          <a:p>
            <a:pPr lvl="0" marL="1270000" indent="0">
              <a:buNone/>
            </a:pPr>
            <a:r>
              <a:rPr sz="1800">
                <a:latin typeface="Courier"/>
              </a:rPr>
              <a:t>## function (x, y = NULL, use = "everything", method = c("pearson", 
##     "kendall", "spearman")) 
## NULL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Functions</a:t>
            </a:r>
          </a:p>
        </p:txBody>
      </p:sp>
      <p:sp>
        <p:nvSpPr>
          <p:cNvPr id="3" name="Content Placeholder 2"/>
          <p:cNvSpPr>
            <a:spLocks noGrp="1"/>
          </p:cNvSpPr>
          <p:nvPr>
            <p:ph idx="1"/>
          </p:nvPr>
        </p:nvSpPr>
        <p:spPr/>
        <p:txBody>
          <a:bodyPr/>
          <a:lstStyle/>
          <a:p>
            <a:pPr lvl="0" marL="0" indent="0">
              <a:buNone/>
            </a:pPr>
            <a:r>
              <a:rPr/>
              <a:t>If you want to find out what a function does, there is a lot of very helpful documentation available in R. To see the documentation for a specific function, use the help() function. If you want to try and find a function, you can search using a keyword by using the help.search() function:</a:t>
            </a:r>
          </a:p>
          <a:p>
            <a:pPr lvl="0" marL="1270000" indent="0">
              <a:buNone/>
            </a:pPr>
            <a:r>
              <a:rPr sz="1800" b="1">
                <a:solidFill>
                  <a:srgbClr val="007020"/>
                </a:solidFill>
                <a:latin typeface="Courier"/>
              </a:rPr>
              <a:t>help</a:t>
            </a:r>
            <a:r>
              <a:rPr sz="1800">
                <a:latin typeface="Courier"/>
              </a:rPr>
              <a:t>(cor)</a:t>
            </a:r>
            <a:br/>
            <a:r>
              <a:rPr sz="1800">
                <a:latin typeface="Courier"/>
              </a:rPr>
              <a:t>?cor </a:t>
            </a:r>
            <a:r>
              <a:rPr sz="1800" i="1">
                <a:solidFill>
                  <a:srgbClr val="60A0B0"/>
                </a:solidFill>
                <a:latin typeface="Courier"/>
              </a:rPr>
              <a:t># Alternative for help() </a:t>
            </a:r>
            <a:br/>
            <a:br/>
            <a:r>
              <a:rPr sz="1800" b="1">
                <a:solidFill>
                  <a:srgbClr val="007020"/>
                </a:solidFill>
                <a:latin typeface="Courier"/>
              </a:rPr>
              <a:t>help.search</a:t>
            </a:r>
            <a:r>
              <a:rPr sz="1800">
                <a:latin typeface="Courier"/>
              </a:rPr>
              <a:t>(</a:t>
            </a:r>
            <a:r>
              <a:rPr sz="1800">
                <a:solidFill>
                  <a:srgbClr val="4070A0"/>
                </a:solidFill>
                <a:latin typeface="Courier"/>
              </a:rPr>
              <a:t>"correlation"</a:t>
            </a:r>
            <a:r>
              <a:rPr sz="1800">
                <a:latin typeface="Courier"/>
              </a:rPr>
              <a:t>)</a:t>
            </a:r>
            <a:br/>
            <a:r>
              <a:rPr sz="1800">
                <a:latin typeface="Courier"/>
              </a:rPr>
              <a:t>??correlation </a:t>
            </a:r>
            <a:r>
              <a:rPr sz="1800" i="1">
                <a:solidFill>
                  <a:srgbClr val="60A0B0"/>
                </a:solidFill>
                <a:latin typeface="Courier"/>
              </a:rPr>
              <a:t># Alternative for help.search()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Basics</a:t>
            </a:r>
            <a:r>
              <a:rPr/>
              <a:t> </a:t>
            </a:r>
            <a:r>
              <a:rPr/>
              <a:t>of</a:t>
            </a:r>
            <a:r>
              <a:rPr/>
              <a:t> </a:t>
            </a:r>
            <a:r>
              <a:rPr/>
              <a:t>R</a:t>
            </a:r>
          </a:p>
        </p:txBody>
      </p:sp>
      <p:sp>
        <p:nvSpPr>
          <p:cNvPr id="3" name="Content Placeholder 2"/>
          <p:cNvSpPr>
            <a:spLocks noGrp="1"/>
          </p:cNvSpPr>
          <p:nvPr>
            <p:ph idx="1"/>
          </p:nvPr>
        </p:nvSpPr>
        <p:spPr/>
        <p:txBody>
          <a:bodyPr/>
          <a:lstStyle/>
          <a:p>
            <a:pPr lvl="0" marL="0" indent="0">
              <a:buNone/>
            </a:pPr>
            <a:r>
              <a:rPr/>
              <a:t>Before we start, who has used R before?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Packages</a:t>
            </a:r>
          </a:p>
        </p:txBody>
      </p:sp>
      <p:sp>
        <p:nvSpPr>
          <p:cNvPr id="3" name="Content Placeholder 2"/>
          <p:cNvSpPr>
            <a:spLocks noGrp="1"/>
          </p:cNvSpPr>
          <p:nvPr>
            <p:ph idx="1"/>
          </p:nvPr>
        </p:nvSpPr>
        <p:spPr/>
        <p:txBody>
          <a:bodyPr/>
          <a:lstStyle/>
          <a:p>
            <a:pPr lvl="0" marL="0" indent="0">
              <a:buNone/>
            </a:pPr>
            <a:r>
              <a:rPr/>
              <a:t>Base R contains a large number of commonly used functions. There are also additional functions available in other “packages” that you can get hold of from the Comprehensive R Archive Network. To install a package, use the </a:t>
            </a:r>
            <a:r>
              <a:rPr sz="1800">
                <a:latin typeface="Courier"/>
              </a:rPr>
              <a:t>install.packages()</a:t>
            </a:r>
            <a:r>
              <a:rPr/>
              <a:t>. Note that the name of the package must be contained with speech marks (</a:t>
            </a:r>
            <a:r>
              <a:rPr sz="1800">
                <a:latin typeface="Courier"/>
              </a:rPr>
              <a:t>"</a:t>
            </a:r>
            <a:r>
              <a:rPr/>
              <a:t>).</a:t>
            </a:r>
          </a:p>
          <a:p>
            <a:pPr lvl="0" marL="1270000" indent="0">
              <a:buNone/>
            </a:pPr>
            <a:r>
              <a:rPr sz="1800" i="1">
                <a:solidFill>
                  <a:srgbClr val="60A0B0"/>
                </a:solidFill>
                <a:latin typeface="Courier"/>
              </a:rPr>
              <a:t># example</a:t>
            </a:r>
            <a:br/>
            <a:r>
              <a:rPr sz="1800" b="1">
                <a:solidFill>
                  <a:srgbClr val="007020"/>
                </a:solidFill>
                <a:latin typeface="Courier"/>
              </a:rPr>
              <a:t>install.packages</a:t>
            </a:r>
            <a:r>
              <a:rPr sz="1800">
                <a:latin typeface="Courier"/>
              </a:rPr>
              <a:t>(</a:t>
            </a:r>
            <a:r>
              <a:rPr sz="1800">
                <a:solidFill>
                  <a:srgbClr val="4070A0"/>
                </a:solidFill>
                <a:latin typeface="Courier"/>
              </a:rPr>
              <a:t>"tidyverse"</a:t>
            </a:r>
            <a:r>
              <a:rPr sz="1800">
                <a:latin typeface="Courier"/>
              </a:rPr>
              <a:t>)</a:t>
            </a:r>
          </a:p>
          <a:p>
            <a:pPr lvl="0" marL="0" indent="0">
              <a:buNone/>
            </a:pPr>
            <a:r>
              <a:rPr/>
              <a:t>Once a package is downloaded, you need to make it avalible to your current R session by using the </a:t>
            </a:r>
            <a:r>
              <a:rPr sz="1800">
                <a:latin typeface="Courier"/>
              </a:rPr>
              <a:t>library()</a:t>
            </a:r>
            <a:r>
              <a:rPr/>
              <a:t> function:</a:t>
            </a:r>
          </a:p>
          <a:p>
            <a:pPr lvl="0" marL="1270000" indent="0">
              <a:buNone/>
            </a:pPr>
            <a:r>
              <a:rPr sz="1800" b="1">
                <a:solidFill>
                  <a:srgbClr val="007020"/>
                </a:solidFill>
                <a:latin typeface="Courier"/>
              </a:rPr>
              <a:t>library</a:t>
            </a:r>
            <a:r>
              <a:rPr sz="1800">
                <a:latin typeface="Courier"/>
              </a:rPr>
              <a:t>(tidyverse)</a:t>
            </a:r>
          </a:p>
          <a:p>
            <a:pPr lvl="0" marL="0" indent="0">
              <a:buNone/>
            </a:pPr>
            <a:r>
              <a:rPr/>
              <a:t>Note how the libary function does not require speech marks (yes, R can be strange).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Frames</a:t>
            </a:r>
          </a:p>
        </p:txBody>
      </p:sp>
      <p:sp>
        <p:nvSpPr>
          <p:cNvPr id="3" name="Content Placeholder 2"/>
          <p:cNvSpPr>
            <a:spLocks noGrp="1"/>
          </p:cNvSpPr>
          <p:nvPr>
            <p:ph idx="1"/>
          </p:nvPr>
        </p:nvSpPr>
        <p:spPr/>
        <p:txBody>
          <a:bodyPr/>
          <a:lstStyle/>
          <a:p>
            <a:pPr lvl="0" marL="0" indent="0">
              <a:buNone/>
            </a:pPr>
            <a:r>
              <a:rPr/>
              <a:t>Data frames are the most powerful data types in R. They look similar to matrices, but the data structure is actually more similar to a list of vectors (all of the same length). The simplest way to think of them is as being similar to spreadsheets in Excel.</a:t>
            </a:r>
          </a:p>
          <a:p>
            <a:pPr lvl="0" marL="0" indent="0">
              <a:buNone/>
            </a:pPr>
            <a:r>
              <a:rPr/>
              <a:t>You can create data frames either in a similar way to how you create a list, or also by converting a matrix object:</a:t>
            </a:r>
          </a:p>
          <a:p>
            <a:pPr lvl="0" marL="1270000" indent="0">
              <a:buNone/>
            </a:pPr>
            <a:r>
              <a:rPr sz="1800" b="1">
                <a:solidFill>
                  <a:srgbClr val="007020"/>
                </a:solidFill>
                <a:latin typeface="Courier"/>
              </a:rPr>
              <a:t>data.frame</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3</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4</a:t>
            </a:r>
            <a:r>
              <a:rPr sz="1800">
                <a:solidFill>
                  <a:srgbClr val="666666"/>
                </a:solidFill>
                <a:latin typeface="Courier"/>
              </a:rPr>
              <a:t>:</a:t>
            </a:r>
            <a:r>
              <a:rPr sz="1800">
                <a:solidFill>
                  <a:srgbClr val="40A070"/>
                </a:solidFill>
                <a:latin typeface="Courier"/>
              </a:rPr>
              <a:t>6</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7</a:t>
            </a:r>
            <a:r>
              <a:rPr sz="1800">
                <a:solidFill>
                  <a:srgbClr val="666666"/>
                </a:solidFill>
                <a:latin typeface="Courier"/>
              </a:rPr>
              <a:t>:</a:t>
            </a:r>
            <a:r>
              <a:rPr sz="1800">
                <a:solidFill>
                  <a:srgbClr val="40A070"/>
                </a:solidFill>
                <a:latin typeface="Courier"/>
              </a:rPr>
              <a:t>9</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10</a:t>
            </a:r>
            <a:r>
              <a:rPr sz="1800">
                <a:solidFill>
                  <a:srgbClr val="666666"/>
                </a:solidFill>
                <a:latin typeface="Courier"/>
              </a:rPr>
              <a:t>:</a:t>
            </a:r>
            <a:r>
              <a:rPr sz="1800">
                <a:solidFill>
                  <a:srgbClr val="40A070"/>
                </a:solidFill>
                <a:latin typeface="Courier"/>
              </a:rPr>
              <a:t>12</a:t>
            </a:r>
            <a:r>
              <a:rPr sz="1800">
                <a:latin typeface="Courier"/>
              </a:rPr>
              <a:t>)) </a:t>
            </a:r>
          </a:p>
          <a:p>
            <a:pPr lvl="0" marL="1270000" indent="0">
              <a:buNone/>
            </a:pPr>
            <a:r>
              <a:rPr sz="1800">
                <a:latin typeface="Courier"/>
              </a:rPr>
              <a:t>##   c.1.3. c.4.6. c.7.9. c.10.12.
## 1      1      4      7       10
## 2      2      5      8       11
## 3      3      6      9       12</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Frames</a:t>
            </a:r>
          </a:p>
        </p:txBody>
      </p:sp>
      <p:sp>
        <p:nvSpPr>
          <p:cNvPr id="3" name="Content Placeholder 2"/>
          <p:cNvSpPr>
            <a:spLocks noGrp="1"/>
          </p:cNvSpPr>
          <p:nvPr>
            <p:ph idx="1"/>
          </p:nvPr>
        </p:nvSpPr>
        <p:spPr/>
        <p:txBody>
          <a:bodyPr/>
          <a:lstStyle/>
          <a:p>
            <a:pPr lvl="0" marL="0" indent="0">
              <a:buNone/>
            </a:pPr>
            <a:r>
              <a:rPr/>
              <a:t>Notice how, in the second data frame, no column names are specified so R sets the defaults as V1, V2, V3, etc. Whilst data frames do have row names, it is the column names that are the most important. As with lists, these can be changed by using the names() command:</a:t>
            </a:r>
          </a:p>
          <a:p>
            <a:pPr lvl="0" marL="1270000" indent="0">
              <a:buNone/>
            </a:pPr>
            <a:r>
              <a:rPr sz="1800">
                <a:latin typeface="Courier"/>
              </a:rPr>
              <a:t>my_df &lt;-</a:t>
            </a:r>
            <a:r>
              <a:rPr sz="1800">
                <a:solidFill>
                  <a:srgbClr val="4070A0"/>
                </a:solidFill>
                <a:latin typeface="Courier"/>
              </a:rPr>
              <a:t> </a:t>
            </a:r>
            <a:r>
              <a:rPr sz="1800" b="1">
                <a:solidFill>
                  <a:srgbClr val="007020"/>
                </a:solidFill>
                <a:latin typeface="Courier"/>
              </a:rPr>
              <a:t>as.data.frame</a:t>
            </a:r>
            <a:r>
              <a:rPr sz="1800">
                <a:latin typeface="Courier"/>
              </a:rPr>
              <a:t>(</a:t>
            </a:r>
            <a:r>
              <a:rPr sz="1800" b="1">
                <a:solidFill>
                  <a:srgbClr val="007020"/>
                </a:solidFill>
                <a:latin typeface="Courier"/>
              </a:rPr>
              <a:t>matrix</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12</a:t>
            </a:r>
            <a:r>
              <a:rPr sz="1800">
                <a:latin typeface="Courier"/>
              </a:rPr>
              <a:t>, </a:t>
            </a:r>
            <a:r>
              <a:rPr sz="1800">
                <a:solidFill>
                  <a:srgbClr val="902000"/>
                </a:solidFill>
                <a:latin typeface="Courier"/>
              </a:rPr>
              <a:t>nrow =</a:t>
            </a:r>
            <a:r>
              <a:rPr sz="1800">
                <a:latin typeface="Courier"/>
              </a:rPr>
              <a:t> </a:t>
            </a:r>
            <a:r>
              <a:rPr sz="1800">
                <a:solidFill>
                  <a:srgbClr val="40A070"/>
                </a:solidFill>
                <a:latin typeface="Courier"/>
              </a:rPr>
              <a:t>3</a:t>
            </a:r>
            <a:r>
              <a:rPr sz="1800">
                <a:latin typeface="Courier"/>
              </a:rPr>
              <a:t>, </a:t>
            </a:r>
            <a:r>
              <a:rPr sz="1800">
                <a:solidFill>
                  <a:srgbClr val="902000"/>
                </a:solidFill>
                <a:latin typeface="Courier"/>
              </a:rPr>
              <a:t>ncol =</a:t>
            </a:r>
            <a:r>
              <a:rPr sz="1800">
                <a:latin typeface="Courier"/>
              </a:rPr>
              <a:t> </a:t>
            </a:r>
            <a:r>
              <a:rPr sz="1800">
                <a:solidFill>
                  <a:srgbClr val="40A070"/>
                </a:solidFill>
                <a:latin typeface="Courier"/>
              </a:rPr>
              <a:t>4</a:t>
            </a:r>
            <a:r>
              <a:rPr sz="1800">
                <a:latin typeface="Courier"/>
              </a:rPr>
              <a:t>)) </a:t>
            </a:r>
            <a:br/>
            <a:r>
              <a:rPr sz="1800" b="1">
                <a:solidFill>
                  <a:srgbClr val="007020"/>
                </a:solidFill>
                <a:latin typeface="Courier"/>
              </a:rPr>
              <a:t>names</a:t>
            </a:r>
            <a:r>
              <a:rPr sz="1800">
                <a:latin typeface="Courier"/>
              </a:rPr>
              <a:t>(my_df)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70A0"/>
                </a:solidFill>
                <a:latin typeface="Courier"/>
              </a:rPr>
              <a:t>"val1"</a:t>
            </a:r>
            <a:r>
              <a:rPr sz="1800">
                <a:latin typeface="Courier"/>
              </a:rPr>
              <a:t>, </a:t>
            </a:r>
            <a:r>
              <a:rPr sz="1800">
                <a:solidFill>
                  <a:srgbClr val="4070A0"/>
                </a:solidFill>
                <a:latin typeface="Courier"/>
              </a:rPr>
              <a:t>"val2"</a:t>
            </a:r>
            <a:r>
              <a:rPr sz="1800">
                <a:latin typeface="Courier"/>
              </a:rPr>
              <a:t>, </a:t>
            </a:r>
            <a:r>
              <a:rPr sz="1800">
                <a:solidFill>
                  <a:srgbClr val="4070A0"/>
                </a:solidFill>
                <a:latin typeface="Courier"/>
              </a:rPr>
              <a:t>"val3"</a:t>
            </a:r>
            <a:r>
              <a:rPr sz="1800">
                <a:latin typeface="Courier"/>
              </a:rPr>
              <a:t>, </a:t>
            </a:r>
            <a:r>
              <a:rPr sz="1800">
                <a:solidFill>
                  <a:srgbClr val="4070A0"/>
                </a:solidFill>
                <a:latin typeface="Courier"/>
              </a:rPr>
              <a:t>"val4"</a:t>
            </a:r>
            <a:r>
              <a:rPr sz="1800">
                <a:latin typeface="Courier"/>
              </a:rPr>
              <a:t>)</a:t>
            </a:r>
            <a:br/>
            <a:r>
              <a:rPr sz="1800">
                <a:latin typeface="Courier"/>
              </a:rPr>
              <a:t>my_df</a:t>
            </a:r>
          </a:p>
          <a:p>
            <a:pPr lvl="0" marL="1270000" indent="0">
              <a:buNone/>
            </a:pPr>
            <a:r>
              <a:rPr sz="1800">
                <a:latin typeface="Courier"/>
              </a:rPr>
              <a:t>##   val1 val2 val3 val4
## 1    1    4    7   10
## 2    2    5    8   11
## 3    3    6    9   12</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Frames</a:t>
            </a:r>
          </a:p>
        </p:txBody>
      </p:sp>
      <p:sp>
        <p:nvSpPr>
          <p:cNvPr id="3" name="Content Placeholder 2"/>
          <p:cNvSpPr>
            <a:spLocks noGrp="1"/>
          </p:cNvSpPr>
          <p:nvPr>
            <p:ph idx="1"/>
          </p:nvPr>
        </p:nvSpPr>
        <p:spPr/>
        <p:txBody>
          <a:bodyPr/>
          <a:lstStyle/>
          <a:p>
            <a:pPr lvl="0" marL="0" indent="0">
              <a:buNone/>
            </a:pPr>
            <a:r>
              <a:rPr/>
              <a:t>You access the elements of a data frame either using single square bracket notation in the same way as for a matrix, or you can access the individual columns using double square bracket notation in the same way as for lists. You can also access the individual columns by using the special </a:t>
            </a:r>
            <a:r>
              <a:rPr sz="1800">
                <a:latin typeface="Courier"/>
              </a:rPr>
              <a:t>$</a:t>
            </a:r>
            <a:r>
              <a:rPr/>
              <a:t> operator which is specifically used for data frames.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Frames</a:t>
            </a:r>
          </a:p>
        </p:txBody>
      </p:sp>
      <p:sp>
        <p:nvSpPr>
          <p:cNvPr id="3" name="Content Placeholder 2"/>
          <p:cNvSpPr>
            <a:spLocks noGrp="1"/>
          </p:cNvSpPr>
          <p:nvPr>
            <p:ph idx="1"/>
          </p:nvPr>
        </p:nvSpPr>
        <p:spPr/>
        <p:txBody>
          <a:bodyPr/>
          <a:lstStyle/>
          <a:p>
            <a:pPr lvl="0" marL="0" indent="0">
              <a:buNone/>
            </a:pPr>
            <a:r>
              <a:rPr/>
              <a:t>Example 1</a:t>
            </a:r>
          </a:p>
          <a:p>
            <a:pPr lvl="0" marL="1270000" indent="0">
              <a:buNone/>
            </a:pPr>
            <a:r>
              <a:rPr sz="1800">
                <a:latin typeface="Courier"/>
              </a:rPr>
              <a:t>sub_df &lt;-</a:t>
            </a:r>
            <a:r>
              <a:rPr sz="1800">
                <a:solidFill>
                  <a:srgbClr val="4070A0"/>
                </a:solidFill>
                <a:latin typeface="Courier"/>
              </a:rPr>
              <a:t> </a:t>
            </a:r>
            <a:r>
              <a:rPr sz="1800">
                <a:latin typeface="Courier"/>
              </a:rPr>
              <a:t>my_df[</a:t>
            </a:r>
            <a:r>
              <a:rPr sz="1800">
                <a:solidFill>
                  <a:srgbClr val="40A070"/>
                </a:solidFill>
                <a:latin typeface="Courier"/>
              </a:rPr>
              <a:t>1</a:t>
            </a:r>
            <a:r>
              <a:rPr sz="1800">
                <a:solidFill>
                  <a:srgbClr val="666666"/>
                </a:solidFill>
                <a:latin typeface="Courier"/>
              </a:rPr>
              <a:t>:</a:t>
            </a:r>
            <a:r>
              <a:rPr sz="1800">
                <a:solidFill>
                  <a:srgbClr val="40A070"/>
                </a:solidFill>
                <a:latin typeface="Courier"/>
              </a:rPr>
              <a:t>2</a:t>
            </a:r>
            <a:r>
              <a:rPr sz="1800">
                <a:latin typeface="Courier"/>
              </a:rPr>
              <a:t>, </a:t>
            </a:r>
            <a:r>
              <a:rPr sz="1800">
                <a:solidFill>
                  <a:srgbClr val="40A070"/>
                </a:solidFill>
                <a:latin typeface="Courier"/>
              </a:rPr>
              <a:t>3</a:t>
            </a:r>
            <a:r>
              <a:rPr sz="1800">
                <a:solidFill>
                  <a:srgbClr val="666666"/>
                </a:solidFill>
                <a:latin typeface="Courier"/>
              </a:rPr>
              <a:t>:</a:t>
            </a:r>
            <a:r>
              <a:rPr sz="1800">
                <a:solidFill>
                  <a:srgbClr val="40A070"/>
                </a:solidFill>
                <a:latin typeface="Courier"/>
              </a:rPr>
              <a:t>4</a:t>
            </a:r>
            <a:r>
              <a:rPr sz="1800">
                <a:latin typeface="Courier"/>
              </a:rPr>
              <a:t>]</a:t>
            </a:r>
            <a:br/>
            <a:r>
              <a:rPr sz="1800">
                <a:latin typeface="Courier"/>
              </a:rPr>
              <a:t>sub_df</a:t>
            </a:r>
          </a:p>
          <a:p>
            <a:pPr lvl="0" marL="1270000" indent="0">
              <a:buNone/>
            </a:pPr>
            <a:r>
              <a:rPr sz="1800">
                <a:latin typeface="Courier"/>
              </a:rPr>
              <a:t>##   val3 val4
## 1    7   10
## 2    8   11</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Frames</a:t>
            </a:r>
          </a:p>
        </p:txBody>
      </p:sp>
      <p:sp>
        <p:nvSpPr>
          <p:cNvPr id="3" name="Content Placeholder 2"/>
          <p:cNvSpPr>
            <a:spLocks noGrp="1"/>
          </p:cNvSpPr>
          <p:nvPr>
            <p:ph idx="1"/>
          </p:nvPr>
        </p:nvSpPr>
        <p:spPr/>
        <p:txBody>
          <a:bodyPr/>
          <a:lstStyle/>
          <a:p>
            <a:pPr lvl="0" marL="0" indent="0">
              <a:buNone/>
            </a:pPr>
            <a:r>
              <a:rPr/>
              <a:t>Example 2</a:t>
            </a:r>
          </a:p>
          <a:p>
            <a:pPr lvl="0" marL="1270000" indent="0">
              <a:buNone/>
            </a:pPr>
            <a:r>
              <a:rPr sz="1800">
                <a:latin typeface="Courier"/>
              </a:rPr>
              <a:t>val1 &lt;-</a:t>
            </a:r>
            <a:r>
              <a:rPr sz="1800">
                <a:solidFill>
                  <a:srgbClr val="4070A0"/>
                </a:solidFill>
                <a:latin typeface="Courier"/>
              </a:rPr>
              <a:t> </a:t>
            </a:r>
            <a:r>
              <a:rPr sz="1800">
                <a:latin typeface="Courier"/>
              </a:rPr>
              <a:t>my_df[[</a:t>
            </a:r>
            <a:r>
              <a:rPr sz="1800">
                <a:solidFill>
                  <a:srgbClr val="40A070"/>
                </a:solidFill>
                <a:latin typeface="Courier"/>
              </a:rPr>
              <a:t>1</a:t>
            </a:r>
            <a:r>
              <a:rPr sz="1800">
                <a:latin typeface="Courier"/>
              </a:rPr>
              <a:t>]]</a:t>
            </a:r>
            <a:br/>
            <a:r>
              <a:rPr sz="1800">
                <a:latin typeface="Courier"/>
              </a:rPr>
              <a:t>val1</a:t>
            </a:r>
          </a:p>
          <a:p>
            <a:pPr lvl="0" marL="1270000" indent="0">
              <a:buNone/>
            </a:pPr>
            <a:r>
              <a:rPr sz="1800">
                <a:latin typeface="Courier"/>
              </a:rPr>
              <a:t>## [1] 1 2 3</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Frames</a:t>
            </a:r>
          </a:p>
        </p:txBody>
      </p:sp>
      <p:sp>
        <p:nvSpPr>
          <p:cNvPr id="3" name="Content Placeholder 2"/>
          <p:cNvSpPr>
            <a:spLocks noGrp="1"/>
          </p:cNvSpPr>
          <p:nvPr>
            <p:ph idx="1"/>
          </p:nvPr>
        </p:nvSpPr>
        <p:spPr/>
        <p:txBody>
          <a:bodyPr/>
          <a:lstStyle/>
          <a:p>
            <a:pPr lvl="0" marL="0" indent="0">
              <a:buNone/>
            </a:pPr>
            <a:r>
              <a:rPr/>
              <a:t>Example 3</a:t>
            </a:r>
          </a:p>
          <a:p>
            <a:pPr lvl="0" marL="1270000" indent="0">
              <a:buNone/>
            </a:pPr>
            <a:r>
              <a:rPr sz="1800">
                <a:latin typeface="Courier"/>
              </a:rPr>
              <a:t>val2 &lt;-</a:t>
            </a:r>
            <a:r>
              <a:rPr sz="1800">
                <a:solidFill>
                  <a:srgbClr val="4070A0"/>
                </a:solidFill>
                <a:latin typeface="Courier"/>
              </a:rPr>
              <a:t> </a:t>
            </a:r>
            <a:r>
              <a:rPr sz="1800">
                <a:latin typeface="Courier"/>
              </a:rPr>
              <a:t>my_df[[</a:t>
            </a:r>
            <a:r>
              <a:rPr sz="1800">
                <a:solidFill>
                  <a:srgbClr val="4070A0"/>
                </a:solidFill>
                <a:latin typeface="Courier"/>
              </a:rPr>
              <a:t>"val2"</a:t>
            </a:r>
            <a:r>
              <a:rPr sz="1800">
                <a:latin typeface="Courier"/>
              </a:rPr>
              <a:t>]] </a:t>
            </a:r>
            <a:br/>
            <a:r>
              <a:rPr sz="1800">
                <a:latin typeface="Courier"/>
              </a:rPr>
              <a:t>val2</a:t>
            </a:r>
          </a:p>
          <a:p>
            <a:pPr lvl="0" marL="1270000" indent="0">
              <a:buNone/>
            </a:pPr>
            <a:r>
              <a:rPr sz="1800">
                <a:latin typeface="Courier"/>
              </a:rPr>
              <a:t>## [1] 4 5 6</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Frames</a:t>
            </a:r>
          </a:p>
        </p:txBody>
      </p:sp>
      <p:sp>
        <p:nvSpPr>
          <p:cNvPr id="3" name="Content Placeholder 2"/>
          <p:cNvSpPr>
            <a:spLocks noGrp="1"/>
          </p:cNvSpPr>
          <p:nvPr>
            <p:ph idx="1"/>
          </p:nvPr>
        </p:nvSpPr>
        <p:spPr/>
        <p:txBody>
          <a:bodyPr/>
          <a:lstStyle/>
          <a:p>
            <a:pPr lvl="0" marL="0" indent="0">
              <a:buNone/>
            </a:pPr>
            <a:r>
              <a:rPr/>
              <a:t>Example 4</a:t>
            </a:r>
          </a:p>
          <a:p>
            <a:pPr lvl="0" marL="1270000" indent="0">
              <a:buNone/>
            </a:pPr>
            <a:r>
              <a:rPr sz="1800">
                <a:latin typeface="Courier"/>
              </a:rPr>
              <a:t>val3 &lt;-</a:t>
            </a:r>
            <a:r>
              <a:rPr sz="1800">
                <a:solidFill>
                  <a:srgbClr val="4070A0"/>
                </a:solidFill>
                <a:latin typeface="Courier"/>
              </a:rPr>
              <a:t> </a:t>
            </a:r>
            <a:r>
              <a:rPr sz="1800">
                <a:latin typeface="Courier"/>
              </a:rPr>
              <a:t>my_df</a:t>
            </a:r>
            <a:r>
              <a:rPr sz="1800">
                <a:solidFill>
                  <a:srgbClr val="666666"/>
                </a:solidFill>
                <a:latin typeface="Courier"/>
              </a:rPr>
              <a:t>$</a:t>
            </a:r>
            <a:r>
              <a:rPr sz="1800">
                <a:latin typeface="Courier"/>
              </a:rPr>
              <a:t>val3</a:t>
            </a:r>
            <a:br/>
            <a:r>
              <a:rPr sz="1800">
                <a:latin typeface="Courier"/>
              </a:rPr>
              <a:t>val3</a:t>
            </a:r>
          </a:p>
          <a:p>
            <a:pPr lvl="0" marL="1270000" indent="0">
              <a:buNone/>
            </a:pPr>
            <a:r>
              <a:rPr sz="1800">
                <a:latin typeface="Courier"/>
              </a:rPr>
              <a:t>## [1] 7 8 9</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Frames</a:t>
            </a:r>
          </a:p>
        </p:txBody>
      </p:sp>
      <p:sp>
        <p:nvSpPr>
          <p:cNvPr id="3" name="Content Placeholder 2"/>
          <p:cNvSpPr>
            <a:spLocks noGrp="1"/>
          </p:cNvSpPr>
          <p:nvPr>
            <p:ph idx="1"/>
          </p:nvPr>
        </p:nvSpPr>
        <p:spPr/>
        <p:txBody>
          <a:bodyPr/>
          <a:lstStyle/>
          <a:p>
            <a:pPr lvl="0" marL="0" indent="0">
              <a:buNone/>
            </a:pPr>
            <a:r>
              <a:rPr/>
              <a:t>The beauty of data frames is that the data frame columns can be dealt with as if they were individual variables. For this reason, the column names must be suitable variable names (i.e. alphanumeric and not starting with a number) and must be unique. If you attach a data frame, you can access the columns as if they were variables:</a:t>
            </a:r>
          </a:p>
          <a:p>
            <a:pPr lvl="0" marL="1270000" indent="0">
              <a:buNone/>
            </a:pPr>
            <a:r>
              <a:rPr sz="1800">
                <a:latin typeface="Courier"/>
              </a:rPr>
              <a:t>my_df</a:t>
            </a:r>
          </a:p>
          <a:p>
            <a:pPr lvl="0" marL="1270000" indent="0">
              <a:buNone/>
            </a:pPr>
            <a:r>
              <a:rPr sz="1800">
                <a:latin typeface="Courier"/>
              </a:rPr>
              <a:t>##   val1 val2 val3 val4
## 1    1    4    7   10
## 2    2    5    8   11
## 3    3    6    9   12</a:t>
            </a:r>
          </a:p>
          <a:p>
            <a:pPr lvl="0" marL="1270000" indent="0">
              <a:buNone/>
            </a:pPr>
            <a:r>
              <a:rPr sz="1800">
                <a:latin typeface="Courier"/>
              </a:rPr>
              <a:t>my_df</a:t>
            </a:r>
            <a:r>
              <a:rPr sz="1800">
                <a:solidFill>
                  <a:srgbClr val="666666"/>
                </a:solidFill>
                <a:latin typeface="Courier"/>
              </a:rPr>
              <a:t>$</a:t>
            </a:r>
            <a:r>
              <a:rPr sz="1800">
                <a:latin typeface="Courier"/>
              </a:rPr>
              <a:t>val1 </a:t>
            </a:r>
            <a:r>
              <a:rPr sz="1800">
                <a:solidFill>
                  <a:srgbClr val="666666"/>
                </a:solidFill>
                <a:latin typeface="Courier"/>
              </a:rPr>
              <a:t>+</a:t>
            </a:r>
            <a:r>
              <a:rPr sz="1800">
                <a:solidFill>
                  <a:srgbClr val="4070A0"/>
                </a:solidFill>
                <a:latin typeface="Courier"/>
              </a:rPr>
              <a:t> </a:t>
            </a:r>
            <a:r>
              <a:rPr sz="1800">
                <a:solidFill>
                  <a:srgbClr val="40A070"/>
                </a:solidFill>
                <a:latin typeface="Courier"/>
              </a:rPr>
              <a:t>1000</a:t>
            </a:r>
          </a:p>
          <a:p>
            <a:pPr lvl="0" marL="1270000" indent="0">
              <a:buNone/>
            </a:pPr>
            <a:r>
              <a:rPr sz="1800">
                <a:latin typeface="Courier"/>
              </a:rPr>
              <a:t>## [1] 1001 1002 1003</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and</a:t>
            </a:r>
            <a:r>
              <a:rPr/>
              <a:t> </a:t>
            </a:r>
            <a:r>
              <a:rPr/>
              <a:t>Writing</a:t>
            </a:r>
            <a:r>
              <a:rPr/>
              <a:t> </a:t>
            </a:r>
            <a:r>
              <a:rPr/>
              <a:t>Data</a:t>
            </a:r>
          </a:p>
        </p:txBody>
      </p:sp>
      <p:sp>
        <p:nvSpPr>
          <p:cNvPr id="3" name="Content Placeholder 2"/>
          <p:cNvSpPr>
            <a:spLocks noGrp="1"/>
          </p:cNvSpPr>
          <p:nvPr>
            <p:ph idx="1"/>
          </p:nvPr>
        </p:nvSpPr>
        <p:spPr/>
        <p:txBody>
          <a:bodyPr/>
          <a:lstStyle/>
          <a:p>
            <a:pPr lvl="0" marL="0" indent="0">
              <a:buNone/>
            </a:pPr>
            <a:r>
              <a:rPr/>
              <a:t>R can handle many file types including CSV, Excel, SPSS, JASON etc. The easiest way to read data into R is to use the “Import Dataset” button in R studio.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Basics</a:t>
            </a:r>
            <a:r>
              <a:rPr/>
              <a:t> </a:t>
            </a:r>
            <a:r>
              <a:rPr/>
              <a:t>of</a:t>
            </a:r>
            <a:r>
              <a:rPr/>
              <a:t> </a:t>
            </a:r>
            <a:r>
              <a:rPr/>
              <a:t>R</a:t>
            </a:r>
          </a:p>
        </p:txBody>
      </p:sp>
      <p:sp>
        <p:nvSpPr>
          <p:cNvPr id="3" name="Content Placeholder 2"/>
          <p:cNvSpPr>
            <a:spLocks noGrp="1"/>
          </p:cNvSpPr>
          <p:nvPr>
            <p:ph idx="1"/>
          </p:nvPr>
        </p:nvSpPr>
        <p:spPr/>
        <p:txBody>
          <a:bodyPr/>
          <a:lstStyle/>
          <a:p>
            <a:pPr lvl="0" marL="0" indent="0">
              <a:buNone/>
            </a:pPr>
            <a:r>
              <a:rPr/>
              <a:t>R is a </a:t>
            </a:r>
            <a:r>
              <a:rPr i="1"/>
              <a:t>programming language</a:t>
            </a:r>
            <a:r>
              <a:rPr/>
              <a:t> which was originally created by Ross Ihaka and Robert Gentleman at the University of Auckland, New Zealand.</a:t>
            </a:r>
          </a:p>
          <a:p>
            <a:pPr lvl="0" marL="0" indent="0">
              <a:buNone/>
            </a:pPr>
            <a:r>
              <a:rPr/>
              <a:t>Version 1 (v1.0) was released in Febuary 2000</a:t>
            </a:r>
          </a:p>
          <a:p>
            <a:pPr lvl="0" marL="0" indent="0">
              <a:buNone/>
            </a:pPr>
            <a:r>
              <a:rPr/>
              <a:t>Since then, it has become a popular choice for data analysis in both academia and industry.</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and</a:t>
            </a:r>
            <a:r>
              <a:rPr/>
              <a:t> </a:t>
            </a:r>
            <a:r>
              <a:rPr/>
              <a:t>Writing</a:t>
            </a:r>
            <a:r>
              <a:rPr/>
              <a:t> </a:t>
            </a:r>
            <a:r>
              <a:rPr/>
              <a:t>Data</a:t>
            </a:r>
          </a:p>
        </p:txBody>
      </p:sp>
      <p:pic>
        <p:nvPicPr>
          <p:cNvPr descr="read_dat1.png" id="0" name="Picture 1"/>
          <p:cNvPicPr>
            <a:picLocks noGrp="1" noChangeAspect="1"/>
          </p:cNvPicPr>
          <p:nvPr/>
        </p:nvPicPr>
        <p:blipFill>
          <a:blip r:embed="rId2"/>
          <a:stretch>
            <a:fillRect/>
          </a:stretch>
        </p:blipFill>
        <p:spPr bwMode="auto">
          <a:xfrm>
            <a:off x="1549400" y="1828800"/>
            <a:ext cx="8013700" cy="43434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and</a:t>
            </a:r>
            <a:r>
              <a:rPr/>
              <a:t> </a:t>
            </a:r>
            <a:r>
              <a:rPr/>
              <a:t>Writing</a:t>
            </a:r>
            <a:r>
              <a:rPr/>
              <a:t> </a:t>
            </a:r>
            <a:r>
              <a:rPr/>
              <a:t>Data</a:t>
            </a:r>
          </a:p>
        </p:txBody>
      </p:sp>
      <p:pic>
        <p:nvPicPr>
          <p:cNvPr descr="read_dat1.1.png" id="0" name="Picture 1"/>
          <p:cNvPicPr>
            <a:picLocks noGrp="1" noChangeAspect="1"/>
          </p:cNvPicPr>
          <p:nvPr/>
        </p:nvPicPr>
        <p:blipFill>
          <a:blip r:embed="rId2"/>
          <a:stretch>
            <a:fillRect/>
          </a:stretch>
        </p:blipFill>
        <p:spPr bwMode="auto">
          <a:xfrm>
            <a:off x="1549400" y="1828800"/>
            <a:ext cx="8001000" cy="43434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and</a:t>
            </a:r>
            <a:r>
              <a:rPr/>
              <a:t> </a:t>
            </a:r>
            <a:r>
              <a:rPr/>
              <a:t>Writing</a:t>
            </a:r>
            <a:r>
              <a:rPr/>
              <a:t> </a:t>
            </a:r>
            <a:r>
              <a:rPr/>
              <a:t>Data</a:t>
            </a:r>
          </a:p>
        </p:txBody>
      </p:sp>
      <p:pic>
        <p:nvPicPr>
          <p:cNvPr descr="read_dat2.png" id="0" name="Picture 1"/>
          <p:cNvPicPr>
            <a:picLocks noGrp="1" noChangeAspect="1"/>
          </p:cNvPicPr>
          <p:nvPr/>
        </p:nvPicPr>
        <p:blipFill>
          <a:blip r:embed="rId2"/>
          <a:stretch>
            <a:fillRect/>
          </a:stretch>
        </p:blipFill>
        <p:spPr bwMode="auto">
          <a:xfrm>
            <a:off x="1549400" y="1828800"/>
            <a:ext cx="8013700" cy="43434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and</a:t>
            </a:r>
            <a:r>
              <a:rPr/>
              <a:t> </a:t>
            </a:r>
            <a:r>
              <a:rPr/>
              <a:t>Writing</a:t>
            </a:r>
            <a:r>
              <a:rPr/>
              <a:t> </a:t>
            </a:r>
            <a:r>
              <a:rPr/>
              <a:t>Data</a:t>
            </a:r>
          </a:p>
        </p:txBody>
      </p:sp>
      <p:pic>
        <p:nvPicPr>
          <p:cNvPr descr="read_dat3.png" id="0" name="Picture 1"/>
          <p:cNvPicPr>
            <a:picLocks noGrp="1" noChangeAspect="1"/>
          </p:cNvPicPr>
          <p:nvPr/>
        </p:nvPicPr>
        <p:blipFill>
          <a:blip r:embed="rId2"/>
          <a:stretch>
            <a:fillRect/>
          </a:stretch>
        </p:blipFill>
        <p:spPr bwMode="auto">
          <a:xfrm>
            <a:off x="1549400" y="1828800"/>
            <a:ext cx="8013700" cy="43434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and</a:t>
            </a:r>
            <a:r>
              <a:rPr/>
              <a:t> </a:t>
            </a:r>
            <a:r>
              <a:rPr/>
              <a:t>Writing</a:t>
            </a:r>
            <a:r>
              <a:rPr/>
              <a:t> </a:t>
            </a:r>
            <a:r>
              <a:rPr/>
              <a:t>Data</a:t>
            </a:r>
          </a:p>
        </p:txBody>
      </p:sp>
      <p:sp>
        <p:nvSpPr>
          <p:cNvPr id="3" name="Content Placeholder 2"/>
          <p:cNvSpPr>
            <a:spLocks noGrp="1"/>
          </p:cNvSpPr>
          <p:nvPr>
            <p:ph idx="1"/>
          </p:nvPr>
        </p:nvSpPr>
        <p:spPr/>
        <p:txBody>
          <a:bodyPr/>
          <a:lstStyle/>
          <a:p>
            <a:pPr lvl="0" marL="0" indent="0">
              <a:buNone/>
            </a:pPr>
            <a:r>
              <a:rPr/>
              <a:t>The easiest way to write data from R is to use the </a:t>
            </a:r>
            <a:r>
              <a:rPr sz="1800">
                <a:latin typeface="Courier"/>
              </a:rPr>
              <a:t>write.csv()</a:t>
            </a:r>
            <a:r>
              <a:rPr/>
              <a:t> function. The first argument of this function is the object you would like to write to a </a:t>
            </a:r>
            <a:r>
              <a:rPr sz="1800">
                <a:latin typeface="Courier"/>
              </a:rPr>
              <a:t>.csv</a:t>
            </a:r>
            <a:r>
              <a:rPr/>
              <a:t>, followed by what you would like to name the file surrounded by speech marks:</a:t>
            </a:r>
          </a:p>
          <a:p>
            <a:pPr lvl="0" marL="1270000" indent="0">
              <a:buNone/>
            </a:pPr>
            <a:r>
              <a:rPr sz="1800" b="1">
                <a:solidFill>
                  <a:srgbClr val="007020"/>
                </a:solidFill>
                <a:latin typeface="Courier"/>
              </a:rPr>
              <a:t>write.csv</a:t>
            </a:r>
            <a:r>
              <a:rPr sz="1800">
                <a:latin typeface="Courier"/>
              </a:rPr>
              <a:t>(mydata, </a:t>
            </a:r>
            <a:r>
              <a:rPr sz="1800">
                <a:solidFill>
                  <a:srgbClr val="4070A0"/>
                </a:solidFill>
                <a:latin typeface="Courier"/>
              </a:rPr>
              <a:t>"mydata.csv"</a:t>
            </a:r>
            <a:r>
              <a:rPr sz="1800">
                <a:latin typeface="Courier"/>
              </a:rPr>
              <a: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Statistics</a:t>
            </a:r>
          </a:p>
        </p:txBody>
      </p:sp>
      <p:sp>
        <p:nvSpPr>
          <p:cNvPr id="3" name="Content Placeholder 2"/>
          <p:cNvSpPr>
            <a:spLocks noGrp="1"/>
          </p:cNvSpPr>
          <p:nvPr>
            <p:ph idx="1"/>
          </p:nvPr>
        </p:nvSpPr>
        <p:spPr/>
        <p:txBody>
          <a:bodyPr/>
          <a:lstStyle/>
          <a:p>
            <a:pPr lvl="0" marL="0" indent="0">
              <a:buNone/>
            </a:pPr>
            <a:r>
              <a:rPr/>
              <a:t>R is mainly designed for easy computation of statistics and there are many in-built functions and additional libraries that allow you to carry out most tasks. Most simple statistics can be easily calculated using in-built functions.</a:t>
            </a:r>
          </a:p>
          <a:p>
            <a:pPr lvl="0" marL="0" indent="0">
              <a:buNone/>
            </a:pPr>
            <a:r>
              <a:rPr/>
              <a:t>The following example creates a vector of 100 random values sampled from a normal distribution with mean 0 and standard deviation 1, basic summary statistics are calculated on subsequent slides:</a:t>
            </a:r>
          </a:p>
          <a:p>
            <a:pPr lvl="0" marL="1270000" indent="0">
              <a:buNone/>
            </a:pPr>
            <a:r>
              <a:rPr sz="1800">
                <a:latin typeface="Courier"/>
              </a:rPr>
              <a:t>x &lt;-</a:t>
            </a:r>
            <a:r>
              <a:rPr sz="1800">
                <a:solidFill>
                  <a:srgbClr val="4070A0"/>
                </a:solidFill>
                <a:latin typeface="Courier"/>
              </a:rPr>
              <a:t> </a:t>
            </a:r>
            <a:r>
              <a:rPr sz="1800" b="1">
                <a:solidFill>
                  <a:srgbClr val="007020"/>
                </a:solidFill>
                <a:latin typeface="Courier"/>
              </a:rPr>
              <a:t>sort</a:t>
            </a:r>
            <a:r>
              <a:rPr sz="1800">
                <a:latin typeface="Courier"/>
              </a:rPr>
              <a:t>(</a:t>
            </a:r>
            <a:r>
              <a:rPr sz="1800" b="1">
                <a:solidFill>
                  <a:srgbClr val="007020"/>
                </a:solidFill>
                <a:latin typeface="Courier"/>
              </a:rPr>
              <a:t>rnorm</a:t>
            </a:r>
            <a:r>
              <a:rPr sz="1800">
                <a:latin typeface="Courier"/>
              </a:rPr>
              <a:t>(</a:t>
            </a:r>
            <a:r>
              <a:rPr sz="1800">
                <a:solidFill>
                  <a:srgbClr val="40A070"/>
                </a:solidFill>
                <a:latin typeface="Courier"/>
              </a:rPr>
              <a:t>100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Statistics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min</a:t>
            </a:r>
            <a:r>
              <a:rPr sz="1800">
                <a:latin typeface="Courier"/>
              </a:rPr>
              <a:t>(x) </a:t>
            </a:r>
            <a:r>
              <a:rPr sz="1800" i="1">
                <a:solidFill>
                  <a:srgbClr val="60A0B0"/>
                </a:solidFill>
                <a:latin typeface="Courier"/>
              </a:rPr>
              <a:t># Find the minimum value</a:t>
            </a:r>
          </a:p>
          <a:p>
            <a:pPr lvl="0" marL="1270000" indent="0">
              <a:buNone/>
            </a:pPr>
            <a:r>
              <a:rPr sz="1800">
                <a:latin typeface="Courier"/>
              </a:rPr>
              <a:t>## [1] -2.736866</a:t>
            </a:r>
          </a:p>
          <a:p>
            <a:pPr lvl="0" marL="1270000" indent="0">
              <a:buNone/>
            </a:pPr>
            <a:r>
              <a:rPr sz="1800" b="1">
                <a:solidFill>
                  <a:srgbClr val="007020"/>
                </a:solidFill>
                <a:latin typeface="Courier"/>
              </a:rPr>
              <a:t>max</a:t>
            </a:r>
            <a:r>
              <a:rPr sz="1800">
                <a:latin typeface="Courier"/>
              </a:rPr>
              <a:t>(x) </a:t>
            </a:r>
            <a:r>
              <a:rPr sz="1800" i="1">
                <a:solidFill>
                  <a:srgbClr val="60A0B0"/>
                </a:solidFill>
                <a:latin typeface="Courier"/>
              </a:rPr>
              <a:t># find the maximum value</a:t>
            </a:r>
          </a:p>
          <a:p>
            <a:pPr lvl="0" marL="1270000" indent="0">
              <a:buNone/>
            </a:pPr>
            <a:r>
              <a:rPr sz="1800">
                <a:latin typeface="Courier"/>
              </a:rPr>
              <a:t>## [1] 2.34057</a:t>
            </a:r>
          </a:p>
          <a:p>
            <a:pPr lvl="0" marL="1270000" indent="0">
              <a:buNone/>
            </a:pPr>
            <a:r>
              <a:rPr sz="1800" b="1">
                <a:solidFill>
                  <a:srgbClr val="007020"/>
                </a:solidFill>
                <a:latin typeface="Courier"/>
              </a:rPr>
              <a:t>mean</a:t>
            </a:r>
            <a:r>
              <a:rPr sz="1800">
                <a:latin typeface="Courier"/>
              </a:rPr>
              <a:t>(x) </a:t>
            </a:r>
            <a:r>
              <a:rPr sz="1800" i="1">
                <a:solidFill>
                  <a:srgbClr val="60A0B0"/>
                </a:solidFill>
                <a:latin typeface="Courier"/>
              </a:rPr>
              <a:t># find the mean value</a:t>
            </a:r>
          </a:p>
          <a:p>
            <a:pPr lvl="0" marL="1270000" indent="0">
              <a:buNone/>
            </a:pPr>
            <a:r>
              <a:rPr sz="1800">
                <a:latin typeface="Courier"/>
              </a:rPr>
              <a:t>## [1] 0.03762201</a:t>
            </a:r>
          </a:p>
          <a:p>
            <a:pPr lvl="0" marL="1270000" indent="0">
              <a:buNone/>
            </a:pPr>
            <a:r>
              <a:rPr sz="1800" b="1">
                <a:solidFill>
                  <a:srgbClr val="007020"/>
                </a:solidFill>
                <a:latin typeface="Courier"/>
              </a:rPr>
              <a:t>median</a:t>
            </a:r>
            <a:r>
              <a:rPr sz="1800">
                <a:latin typeface="Courier"/>
              </a:rPr>
              <a:t>(x) </a:t>
            </a:r>
            <a:r>
              <a:rPr sz="1800" i="1">
                <a:solidFill>
                  <a:srgbClr val="60A0B0"/>
                </a:solidFill>
                <a:latin typeface="Courier"/>
              </a:rPr>
              <a:t># find the median value</a:t>
            </a:r>
          </a:p>
          <a:p>
            <a:pPr lvl="0" marL="1270000" indent="0">
              <a:buNone/>
            </a:pPr>
            <a:r>
              <a:rPr sz="1800">
                <a:latin typeface="Courier"/>
              </a:rPr>
              <a:t>## [1] 0.04633932</a:t>
            </a:r>
          </a:p>
          <a:p>
            <a:pPr lvl="0" marL="1270000" indent="0">
              <a:buNone/>
            </a:pPr>
            <a:r>
              <a:rPr sz="1800" b="1">
                <a:solidFill>
                  <a:srgbClr val="007020"/>
                </a:solidFill>
                <a:latin typeface="Courier"/>
              </a:rPr>
              <a:t>sd</a:t>
            </a:r>
            <a:r>
              <a:rPr sz="1800">
                <a:latin typeface="Courier"/>
              </a:rPr>
              <a:t>(x) </a:t>
            </a:r>
            <a:r>
              <a:rPr sz="1800" i="1">
                <a:solidFill>
                  <a:srgbClr val="60A0B0"/>
                </a:solidFill>
                <a:latin typeface="Courier"/>
              </a:rPr>
              <a:t># find the standard deviation</a:t>
            </a:r>
          </a:p>
          <a:p>
            <a:pPr lvl="0" marL="1270000" indent="0">
              <a:buNone/>
            </a:pPr>
            <a:r>
              <a:rPr sz="1800">
                <a:latin typeface="Courier"/>
              </a:rPr>
              <a:t>## [1] 1.091563</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Statistics</a:t>
            </a:r>
          </a:p>
        </p:txBody>
      </p:sp>
      <p:sp>
        <p:nvSpPr>
          <p:cNvPr id="3" name="Content Placeholder 2"/>
          <p:cNvSpPr>
            <a:spLocks noGrp="1"/>
          </p:cNvSpPr>
          <p:nvPr>
            <p:ph idx="1"/>
          </p:nvPr>
        </p:nvSpPr>
        <p:spPr/>
        <p:txBody>
          <a:bodyPr/>
          <a:lstStyle/>
          <a:p>
            <a:pPr lvl="0" marL="0" indent="0">
              <a:buNone/>
            </a:pPr>
            <a:r>
              <a:rPr/>
              <a:t>The </a:t>
            </a:r>
            <a:r>
              <a:rPr sz="1800">
                <a:latin typeface="Courier"/>
              </a:rPr>
              <a:t>summary()</a:t>
            </a:r>
            <a:r>
              <a:rPr/>
              <a:t> function will calculate many of these basic statistics for you:</a:t>
            </a:r>
          </a:p>
          <a:p>
            <a:pPr lvl="0" marL="1270000" indent="0">
              <a:buNone/>
            </a:pPr>
            <a:r>
              <a:rPr sz="1800" b="1">
                <a:solidFill>
                  <a:srgbClr val="007020"/>
                </a:solidFill>
                <a:latin typeface="Courier"/>
              </a:rPr>
              <a:t>summary</a:t>
            </a:r>
            <a:r>
              <a:rPr sz="1800">
                <a:latin typeface="Courier"/>
              </a:rPr>
              <a:t>(x)</a:t>
            </a:r>
          </a:p>
          <a:p>
            <a:pPr lvl="0" marL="1270000" indent="0">
              <a:buNone/>
            </a:pPr>
            <a:r>
              <a:rPr sz="1800">
                <a:latin typeface="Courier"/>
              </a:rPr>
              <a:t>##     Min.  1st Qu.   Median     Mean  3rd Qu.     Max. 
## -2.73687 -0.68270  0.04634  0.03762  0.83667  2.34057</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Statistics</a:t>
            </a:r>
          </a:p>
        </p:txBody>
      </p:sp>
      <p:sp>
        <p:nvSpPr>
          <p:cNvPr id="3" name="Content Placeholder 2"/>
          <p:cNvSpPr>
            <a:spLocks noGrp="1"/>
          </p:cNvSpPr>
          <p:nvPr>
            <p:ph idx="1"/>
          </p:nvPr>
        </p:nvSpPr>
        <p:spPr/>
        <p:txBody>
          <a:bodyPr/>
          <a:lstStyle/>
          <a:p>
            <a:pPr lvl="0" marL="0" indent="0">
              <a:buNone/>
            </a:pPr>
            <a:r>
              <a:rPr/>
              <a:t>Similarly, the </a:t>
            </a:r>
            <a:r>
              <a:rPr sz="1800">
                <a:latin typeface="Courier"/>
              </a:rPr>
              <a:t>describe()</a:t>
            </a:r>
            <a:r>
              <a:rPr/>
              <a:t> function from the </a:t>
            </a:r>
            <a:r>
              <a:rPr sz="1800">
                <a:latin typeface="Courier"/>
              </a:rPr>
              <a:t>psych</a:t>
            </a:r>
            <a:r>
              <a:rPr/>
              <a:t> package give you a detailed overview of the data including values for the skewness and kurtosis:</a:t>
            </a:r>
          </a:p>
          <a:p>
            <a:pPr lvl="0" marL="1270000" indent="0">
              <a:buNone/>
            </a:pPr>
            <a:r>
              <a:rPr sz="1800" b="1">
                <a:solidFill>
                  <a:srgbClr val="007020"/>
                </a:solidFill>
                <a:latin typeface="Courier"/>
              </a:rPr>
              <a:t>library</a:t>
            </a:r>
            <a:r>
              <a:rPr sz="1800">
                <a:latin typeface="Courier"/>
              </a:rPr>
              <a:t>(psych)</a:t>
            </a:r>
            <a:br/>
            <a:r>
              <a:rPr sz="1800" b="1">
                <a:solidFill>
                  <a:srgbClr val="007020"/>
                </a:solidFill>
                <a:latin typeface="Courier"/>
              </a:rPr>
              <a:t>describe</a:t>
            </a:r>
            <a:r>
              <a:rPr sz="1800">
                <a:latin typeface="Courier"/>
              </a:rPr>
              <a:t>(x)</a:t>
            </a:r>
          </a:p>
          <a:p>
            <a:pPr lvl="0" marL="1270000" indent="0">
              <a:buNone/>
            </a:pPr>
            <a:r>
              <a:rPr sz="1800">
                <a:latin typeface="Courier"/>
              </a:rPr>
              <a:t>##    vars   n mean   sd median trimmed  mad   min  max range skew kurtosis   se
## X1    1 100 0.04 1.09   0.05    0.06 1.12 -2.74 2.34  5.08 -0.2    -0.59 0.11</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Statistics</a:t>
            </a:r>
          </a:p>
        </p:txBody>
      </p:sp>
      <p:sp>
        <p:nvSpPr>
          <p:cNvPr id="3" name="Content Placeholder 2"/>
          <p:cNvSpPr>
            <a:spLocks noGrp="1"/>
          </p:cNvSpPr>
          <p:nvPr>
            <p:ph idx="1"/>
          </p:nvPr>
        </p:nvSpPr>
        <p:spPr/>
        <p:txBody>
          <a:bodyPr/>
          <a:lstStyle/>
          <a:p>
            <a:pPr lvl="0" marL="0" indent="0">
              <a:buNone/>
            </a:pPr>
            <a:r>
              <a:rPr/>
              <a:t>A histogram of the values stored in </a:t>
            </a:r>
            <a:r>
              <a:rPr sz="1800">
                <a:latin typeface="Courier"/>
              </a:rPr>
              <a:t>x</a:t>
            </a:r>
            <a:r>
              <a:rPr/>
              <a:t> can be created using the </a:t>
            </a:r>
            <a:r>
              <a:rPr sz="1800">
                <a:latin typeface="Courier"/>
              </a:rPr>
              <a:t>hist()</a:t>
            </a:r>
            <a:r>
              <a:rPr/>
              <a:t> function.</a:t>
            </a:r>
          </a:p>
          <a:p>
            <a:pPr lvl="0" marL="1270000" indent="0">
              <a:buNone/>
            </a:pPr>
            <a:r>
              <a:rPr sz="1800" b="1">
                <a:solidFill>
                  <a:srgbClr val="007020"/>
                </a:solidFill>
                <a:latin typeface="Courier"/>
              </a:rPr>
              <a:t>hist</a:t>
            </a:r>
            <a:r>
              <a:rPr sz="1800">
                <a:latin typeface="Courier"/>
              </a:rPr>
              <a:t>(x)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Growth</a:t>
            </a:r>
            <a:r>
              <a:rPr/>
              <a:t> </a:t>
            </a:r>
            <a:r>
              <a:rPr/>
              <a:t>of</a:t>
            </a:r>
            <a:r>
              <a:rPr/>
              <a:t> </a:t>
            </a:r>
            <a:r>
              <a:rPr/>
              <a:t>R</a:t>
            </a:r>
          </a:p>
        </p:txBody>
      </p:sp>
      <p:pic>
        <p:nvPicPr>
          <p:cNvPr descr="https://149351115.v2.pressablecdn.com/wp-content/uploads/2017/10/plot_tags_time-1-768x768.png" id="0" name="Picture 1"/>
          <p:cNvPicPr>
            <a:picLocks noGrp="1" noChangeAspect="1"/>
          </p:cNvPicPr>
          <p:nvPr/>
        </p:nvPicPr>
        <p:blipFill>
          <a:blip r:embed="rId2"/>
          <a:stretch>
            <a:fillRect/>
          </a:stretch>
        </p:blipFill>
        <p:spPr bwMode="auto">
          <a:xfrm>
            <a:off x="3378200" y="1828800"/>
            <a:ext cx="4343400" cy="43434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60-1.png" id="0" name="Picture 1"/>
          <p:cNvPicPr>
            <a:picLocks noGrp="1" noChangeAspect="1"/>
          </p:cNvPicPr>
          <p:nvPr/>
        </p:nvPicPr>
        <p:blipFill>
          <a:blip r:embed="rId2"/>
          <a:stretch>
            <a:fillRect/>
          </a:stretch>
        </p:blipFill>
        <p:spPr bwMode="auto">
          <a:xfrm>
            <a:off x="2832100" y="1828800"/>
            <a:ext cx="5435600" cy="43434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Statistics</a:t>
            </a:r>
          </a:p>
        </p:txBody>
      </p:sp>
      <p:sp>
        <p:nvSpPr>
          <p:cNvPr id="3" name="Content Placeholder 2"/>
          <p:cNvSpPr>
            <a:spLocks noGrp="1"/>
          </p:cNvSpPr>
          <p:nvPr>
            <p:ph idx="1"/>
          </p:nvPr>
        </p:nvSpPr>
        <p:spPr/>
        <p:txBody>
          <a:bodyPr/>
          <a:lstStyle/>
          <a:p>
            <a:pPr lvl="0" marL="0" indent="0">
              <a:buNone/>
            </a:pPr>
            <a:r>
              <a:rPr/>
              <a:t>A boxplot of the values stored in </a:t>
            </a:r>
            <a:r>
              <a:rPr sz="1800">
                <a:latin typeface="Courier"/>
              </a:rPr>
              <a:t>x</a:t>
            </a:r>
            <a:r>
              <a:rPr/>
              <a:t> can be created using the </a:t>
            </a:r>
            <a:r>
              <a:rPr sz="1800">
                <a:latin typeface="Courier"/>
              </a:rPr>
              <a:t>hist()</a:t>
            </a:r>
            <a:r>
              <a:rPr/>
              <a:t> function.</a:t>
            </a:r>
          </a:p>
          <a:p>
            <a:pPr lvl="0" marL="1270000" indent="0">
              <a:buNone/>
            </a:pPr>
            <a:r>
              <a:rPr sz="1800" b="1">
                <a:solidFill>
                  <a:srgbClr val="007020"/>
                </a:solidFill>
                <a:latin typeface="Courier"/>
              </a:rPr>
              <a:t>boxplot</a:t>
            </a:r>
            <a:r>
              <a:rPr sz="1800">
                <a:latin typeface="Courier"/>
              </a:rPr>
              <a:t>(x)</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61-1.png" id="0" name="Picture 1"/>
          <p:cNvPicPr>
            <a:picLocks noGrp="1" noChangeAspect="1"/>
          </p:cNvPicPr>
          <p:nvPr/>
        </p:nvPicPr>
        <p:blipFill>
          <a:blip r:embed="rId2"/>
          <a:stretch>
            <a:fillRect/>
          </a:stretch>
        </p:blipFill>
        <p:spPr bwMode="auto">
          <a:xfrm>
            <a:off x="2832100" y="1828800"/>
            <a:ext cx="5435600" cy="43434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Scripts</a:t>
            </a:r>
            <a:r>
              <a:rPr/>
              <a:t> </a:t>
            </a:r>
            <a:r>
              <a:rPr/>
              <a:t>Vs</a:t>
            </a:r>
            <a:r>
              <a:rPr/>
              <a:t> </a:t>
            </a:r>
            <a:r>
              <a:rPr/>
              <a:t>R</a:t>
            </a:r>
            <a:r>
              <a:rPr/>
              <a:t> </a:t>
            </a:r>
            <a:r>
              <a:rPr/>
              <a:t>Markdown</a:t>
            </a:r>
          </a:p>
        </p:txBody>
      </p:sp>
      <p:sp>
        <p:nvSpPr>
          <p:cNvPr id="3" name="Content Placeholder 2"/>
          <p:cNvSpPr>
            <a:spLocks noGrp="1"/>
          </p:cNvSpPr>
          <p:nvPr>
            <p:ph sz="half" idx="1"/>
          </p:nvPr>
        </p:nvSpPr>
        <p:spPr/>
        <p:txBody>
          <a:bodyPr/>
          <a:lstStyle/>
          <a:p>
            <a:pPr lvl="0" marL="0" indent="0">
              <a:spcBef>
                <a:spcPts val="3000"/>
              </a:spcBef>
              <a:buNone/>
            </a:pPr>
            <a:r>
              <a:rPr b="1"/>
              <a:t>R Scripts</a:t>
            </a:r>
          </a:p>
          <a:p>
            <a:pPr lvl="0" marL="0" indent="0">
              <a:buNone/>
            </a:pPr>
            <a:r>
              <a:rPr/>
              <a:t>Can only contain code.</a:t>
            </a:r>
          </a:p>
          <a:p>
            <a:pPr lvl="0" marL="0" indent="0">
              <a:buNone/>
            </a:pPr>
            <a:r>
              <a:rPr/>
              <a:t>Organised into sections (</a:t>
            </a:r>
            <a:r>
              <a:rPr sz="1800">
                <a:latin typeface="Courier"/>
              </a:rPr>
              <a:t>CTRL + R</a:t>
            </a:r>
            <a:r>
              <a:rPr/>
              <a:t>).</a:t>
            </a:r>
          </a:p>
          <a:p>
            <a:pPr lvl="0" marL="0" indent="0">
              <a:buNone/>
            </a:pPr>
            <a:r>
              <a:rPr/>
              <a:t>Canot be compiled.</a:t>
            </a:r>
          </a:p>
        </p:txBody>
      </p:sp>
      <p:sp>
        <p:nvSpPr>
          <p:cNvPr id="4" name="Content Placeholder 3"/>
          <p:cNvSpPr>
            <a:spLocks noGrp="1"/>
          </p:cNvSpPr>
          <p:nvPr>
            <p:ph sz="half" idx="2"/>
          </p:nvPr>
        </p:nvSpPr>
        <p:spPr/>
        <p:txBody>
          <a:bodyPr/>
          <a:lstStyle/>
          <a:p>
            <a:pPr lvl="0" marL="0" indent="0">
              <a:spcBef>
                <a:spcPts val="3000"/>
              </a:spcBef>
              <a:buNone/>
            </a:pPr>
            <a:r>
              <a:rPr b="1"/>
              <a:t>R Markdown</a:t>
            </a:r>
          </a:p>
          <a:p>
            <a:pPr lvl="0" marL="0" indent="0">
              <a:buNone/>
            </a:pPr>
            <a:r>
              <a:rPr/>
              <a:t>Can contain code alongside text.</a:t>
            </a:r>
          </a:p>
          <a:p>
            <a:pPr lvl="0" marL="0" indent="0">
              <a:buNone/>
            </a:pPr>
            <a:r>
              <a:rPr/>
              <a:t>Organised into chunks (</a:t>
            </a:r>
            <a:r>
              <a:rPr sz="1800">
                <a:latin typeface="Courier"/>
              </a:rPr>
              <a:t>CRTL + ALT + I</a:t>
            </a:r>
            <a:r>
              <a:rPr/>
              <a:t>)</a:t>
            </a:r>
          </a:p>
          <a:p>
            <a:pPr lvl="0" marL="0" indent="0">
              <a:buNone/>
            </a:pPr>
            <a:r>
              <a:rPr/>
              <a:t>Can be compiled into PDF documents, Word documents, Presentations etc.</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a:t>
            </a:r>
            <a:r>
              <a:rPr/>
              <a:t> </a:t>
            </a:r>
            <a:r>
              <a:rPr/>
              <a:t>to</a:t>
            </a:r>
            <a:r>
              <a:rPr/>
              <a:t> </a:t>
            </a:r>
            <a:r>
              <a:rPr/>
              <a:t>you…</a:t>
            </a:r>
          </a:p>
        </p:txBody>
      </p:sp>
      <p:sp>
        <p:nvSpPr>
          <p:cNvPr id="3" name="Content Placeholder 2"/>
          <p:cNvSpPr>
            <a:spLocks noGrp="1"/>
          </p:cNvSpPr>
          <p:nvPr>
            <p:ph idx="1"/>
          </p:nvPr>
        </p:nvSpPr>
        <p:spPr/>
        <p:txBody>
          <a:bodyPr/>
          <a:lstStyle/>
          <a:p>
            <a:pPr lvl="0" marL="0" indent="0">
              <a:spcBef>
                <a:spcPts val="3000"/>
              </a:spcBef>
              <a:buNone/>
            </a:pPr>
            <a:r>
              <a:rPr b="1"/>
              <a:t>Go to </a:t>
            </a:r>
            <a:r>
              <a:rPr b="1">
                <a:hlinkClick r:id="rId2"/>
              </a:rPr>
              <a:t>https://osf.io/mhwqz/</a:t>
            </a:r>
            <a:r>
              <a:rPr b="1"/>
              <a:t> and download the worksheet.</a:t>
            </a:r>
          </a:p>
          <a:p>
            <a:pPr lvl="1"/>
            <a:r>
              <a:rPr/>
              <a:t>Get into groups containing complete beginners and more experienced R users.</a:t>
            </a:r>
          </a:p>
          <a:p>
            <a:pPr lvl="1"/>
            <a:r>
              <a:rPr/>
              <a:t>Help each other out.</a:t>
            </a:r>
          </a:p>
          <a:p>
            <a:pPr lvl="1"/>
            <a:r>
              <a:rPr/>
              <a:t>Ask us.</a:t>
            </a:r>
          </a:p>
          <a:p>
            <a:pPr lvl="0" marL="0" indent="0">
              <a:buNone/>
            </a:pPr>
            <a:r>
              <a:rPr b="1"/>
              <a:t>DON’T BE AFRAID TO USE GOOGLE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Git</a:t>
            </a:r>
          </a:p>
        </p:txBody>
      </p:sp>
      <p:sp>
        <p:nvSpPr>
          <p:cNvPr id="3" name="Content Placeholder 2"/>
          <p:cNvSpPr>
            <a:spLocks noGrp="1"/>
          </p:cNvSpPr>
          <p:nvPr>
            <p:ph idx="1"/>
          </p:nvPr>
        </p:nvSpPr>
        <p:spPr/>
        <p:txBody>
          <a:bodyPr/>
          <a:lstStyle/>
          <a:p>
            <a:pPr lvl="0" marL="0" indent="0">
              <a:buNone/>
            </a:pPr>
            <a:r>
              <a:rPr>
                <a:hlinkClick r:id="rId2"/>
              </a:rPr>
              <a:t>https://git-scm.com/about</a:t>
            </a:r>
          </a:p>
          <a:p>
            <a:pPr lvl="0" marL="0" indent="0">
              <a:buNone/>
            </a:pPr>
            <a:r>
              <a:rPr/>
              <a:t>Git is an open source command line version control system, primarily used by software creators manage their projects.</a:t>
            </a:r>
          </a:p>
          <a:p>
            <a:pPr lvl="0" marL="0" indent="0">
              <a:buNone/>
            </a:pPr>
            <a:r>
              <a:rPr/>
              <a:t>You can use it to back up and share your work via tools such as Git Hub, Git Lab, and Bitbucket.</a:t>
            </a:r>
          </a:p>
          <a:p>
            <a:pPr lvl="0" marL="0" indent="0">
              <a:buNone/>
            </a:pPr>
            <a:r>
              <a:rPr/>
              <a:t>We have chosed to use Git Hub due to the easy to use (and available on AppsAnywhere) Git Hub Desktop.</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r>
              <a:rPr/>
              <a:t> </a:t>
            </a:r>
            <a:r>
              <a:rPr/>
              <a:t>to</a:t>
            </a:r>
            <a:r>
              <a:rPr/>
              <a:t> </a:t>
            </a:r>
            <a:r>
              <a:rPr/>
              <a:t>Git</a:t>
            </a:r>
            <a:r>
              <a:rPr/>
              <a:t> </a:t>
            </a:r>
            <a:r>
              <a:rPr/>
              <a:t>Hub</a:t>
            </a:r>
          </a:p>
        </p:txBody>
      </p:sp>
      <p:pic>
        <p:nvPicPr>
          <p:cNvPr descr="github_screenshot.png" id="0" name="Picture 1"/>
          <p:cNvPicPr>
            <a:picLocks noGrp="1" noChangeAspect="1"/>
          </p:cNvPicPr>
          <p:nvPr/>
        </p:nvPicPr>
        <p:blipFill>
          <a:blip r:embed="rId2"/>
          <a:stretch>
            <a:fillRect/>
          </a:stretch>
        </p:blipFill>
        <p:spPr bwMode="auto">
          <a:xfrm>
            <a:off x="1549400" y="1828800"/>
            <a:ext cx="8013700" cy="43434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Git</a:t>
            </a:r>
            <a:r>
              <a:rPr/>
              <a:t> </a:t>
            </a:r>
            <a:r>
              <a:rPr/>
              <a:t>Hub</a:t>
            </a:r>
            <a:r>
              <a:rPr/>
              <a:t> </a:t>
            </a:r>
            <a:r>
              <a:rPr/>
              <a:t>Desktop</a:t>
            </a:r>
          </a:p>
        </p:txBody>
      </p:sp>
      <p:pic>
        <p:nvPicPr>
          <p:cNvPr descr="github_desktop.png" id="0" name="Picture 1"/>
          <p:cNvPicPr>
            <a:picLocks noGrp="1" noChangeAspect="1"/>
          </p:cNvPicPr>
          <p:nvPr/>
        </p:nvPicPr>
        <p:blipFill>
          <a:blip r:embed="rId2"/>
          <a:stretch>
            <a:fillRect/>
          </a:stretch>
        </p:blipFill>
        <p:spPr bwMode="auto">
          <a:xfrm>
            <a:off x="2590800" y="1828800"/>
            <a:ext cx="5918200" cy="43434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Git</a:t>
            </a:r>
            <a:r>
              <a:rPr/>
              <a:t> </a:t>
            </a:r>
            <a:r>
              <a:rPr/>
              <a:t>Hub</a:t>
            </a:r>
            <a:r>
              <a:rPr/>
              <a:t> </a:t>
            </a:r>
            <a:r>
              <a:rPr/>
              <a:t>Desktop</a:t>
            </a:r>
          </a:p>
        </p:txBody>
      </p:sp>
      <p:pic>
        <p:nvPicPr>
          <p:cNvPr descr="github_desktop2.png" id="0" name="Picture 1"/>
          <p:cNvPicPr>
            <a:picLocks noGrp="1" noChangeAspect="1"/>
          </p:cNvPicPr>
          <p:nvPr/>
        </p:nvPicPr>
        <p:blipFill>
          <a:blip r:embed="rId2"/>
          <a:stretch>
            <a:fillRect/>
          </a:stretch>
        </p:blipFill>
        <p:spPr bwMode="auto">
          <a:xfrm>
            <a:off x="2590800" y="1828800"/>
            <a:ext cx="5905500" cy="43434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Thanks</a:t>
            </a:r>
          </a:p>
        </p:txBody>
      </p:sp>
      <p:sp>
        <p:nvSpPr>
          <p:cNvPr id="3" name="Content Placeholder 2"/>
          <p:cNvSpPr>
            <a:spLocks noGrp="1"/>
          </p:cNvSpPr>
          <p:nvPr>
            <p:ph idx="1"/>
          </p:nvPr>
        </p:nvSpPr>
        <p:spPr/>
        <p:txBody>
          <a:bodyPr/>
          <a:lstStyle/>
          <a:p>
            <a:pPr lvl="0" marL="0" indent="0">
              <a:buNone/>
            </a:pPr>
            <a:r>
              <a:rPr/>
              <a:t>Renan Saraiva (</a:t>
            </a:r>
            <a:r>
              <a:rPr>
                <a:hlinkClick r:id="rId2"/>
              </a:rPr>
              <a:t>renan.saraiva@port.ac.uk</a:t>
            </a:r>
            <a:r>
              <a:rPr/>
              <a:t>)</a:t>
            </a:r>
          </a:p>
          <a:p>
            <a:pPr lvl="0" marL="0" indent="0">
              <a:buNone/>
            </a:pPr>
            <a:r>
              <a:rPr/>
              <a:t>James Clay (</a:t>
            </a:r>
            <a:r>
              <a:rPr>
                <a:hlinkClick r:id="rId3"/>
              </a:rPr>
              <a:t>james.clay@port.ac.uk</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Growth</a:t>
            </a:r>
            <a:r>
              <a:rPr/>
              <a:t> </a:t>
            </a:r>
            <a:r>
              <a:rPr/>
              <a:t>of</a:t>
            </a:r>
            <a:r>
              <a:rPr/>
              <a:t> </a:t>
            </a:r>
            <a:r>
              <a:rPr/>
              <a:t>R</a:t>
            </a:r>
          </a:p>
        </p:txBody>
      </p:sp>
      <p:pic>
        <p:nvPicPr>
          <p:cNvPr descr="https://gist.githubusercontent.com/daroczig/3cf06d6db4be2bbe3368/raw/b66b0531fb1b86d3e04a003b2e105ad4f147900e/number-of-submitted-packages-to-CRAN.png" id="0" name="Picture 1"/>
          <p:cNvPicPr>
            <a:picLocks noGrp="1" noChangeAspect="1"/>
          </p:cNvPicPr>
          <p:nvPr/>
        </p:nvPicPr>
        <p:blipFill>
          <a:blip r:embed="rId2"/>
          <a:stretch>
            <a:fillRect/>
          </a:stretch>
        </p:blipFill>
        <p:spPr bwMode="auto">
          <a:xfrm>
            <a:off x="1739900" y="1828800"/>
            <a:ext cx="76200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Benifits</a:t>
            </a:r>
            <a:r>
              <a:rPr/>
              <a:t> </a:t>
            </a:r>
            <a:r>
              <a:rPr/>
              <a:t>of</a:t>
            </a:r>
            <a:r>
              <a:rPr/>
              <a:t> </a:t>
            </a:r>
            <a:r>
              <a:rPr/>
              <a:t>R</a:t>
            </a:r>
          </a:p>
        </p:txBody>
      </p:sp>
      <p:sp>
        <p:nvSpPr>
          <p:cNvPr id="3" name="Content Placeholder 2"/>
          <p:cNvSpPr>
            <a:spLocks noGrp="1"/>
          </p:cNvSpPr>
          <p:nvPr>
            <p:ph idx="1"/>
          </p:nvPr>
        </p:nvSpPr>
        <p:spPr/>
        <p:txBody>
          <a:bodyPr/>
          <a:lstStyle/>
          <a:p>
            <a:pPr lvl="0" marL="0" indent="0">
              <a:buNone/>
            </a:pPr>
            <a:r>
              <a:rPr b="1"/>
              <a:t>R is Open Source.</a:t>
            </a:r>
            <a:r>
              <a:rPr/>
              <a:t> This enables rapid development and facilitates transparency.</a:t>
            </a:r>
          </a:p>
          <a:p>
            <a:pPr lvl="0" marL="0" indent="0">
              <a:buNone/>
            </a:pPr>
            <a:r>
              <a:rPr b="1"/>
              <a:t>R is Free.</a:t>
            </a:r>
            <a:r>
              <a:rPr/>
              <a:t> Benefiting you and your institution.</a:t>
            </a:r>
          </a:p>
          <a:p>
            <a:pPr lvl="0" marL="0" indent="0">
              <a:buNone/>
            </a:pPr>
            <a:r>
              <a:rPr b="1"/>
              <a:t>R is Cross-platform.</a:t>
            </a:r>
            <a:r>
              <a:rPr/>
              <a:t> Working on both Windows, Mac, and Linux.</a:t>
            </a:r>
          </a:p>
          <a:p>
            <a:pPr lvl="0" marL="0" indent="0">
              <a:buNone/>
            </a:pPr>
            <a:r>
              <a:rPr b="1"/>
              <a:t>R is Scalable.</a:t>
            </a:r>
            <a:r>
              <a:rPr/>
              <a:t> Allowing for analysis of big data.</a:t>
            </a:r>
          </a:p>
          <a:p>
            <a:pPr lvl="0" marL="0" indent="0">
              <a:buNone/>
            </a:pPr>
            <a:r>
              <a:rPr b="1"/>
              <a:t>R is Fast.</a:t>
            </a:r>
            <a:r>
              <a:rPr/>
              <a:t> You no longer have to endure the slow start up time of SPSS.</a:t>
            </a:r>
          </a:p>
          <a:p>
            <a:pPr lvl="0" marL="0" indent="0">
              <a:buNone/>
            </a:pPr>
            <a:r>
              <a:rPr b="1"/>
              <a:t>R is Versatile.</a:t>
            </a:r>
            <a:r>
              <a:rPr/>
              <a:t> It can be used for data analysis, the creation of documents, websites, and presentations.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a:t>
            </a:r>
            <a:r>
              <a:rPr/>
              <a:t> </a:t>
            </a:r>
            <a:r>
              <a:rPr/>
              <a:t>instance…</a:t>
            </a:r>
          </a:p>
        </p:txBody>
      </p:sp>
      <p:pic>
        <p:nvPicPr>
          <p:cNvPr descr="screenshot.png" id="0" name="Picture 1"/>
          <p:cNvPicPr>
            <a:picLocks noGrp="1" noChangeAspect="1"/>
          </p:cNvPicPr>
          <p:nvPr/>
        </p:nvPicPr>
        <p:blipFill>
          <a:blip r:embed="rId2"/>
          <a:stretch>
            <a:fillRect/>
          </a:stretch>
        </p:blipFill>
        <p:spPr bwMode="auto">
          <a:xfrm>
            <a:off x="1549400" y="1828800"/>
            <a:ext cx="8013700" cy="4343400"/>
          </a:xfrm>
          <a:prstGeom prst="rect">
            <a:avLst/>
          </a:prstGeom>
          <a:noFill/>
          <a:ln w="9525">
            <a:noFill/>
            <a:headEnd/>
            <a:tailEnd/>
          </a:ln>
        </p:spPr>
      </p:pic>
    </p:spTree>
  </p:cSld>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Presentation1" id="{F5249DF2-891C-4B89-8352-2730C6B57CAE}" vid="{E6BB37C5-3C6E-43B2-A370-87131EB61E8D}"/>
    </a:ext>
  </a:extLst>
</a:theme>
</file>

<file path=docProps/app.xml><?xml version="1.0" encoding="utf-8"?>
<Properties xmlns="http://schemas.openxmlformats.org/officeDocument/2006/extended-properties" xmlns:vt="http://schemas.openxmlformats.org/officeDocument/2006/docPropsVTypes">
  <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2</vt:lpstr>
      <vt:lpst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Markdown and Git Hub Workflows</dc:title>
  <dc:creator>Renan Saraiva &amp; James Clay</dc:creator>
  <cp:keywords/>
  <dcterms:created xsi:type="dcterms:W3CDTF">2020-03-01T03:36:20Z</dcterms:created>
  <dcterms:modified xsi:type="dcterms:W3CDTF">2020-03-01T03:36:20Z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04/03/20</vt:lpwstr>
  </property>
  <property fmtid="{D5CDD505-2E9C-101B-9397-08002B2CF9AE}" pid="3" name="output">
    <vt:lpwstr/>
  </property>
</Properties>
</file>