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6858000" cy="9906000" type="A4"/>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974" y="-1074"/>
      </p:cViewPr>
      <p:guideLst>
        <p:guide orient="horz" pos="312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798301-5A54-4CC0-A686-4E44D5683404}"/>
              </a:ext>
            </a:extLst>
          </p:cNvPr>
          <p:cNvSpPr>
            <a:spLocks noGrp="1"/>
          </p:cNvSpPr>
          <p:nvPr>
            <p:ph type="ctrTitle"/>
          </p:nvPr>
        </p:nvSpPr>
        <p:spPr>
          <a:xfrm>
            <a:off x="857250" y="1621191"/>
            <a:ext cx="5143500" cy="3448756"/>
          </a:xfrm>
        </p:spPr>
        <p:txBody>
          <a:bodyPr anchor="b"/>
          <a:lstStyle>
            <a:lvl1pPr algn="ctr">
              <a:defRPr sz="3375"/>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72516B6E-174C-4C99-958E-2DD70E441FE0}"/>
              </a:ext>
            </a:extLst>
          </p:cNvPr>
          <p:cNvSpPr>
            <a:spLocks noGrp="1"/>
          </p:cNvSpPr>
          <p:nvPr>
            <p:ph type="subTitle" idx="1"/>
          </p:nvPr>
        </p:nvSpPr>
        <p:spPr>
          <a:xfrm>
            <a:off x="857250" y="5202944"/>
            <a:ext cx="5143500" cy="2391656"/>
          </a:xfrm>
        </p:spPr>
        <p:txBody>
          <a:bodyPr/>
          <a:lstStyle>
            <a:lvl1pPr marL="0" indent="0" algn="ctr">
              <a:buNone/>
              <a:defRPr sz="1350"/>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C8C47F88-DBE9-4DAD-B536-FDBC9A9E634A}"/>
              </a:ext>
            </a:extLst>
          </p:cNvPr>
          <p:cNvSpPr>
            <a:spLocks noGrp="1"/>
          </p:cNvSpPr>
          <p:nvPr>
            <p:ph type="dt" sz="half" idx="10"/>
          </p:nvPr>
        </p:nvSpPr>
        <p:spPr/>
        <p:txBody>
          <a:bodyPr/>
          <a:lstStyle/>
          <a:p>
            <a:fld id="{345BA562-90CC-4BC2-AA77-74E4D15F804A}" type="datetimeFigureOut">
              <a:rPr lang="es-CO" smtClean="0"/>
              <a:t>28/07/2021</a:t>
            </a:fld>
            <a:endParaRPr lang="es-CO"/>
          </a:p>
        </p:txBody>
      </p:sp>
      <p:sp>
        <p:nvSpPr>
          <p:cNvPr id="5" name="Marcador de pie de página 4">
            <a:extLst>
              <a:ext uri="{FF2B5EF4-FFF2-40B4-BE49-F238E27FC236}">
                <a16:creationId xmlns:a16="http://schemas.microsoft.com/office/drawing/2014/main" id="{2131B66A-3954-4439-84FA-B6FFCE5118A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F7530813-7471-4F31-8963-A3FBC5E15B5D}"/>
              </a:ext>
            </a:extLst>
          </p:cNvPr>
          <p:cNvSpPr>
            <a:spLocks noGrp="1"/>
          </p:cNvSpPr>
          <p:nvPr>
            <p:ph type="sldNum" sz="quarter" idx="12"/>
          </p:nvPr>
        </p:nvSpPr>
        <p:spPr/>
        <p:txBody>
          <a:bodyPr/>
          <a:lstStyle/>
          <a:p>
            <a:fld id="{AF8B0E1E-424B-4F1C-90CD-EC2E5AB8214B}" type="slidenum">
              <a:rPr lang="es-CO" smtClean="0"/>
              <a:t>‹Nº›</a:t>
            </a:fld>
            <a:endParaRPr lang="es-CO"/>
          </a:p>
        </p:txBody>
      </p:sp>
    </p:spTree>
    <p:extLst>
      <p:ext uri="{BB962C8B-B14F-4D97-AF65-F5344CB8AC3E}">
        <p14:creationId xmlns:p14="http://schemas.microsoft.com/office/powerpoint/2010/main" val="1952826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1505CC-20FF-4F20-97D7-8D3D55EB0637}"/>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C7B1D100-12D3-4AAA-A2BC-C2C6D37166A8}"/>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8F4183B3-7BEA-4250-9C31-353E8EED616E}"/>
              </a:ext>
            </a:extLst>
          </p:cNvPr>
          <p:cNvSpPr>
            <a:spLocks noGrp="1"/>
          </p:cNvSpPr>
          <p:nvPr>
            <p:ph type="dt" sz="half" idx="10"/>
          </p:nvPr>
        </p:nvSpPr>
        <p:spPr/>
        <p:txBody>
          <a:bodyPr/>
          <a:lstStyle/>
          <a:p>
            <a:fld id="{345BA562-90CC-4BC2-AA77-74E4D15F804A}" type="datetimeFigureOut">
              <a:rPr lang="es-CO" smtClean="0"/>
              <a:t>28/07/2021</a:t>
            </a:fld>
            <a:endParaRPr lang="es-CO"/>
          </a:p>
        </p:txBody>
      </p:sp>
      <p:sp>
        <p:nvSpPr>
          <p:cNvPr id="5" name="Marcador de pie de página 4">
            <a:extLst>
              <a:ext uri="{FF2B5EF4-FFF2-40B4-BE49-F238E27FC236}">
                <a16:creationId xmlns:a16="http://schemas.microsoft.com/office/drawing/2014/main" id="{F02F2957-2111-4D97-BA55-E90581266896}"/>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F107FF2A-9E70-4485-82ED-F9B6E5C3E0DF}"/>
              </a:ext>
            </a:extLst>
          </p:cNvPr>
          <p:cNvSpPr>
            <a:spLocks noGrp="1"/>
          </p:cNvSpPr>
          <p:nvPr>
            <p:ph type="sldNum" sz="quarter" idx="12"/>
          </p:nvPr>
        </p:nvSpPr>
        <p:spPr/>
        <p:txBody>
          <a:bodyPr/>
          <a:lstStyle/>
          <a:p>
            <a:fld id="{AF8B0E1E-424B-4F1C-90CD-EC2E5AB8214B}" type="slidenum">
              <a:rPr lang="es-CO" smtClean="0"/>
              <a:t>‹Nº›</a:t>
            </a:fld>
            <a:endParaRPr lang="es-CO"/>
          </a:p>
        </p:txBody>
      </p:sp>
    </p:spTree>
    <p:extLst>
      <p:ext uri="{BB962C8B-B14F-4D97-AF65-F5344CB8AC3E}">
        <p14:creationId xmlns:p14="http://schemas.microsoft.com/office/powerpoint/2010/main" val="3310781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B56F64A-B42B-4885-906A-EF8D8A5DD093}"/>
              </a:ext>
            </a:extLst>
          </p:cNvPr>
          <p:cNvSpPr>
            <a:spLocks noGrp="1"/>
          </p:cNvSpPr>
          <p:nvPr>
            <p:ph type="title" orient="vert"/>
          </p:nvPr>
        </p:nvSpPr>
        <p:spPr>
          <a:xfrm>
            <a:off x="4907756" y="527403"/>
            <a:ext cx="1478756" cy="8394877"/>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95C40E64-A33E-46E0-A098-137D41D45DC3}"/>
              </a:ext>
            </a:extLst>
          </p:cNvPr>
          <p:cNvSpPr>
            <a:spLocks noGrp="1"/>
          </p:cNvSpPr>
          <p:nvPr>
            <p:ph type="body" orient="vert" idx="1"/>
          </p:nvPr>
        </p:nvSpPr>
        <p:spPr>
          <a:xfrm>
            <a:off x="471487" y="527403"/>
            <a:ext cx="4350544" cy="839487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709CB75A-3268-4BED-ACFA-2B85B75F3F80}"/>
              </a:ext>
            </a:extLst>
          </p:cNvPr>
          <p:cNvSpPr>
            <a:spLocks noGrp="1"/>
          </p:cNvSpPr>
          <p:nvPr>
            <p:ph type="dt" sz="half" idx="10"/>
          </p:nvPr>
        </p:nvSpPr>
        <p:spPr/>
        <p:txBody>
          <a:bodyPr/>
          <a:lstStyle/>
          <a:p>
            <a:fld id="{345BA562-90CC-4BC2-AA77-74E4D15F804A}" type="datetimeFigureOut">
              <a:rPr lang="es-CO" smtClean="0"/>
              <a:t>28/07/2021</a:t>
            </a:fld>
            <a:endParaRPr lang="es-CO"/>
          </a:p>
        </p:txBody>
      </p:sp>
      <p:sp>
        <p:nvSpPr>
          <p:cNvPr id="5" name="Marcador de pie de página 4">
            <a:extLst>
              <a:ext uri="{FF2B5EF4-FFF2-40B4-BE49-F238E27FC236}">
                <a16:creationId xmlns:a16="http://schemas.microsoft.com/office/drawing/2014/main" id="{AC3CD14A-1495-42F5-9449-7DD5260789D9}"/>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0C3755B8-61FB-43EB-8E48-EC7B6C322D7D}"/>
              </a:ext>
            </a:extLst>
          </p:cNvPr>
          <p:cNvSpPr>
            <a:spLocks noGrp="1"/>
          </p:cNvSpPr>
          <p:nvPr>
            <p:ph type="sldNum" sz="quarter" idx="12"/>
          </p:nvPr>
        </p:nvSpPr>
        <p:spPr/>
        <p:txBody>
          <a:bodyPr/>
          <a:lstStyle/>
          <a:p>
            <a:fld id="{AF8B0E1E-424B-4F1C-90CD-EC2E5AB8214B}" type="slidenum">
              <a:rPr lang="es-CO" smtClean="0"/>
              <a:t>‹Nº›</a:t>
            </a:fld>
            <a:endParaRPr lang="es-CO"/>
          </a:p>
        </p:txBody>
      </p:sp>
    </p:spTree>
    <p:extLst>
      <p:ext uri="{BB962C8B-B14F-4D97-AF65-F5344CB8AC3E}">
        <p14:creationId xmlns:p14="http://schemas.microsoft.com/office/powerpoint/2010/main" val="2531507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C8A222-4B07-468E-872D-478ED9E015F0}"/>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D729D61D-4B8F-410E-842E-F93C5CA92849}"/>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42500CDB-4474-4091-A4DE-0C63F2C57C7F}"/>
              </a:ext>
            </a:extLst>
          </p:cNvPr>
          <p:cNvSpPr>
            <a:spLocks noGrp="1"/>
          </p:cNvSpPr>
          <p:nvPr>
            <p:ph type="dt" sz="half" idx="10"/>
          </p:nvPr>
        </p:nvSpPr>
        <p:spPr/>
        <p:txBody>
          <a:bodyPr/>
          <a:lstStyle/>
          <a:p>
            <a:fld id="{345BA562-90CC-4BC2-AA77-74E4D15F804A}" type="datetimeFigureOut">
              <a:rPr lang="es-CO" smtClean="0"/>
              <a:t>28/07/2021</a:t>
            </a:fld>
            <a:endParaRPr lang="es-CO"/>
          </a:p>
        </p:txBody>
      </p:sp>
      <p:sp>
        <p:nvSpPr>
          <p:cNvPr id="5" name="Marcador de pie de página 4">
            <a:extLst>
              <a:ext uri="{FF2B5EF4-FFF2-40B4-BE49-F238E27FC236}">
                <a16:creationId xmlns:a16="http://schemas.microsoft.com/office/drawing/2014/main" id="{F576EA50-3D35-4399-AD2B-33C3FCA98F4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64592FD-FFB2-4D1A-81A1-6827916439CF}"/>
              </a:ext>
            </a:extLst>
          </p:cNvPr>
          <p:cNvSpPr>
            <a:spLocks noGrp="1"/>
          </p:cNvSpPr>
          <p:nvPr>
            <p:ph type="sldNum" sz="quarter" idx="12"/>
          </p:nvPr>
        </p:nvSpPr>
        <p:spPr/>
        <p:txBody>
          <a:bodyPr/>
          <a:lstStyle/>
          <a:p>
            <a:fld id="{AF8B0E1E-424B-4F1C-90CD-EC2E5AB8214B}" type="slidenum">
              <a:rPr lang="es-CO" smtClean="0"/>
              <a:t>‹Nº›</a:t>
            </a:fld>
            <a:endParaRPr lang="es-CO"/>
          </a:p>
        </p:txBody>
      </p:sp>
    </p:spTree>
    <p:extLst>
      <p:ext uri="{BB962C8B-B14F-4D97-AF65-F5344CB8AC3E}">
        <p14:creationId xmlns:p14="http://schemas.microsoft.com/office/powerpoint/2010/main" val="2774271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837877-6D7F-4463-B337-0021C38D5F17}"/>
              </a:ext>
            </a:extLst>
          </p:cNvPr>
          <p:cNvSpPr>
            <a:spLocks noGrp="1"/>
          </p:cNvSpPr>
          <p:nvPr>
            <p:ph type="title"/>
          </p:nvPr>
        </p:nvSpPr>
        <p:spPr>
          <a:xfrm>
            <a:off x="467916" y="2469622"/>
            <a:ext cx="5915025" cy="4120620"/>
          </a:xfrm>
        </p:spPr>
        <p:txBody>
          <a:bodyPr anchor="b"/>
          <a:lstStyle>
            <a:lvl1pPr>
              <a:defRPr sz="3375"/>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C87A8FB5-F2F7-4D68-B802-161B569F7CCB}"/>
              </a:ext>
            </a:extLst>
          </p:cNvPr>
          <p:cNvSpPr>
            <a:spLocks noGrp="1"/>
          </p:cNvSpPr>
          <p:nvPr>
            <p:ph type="body" idx="1"/>
          </p:nvPr>
        </p:nvSpPr>
        <p:spPr>
          <a:xfrm>
            <a:off x="467916" y="6629225"/>
            <a:ext cx="5915025" cy="21669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E12B6FD0-0ACD-47F5-87C8-22F7F44171FB}"/>
              </a:ext>
            </a:extLst>
          </p:cNvPr>
          <p:cNvSpPr>
            <a:spLocks noGrp="1"/>
          </p:cNvSpPr>
          <p:nvPr>
            <p:ph type="dt" sz="half" idx="10"/>
          </p:nvPr>
        </p:nvSpPr>
        <p:spPr/>
        <p:txBody>
          <a:bodyPr/>
          <a:lstStyle/>
          <a:p>
            <a:fld id="{345BA562-90CC-4BC2-AA77-74E4D15F804A}" type="datetimeFigureOut">
              <a:rPr lang="es-CO" smtClean="0"/>
              <a:t>28/07/2021</a:t>
            </a:fld>
            <a:endParaRPr lang="es-CO"/>
          </a:p>
        </p:txBody>
      </p:sp>
      <p:sp>
        <p:nvSpPr>
          <p:cNvPr id="5" name="Marcador de pie de página 4">
            <a:extLst>
              <a:ext uri="{FF2B5EF4-FFF2-40B4-BE49-F238E27FC236}">
                <a16:creationId xmlns:a16="http://schemas.microsoft.com/office/drawing/2014/main" id="{6D431560-ECC5-4DCE-9EA6-5957B61D63B7}"/>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C462D7D-0CAC-4AD2-B632-5B3ECCA0AB7E}"/>
              </a:ext>
            </a:extLst>
          </p:cNvPr>
          <p:cNvSpPr>
            <a:spLocks noGrp="1"/>
          </p:cNvSpPr>
          <p:nvPr>
            <p:ph type="sldNum" sz="quarter" idx="12"/>
          </p:nvPr>
        </p:nvSpPr>
        <p:spPr/>
        <p:txBody>
          <a:bodyPr/>
          <a:lstStyle/>
          <a:p>
            <a:fld id="{AF8B0E1E-424B-4F1C-90CD-EC2E5AB8214B}" type="slidenum">
              <a:rPr lang="es-CO" smtClean="0"/>
              <a:t>‹Nº›</a:t>
            </a:fld>
            <a:endParaRPr lang="es-CO"/>
          </a:p>
        </p:txBody>
      </p:sp>
    </p:spTree>
    <p:extLst>
      <p:ext uri="{BB962C8B-B14F-4D97-AF65-F5344CB8AC3E}">
        <p14:creationId xmlns:p14="http://schemas.microsoft.com/office/powerpoint/2010/main" val="3532533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51CE60-1EBF-47BC-8863-7BA4FDDF6E78}"/>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4B8E30DD-542F-4AED-BE85-EE299506B126}"/>
              </a:ext>
            </a:extLst>
          </p:cNvPr>
          <p:cNvSpPr>
            <a:spLocks noGrp="1"/>
          </p:cNvSpPr>
          <p:nvPr>
            <p:ph sz="half" idx="1"/>
          </p:nvPr>
        </p:nvSpPr>
        <p:spPr>
          <a:xfrm>
            <a:off x="471488" y="2637014"/>
            <a:ext cx="2914650" cy="628526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A3CCECFB-E935-48DB-91D8-3F188618A8B3}"/>
              </a:ext>
            </a:extLst>
          </p:cNvPr>
          <p:cNvSpPr>
            <a:spLocks noGrp="1"/>
          </p:cNvSpPr>
          <p:nvPr>
            <p:ph sz="half" idx="2"/>
          </p:nvPr>
        </p:nvSpPr>
        <p:spPr>
          <a:xfrm>
            <a:off x="3471863" y="2637014"/>
            <a:ext cx="2914650" cy="628526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58606B1B-4E21-4A58-AEAD-C6FD0C4DD025}"/>
              </a:ext>
            </a:extLst>
          </p:cNvPr>
          <p:cNvSpPr>
            <a:spLocks noGrp="1"/>
          </p:cNvSpPr>
          <p:nvPr>
            <p:ph type="dt" sz="half" idx="10"/>
          </p:nvPr>
        </p:nvSpPr>
        <p:spPr/>
        <p:txBody>
          <a:bodyPr/>
          <a:lstStyle/>
          <a:p>
            <a:fld id="{345BA562-90CC-4BC2-AA77-74E4D15F804A}" type="datetimeFigureOut">
              <a:rPr lang="es-CO" smtClean="0"/>
              <a:t>28/07/2021</a:t>
            </a:fld>
            <a:endParaRPr lang="es-CO"/>
          </a:p>
        </p:txBody>
      </p:sp>
      <p:sp>
        <p:nvSpPr>
          <p:cNvPr id="6" name="Marcador de pie de página 5">
            <a:extLst>
              <a:ext uri="{FF2B5EF4-FFF2-40B4-BE49-F238E27FC236}">
                <a16:creationId xmlns:a16="http://schemas.microsoft.com/office/drawing/2014/main" id="{6A2C9AFF-77B5-4F6A-9130-782E4A16A3F3}"/>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BF530F1B-CB2B-4569-92B2-2D28BF8B71E4}"/>
              </a:ext>
            </a:extLst>
          </p:cNvPr>
          <p:cNvSpPr>
            <a:spLocks noGrp="1"/>
          </p:cNvSpPr>
          <p:nvPr>
            <p:ph type="sldNum" sz="quarter" idx="12"/>
          </p:nvPr>
        </p:nvSpPr>
        <p:spPr/>
        <p:txBody>
          <a:bodyPr/>
          <a:lstStyle/>
          <a:p>
            <a:fld id="{AF8B0E1E-424B-4F1C-90CD-EC2E5AB8214B}" type="slidenum">
              <a:rPr lang="es-CO" smtClean="0"/>
              <a:t>‹Nº›</a:t>
            </a:fld>
            <a:endParaRPr lang="es-CO"/>
          </a:p>
        </p:txBody>
      </p:sp>
    </p:spTree>
    <p:extLst>
      <p:ext uri="{BB962C8B-B14F-4D97-AF65-F5344CB8AC3E}">
        <p14:creationId xmlns:p14="http://schemas.microsoft.com/office/powerpoint/2010/main" val="1076207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8FE377-6DA8-4216-840E-A7DB1BDC2EEA}"/>
              </a:ext>
            </a:extLst>
          </p:cNvPr>
          <p:cNvSpPr>
            <a:spLocks noGrp="1"/>
          </p:cNvSpPr>
          <p:nvPr>
            <p:ph type="title"/>
          </p:nvPr>
        </p:nvSpPr>
        <p:spPr>
          <a:xfrm>
            <a:off x="472381" y="527404"/>
            <a:ext cx="5915025" cy="1914702"/>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89D0D9BC-9851-4B17-90FB-EEBAEC13AB34}"/>
              </a:ext>
            </a:extLst>
          </p:cNvPr>
          <p:cNvSpPr>
            <a:spLocks noGrp="1"/>
          </p:cNvSpPr>
          <p:nvPr>
            <p:ph type="body" idx="1"/>
          </p:nvPr>
        </p:nvSpPr>
        <p:spPr>
          <a:xfrm>
            <a:off x="472381" y="2428347"/>
            <a:ext cx="2901255" cy="1190095"/>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08BDB415-92BC-45B6-B08C-FB0EE9C14103}"/>
              </a:ext>
            </a:extLst>
          </p:cNvPr>
          <p:cNvSpPr>
            <a:spLocks noGrp="1"/>
          </p:cNvSpPr>
          <p:nvPr>
            <p:ph sz="half" idx="2"/>
          </p:nvPr>
        </p:nvSpPr>
        <p:spPr>
          <a:xfrm>
            <a:off x="472381" y="3618442"/>
            <a:ext cx="2901255" cy="532218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B973C159-D83C-40B6-A3A3-9FC81D228A7F}"/>
              </a:ext>
            </a:extLst>
          </p:cNvPr>
          <p:cNvSpPr>
            <a:spLocks noGrp="1"/>
          </p:cNvSpPr>
          <p:nvPr>
            <p:ph type="body" sz="quarter" idx="3"/>
          </p:nvPr>
        </p:nvSpPr>
        <p:spPr>
          <a:xfrm>
            <a:off x="3471863" y="2428347"/>
            <a:ext cx="2915543" cy="1190095"/>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13CCEB8B-DBE9-4DCF-BC9C-C252AC0BF822}"/>
              </a:ext>
            </a:extLst>
          </p:cNvPr>
          <p:cNvSpPr>
            <a:spLocks noGrp="1"/>
          </p:cNvSpPr>
          <p:nvPr>
            <p:ph sz="quarter" idx="4"/>
          </p:nvPr>
        </p:nvSpPr>
        <p:spPr>
          <a:xfrm>
            <a:off x="3471863" y="3618442"/>
            <a:ext cx="2915543" cy="532218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750129F0-A0EC-4F45-8EF9-7EEB6686E715}"/>
              </a:ext>
            </a:extLst>
          </p:cNvPr>
          <p:cNvSpPr>
            <a:spLocks noGrp="1"/>
          </p:cNvSpPr>
          <p:nvPr>
            <p:ph type="dt" sz="half" idx="10"/>
          </p:nvPr>
        </p:nvSpPr>
        <p:spPr/>
        <p:txBody>
          <a:bodyPr/>
          <a:lstStyle/>
          <a:p>
            <a:fld id="{345BA562-90CC-4BC2-AA77-74E4D15F804A}" type="datetimeFigureOut">
              <a:rPr lang="es-CO" smtClean="0"/>
              <a:t>28/07/2021</a:t>
            </a:fld>
            <a:endParaRPr lang="es-CO"/>
          </a:p>
        </p:txBody>
      </p:sp>
      <p:sp>
        <p:nvSpPr>
          <p:cNvPr id="8" name="Marcador de pie de página 7">
            <a:extLst>
              <a:ext uri="{FF2B5EF4-FFF2-40B4-BE49-F238E27FC236}">
                <a16:creationId xmlns:a16="http://schemas.microsoft.com/office/drawing/2014/main" id="{963AEF5A-E6C3-432A-9728-312634EC2F7A}"/>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4F349EEC-8360-4AC6-BD5A-79F5A2A612E9}"/>
              </a:ext>
            </a:extLst>
          </p:cNvPr>
          <p:cNvSpPr>
            <a:spLocks noGrp="1"/>
          </p:cNvSpPr>
          <p:nvPr>
            <p:ph type="sldNum" sz="quarter" idx="12"/>
          </p:nvPr>
        </p:nvSpPr>
        <p:spPr/>
        <p:txBody>
          <a:bodyPr/>
          <a:lstStyle/>
          <a:p>
            <a:fld id="{AF8B0E1E-424B-4F1C-90CD-EC2E5AB8214B}" type="slidenum">
              <a:rPr lang="es-CO" smtClean="0"/>
              <a:t>‹Nº›</a:t>
            </a:fld>
            <a:endParaRPr lang="es-CO"/>
          </a:p>
        </p:txBody>
      </p:sp>
    </p:spTree>
    <p:extLst>
      <p:ext uri="{BB962C8B-B14F-4D97-AF65-F5344CB8AC3E}">
        <p14:creationId xmlns:p14="http://schemas.microsoft.com/office/powerpoint/2010/main" val="2125095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0F5F31-DDF9-4600-AE78-C8EC6A83B95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13E7F82E-C09D-4045-8586-0AD743D80A11}"/>
              </a:ext>
            </a:extLst>
          </p:cNvPr>
          <p:cNvSpPr>
            <a:spLocks noGrp="1"/>
          </p:cNvSpPr>
          <p:nvPr>
            <p:ph type="dt" sz="half" idx="10"/>
          </p:nvPr>
        </p:nvSpPr>
        <p:spPr/>
        <p:txBody>
          <a:bodyPr/>
          <a:lstStyle/>
          <a:p>
            <a:fld id="{345BA562-90CC-4BC2-AA77-74E4D15F804A}" type="datetimeFigureOut">
              <a:rPr lang="es-CO" smtClean="0"/>
              <a:t>28/07/2021</a:t>
            </a:fld>
            <a:endParaRPr lang="es-CO"/>
          </a:p>
        </p:txBody>
      </p:sp>
      <p:sp>
        <p:nvSpPr>
          <p:cNvPr id="4" name="Marcador de pie de página 3">
            <a:extLst>
              <a:ext uri="{FF2B5EF4-FFF2-40B4-BE49-F238E27FC236}">
                <a16:creationId xmlns:a16="http://schemas.microsoft.com/office/drawing/2014/main" id="{1C728F56-9573-4818-8EBD-A1D850E22595}"/>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712D765C-EF0E-4CF2-B299-F5A6F4D1F358}"/>
              </a:ext>
            </a:extLst>
          </p:cNvPr>
          <p:cNvSpPr>
            <a:spLocks noGrp="1"/>
          </p:cNvSpPr>
          <p:nvPr>
            <p:ph type="sldNum" sz="quarter" idx="12"/>
          </p:nvPr>
        </p:nvSpPr>
        <p:spPr/>
        <p:txBody>
          <a:bodyPr/>
          <a:lstStyle/>
          <a:p>
            <a:fld id="{AF8B0E1E-424B-4F1C-90CD-EC2E5AB8214B}" type="slidenum">
              <a:rPr lang="es-CO" smtClean="0"/>
              <a:t>‹Nº›</a:t>
            </a:fld>
            <a:endParaRPr lang="es-CO"/>
          </a:p>
        </p:txBody>
      </p:sp>
    </p:spTree>
    <p:extLst>
      <p:ext uri="{BB962C8B-B14F-4D97-AF65-F5344CB8AC3E}">
        <p14:creationId xmlns:p14="http://schemas.microsoft.com/office/powerpoint/2010/main" val="2958287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9C3EB90-6A4D-4273-88DB-49083E37B0DF}"/>
              </a:ext>
            </a:extLst>
          </p:cNvPr>
          <p:cNvSpPr>
            <a:spLocks noGrp="1"/>
          </p:cNvSpPr>
          <p:nvPr>
            <p:ph type="dt" sz="half" idx="10"/>
          </p:nvPr>
        </p:nvSpPr>
        <p:spPr/>
        <p:txBody>
          <a:bodyPr/>
          <a:lstStyle/>
          <a:p>
            <a:fld id="{345BA562-90CC-4BC2-AA77-74E4D15F804A}" type="datetimeFigureOut">
              <a:rPr lang="es-CO" smtClean="0"/>
              <a:t>28/07/2021</a:t>
            </a:fld>
            <a:endParaRPr lang="es-CO"/>
          </a:p>
        </p:txBody>
      </p:sp>
      <p:sp>
        <p:nvSpPr>
          <p:cNvPr id="3" name="Marcador de pie de página 2">
            <a:extLst>
              <a:ext uri="{FF2B5EF4-FFF2-40B4-BE49-F238E27FC236}">
                <a16:creationId xmlns:a16="http://schemas.microsoft.com/office/drawing/2014/main" id="{5C1E76C8-AD30-42A4-9BBE-0EF76F046D9F}"/>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326664B8-7A7F-401C-B0A3-32ED46C1311D}"/>
              </a:ext>
            </a:extLst>
          </p:cNvPr>
          <p:cNvSpPr>
            <a:spLocks noGrp="1"/>
          </p:cNvSpPr>
          <p:nvPr>
            <p:ph type="sldNum" sz="quarter" idx="12"/>
          </p:nvPr>
        </p:nvSpPr>
        <p:spPr/>
        <p:txBody>
          <a:bodyPr/>
          <a:lstStyle/>
          <a:p>
            <a:fld id="{AF8B0E1E-424B-4F1C-90CD-EC2E5AB8214B}" type="slidenum">
              <a:rPr lang="es-CO" smtClean="0"/>
              <a:t>‹Nº›</a:t>
            </a:fld>
            <a:endParaRPr lang="es-CO"/>
          </a:p>
        </p:txBody>
      </p:sp>
    </p:spTree>
    <p:extLst>
      <p:ext uri="{BB962C8B-B14F-4D97-AF65-F5344CB8AC3E}">
        <p14:creationId xmlns:p14="http://schemas.microsoft.com/office/powerpoint/2010/main" val="2204287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F3C000-1A29-4442-9E23-0110C66DF8B1}"/>
              </a:ext>
            </a:extLst>
          </p:cNvPr>
          <p:cNvSpPr>
            <a:spLocks noGrp="1"/>
          </p:cNvSpPr>
          <p:nvPr>
            <p:ph type="title"/>
          </p:nvPr>
        </p:nvSpPr>
        <p:spPr>
          <a:xfrm>
            <a:off x="472381" y="660400"/>
            <a:ext cx="2211883" cy="2311400"/>
          </a:xfrm>
        </p:spPr>
        <p:txBody>
          <a:bodyPr anchor="b"/>
          <a:lstStyle>
            <a:lvl1pPr>
              <a:defRPr sz="18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965D318F-C978-4283-B6D3-8FBA7B53180C}"/>
              </a:ext>
            </a:extLst>
          </p:cNvPr>
          <p:cNvSpPr>
            <a:spLocks noGrp="1"/>
          </p:cNvSpPr>
          <p:nvPr>
            <p:ph idx="1"/>
          </p:nvPr>
        </p:nvSpPr>
        <p:spPr>
          <a:xfrm>
            <a:off x="2915543" y="1426281"/>
            <a:ext cx="3471863" cy="7039681"/>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8A65DBB5-22C6-4732-A48B-79DEBC5D9CAC}"/>
              </a:ext>
            </a:extLst>
          </p:cNvPr>
          <p:cNvSpPr>
            <a:spLocks noGrp="1"/>
          </p:cNvSpPr>
          <p:nvPr>
            <p:ph type="body" sz="half" idx="2"/>
          </p:nvPr>
        </p:nvSpPr>
        <p:spPr>
          <a:xfrm>
            <a:off x="472381" y="2971800"/>
            <a:ext cx="2211883" cy="5505627"/>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ACECC7E-0DC2-4EDC-A2D4-61084F239AD9}"/>
              </a:ext>
            </a:extLst>
          </p:cNvPr>
          <p:cNvSpPr>
            <a:spLocks noGrp="1"/>
          </p:cNvSpPr>
          <p:nvPr>
            <p:ph type="dt" sz="half" idx="10"/>
          </p:nvPr>
        </p:nvSpPr>
        <p:spPr/>
        <p:txBody>
          <a:bodyPr/>
          <a:lstStyle/>
          <a:p>
            <a:fld id="{345BA562-90CC-4BC2-AA77-74E4D15F804A}" type="datetimeFigureOut">
              <a:rPr lang="es-CO" smtClean="0"/>
              <a:t>28/07/2021</a:t>
            </a:fld>
            <a:endParaRPr lang="es-CO"/>
          </a:p>
        </p:txBody>
      </p:sp>
      <p:sp>
        <p:nvSpPr>
          <p:cNvPr id="6" name="Marcador de pie de página 5">
            <a:extLst>
              <a:ext uri="{FF2B5EF4-FFF2-40B4-BE49-F238E27FC236}">
                <a16:creationId xmlns:a16="http://schemas.microsoft.com/office/drawing/2014/main" id="{6EB1B96C-8D24-4FB2-B5CE-8E7C4206510D}"/>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8737F0F3-8860-4600-B13E-70F6B48CC1E2}"/>
              </a:ext>
            </a:extLst>
          </p:cNvPr>
          <p:cNvSpPr>
            <a:spLocks noGrp="1"/>
          </p:cNvSpPr>
          <p:nvPr>
            <p:ph type="sldNum" sz="quarter" idx="12"/>
          </p:nvPr>
        </p:nvSpPr>
        <p:spPr/>
        <p:txBody>
          <a:bodyPr/>
          <a:lstStyle/>
          <a:p>
            <a:fld id="{AF8B0E1E-424B-4F1C-90CD-EC2E5AB8214B}" type="slidenum">
              <a:rPr lang="es-CO" smtClean="0"/>
              <a:t>‹Nº›</a:t>
            </a:fld>
            <a:endParaRPr lang="es-CO"/>
          </a:p>
        </p:txBody>
      </p:sp>
    </p:spTree>
    <p:extLst>
      <p:ext uri="{BB962C8B-B14F-4D97-AF65-F5344CB8AC3E}">
        <p14:creationId xmlns:p14="http://schemas.microsoft.com/office/powerpoint/2010/main" val="2417644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CE6A0D-2727-4AC1-8860-FDC7A24DE79E}"/>
              </a:ext>
            </a:extLst>
          </p:cNvPr>
          <p:cNvSpPr>
            <a:spLocks noGrp="1"/>
          </p:cNvSpPr>
          <p:nvPr>
            <p:ph type="title"/>
          </p:nvPr>
        </p:nvSpPr>
        <p:spPr>
          <a:xfrm>
            <a:off x="472381" y="660400"/>
            <a:ext cx="2211883" cy="2311400"/>
          </a:xfrm>
        </p:spPr>
        <p:txBody>
          <a:bodyPr anchor="b"/>
          <a:lstStyle>
            <a:lvl1pPr>
              <a:defRPr sz="18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8770D1A2-75E3-4309-806F-826BCBE8437A}"/>
              </a:ext>
            </a:extLst>
          </p:cNvPr>
          <p:cNvSpPr>
            <a:spLocks noGrp="1"/>
          </p:cNvSpPr>
          <p:nvPr>
            <p:ph type="pic" idx="1"/>
          </p:nvPr>
        </p:nvSpPr>
        <p:spPr>
          <a:xfrm>
            <a:off x="2915543" y="1426281"/>
            <a:ext cx="3471863" cy="7039681"/>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endParaRPr lang="es-CO"/>
          </a:p>
        </p:txBody>
      </p:sp>
      <p:sp>
        <p:nvSpPr>
          <p:cNvPr id="4" name="Marcador de texto 3">
            <a:extLst>
              <a:ext uri="{FF2B5EF4-FFF2-40B4-BE49-F238E27FC236}">
                <a16:creationId xmlns:a16="http://schemas.microsoft.com/office/drawing/2014/main" id="{18420D5A-6AAE-401A-876F-B191363B9F3E}"/>
              </a:ext>
            </a:extLst>
          </p:cNvPr>
          <p:cNvSpPr>
            <a:spLocks noGrp="1"/>
          </p:cNvSpPr>
          <p:nvPr>
            <p:ph type="body" sz="half" idx="2"/>
          </p:nvPr>
        </p:nvSpPr>
        <p:spPr>
          <a:xfrm>
            <a:off x="472381" y="2971800"/>
            <a:ext cx="2211883" cy="5505627"/>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547082B-5B9A-4856-AE73-7ACD7C6C5E70}"/>
              </a:ext>
            </a:extLst>
          </p:cNvPr>
          <p:cNvSpPr>
            <a:spLocks noGrp="1"/>
          </p:cNvSpPr>
          <p:nvPr>
            <p:ph type="dt" sz="half" idx="10"/>
          </p:nvPr>
        </p:nvSpPr>
        <p:spPr/>
        <p:txBody>
          <a:bodyPr/>
          <a:lstStyle/>
          <a:p>
            <a:fld id="{345BA562-90CC-4BC2-AA77-74E4D15F804A}" type="datetimeFigureOut">
              <a:rPr lang="es-CO" smtClean="0"/>
              <a:t>28/07/2021</a:t>
            </a:fld>
            <a:endParaRPr lang="es-CO"/>
          </a:p>
        </p:txBody>
      </p:sp>
      <p:sp>
        <p:nvSpPr>
          <p:cNvPr id="6" name="Marcador de pie de página 5">
            <a:extLst>
              <a:ext uri="{FF2B5EF4-FFF2-40B4-BE49-F238E27FC236}">
                <a16:creationId xmlns:a16="http://schemas.microsoft.com/office/drawing/2014/main" id="{DF4D9154-9A01-42BC-951C-5E4A9444D249}"/>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BA652CD9-EE21-42B2-A90B-AA30A8241312}"/>
              </a:ext>
            </a:extLst>
          </p:cNvPr>
          <p:cNvSpPr>
            <a:spLocks noGrp="1"/>
          </p:cNvSpPr>
          <p:nvPr>
            <p:ph type="sldNum" sz="quarter" idx="12"/>
          </p:nvPr>
        </p:nvSpPr>
        <p:spPr/>
        <p:txBody>
          <a:bodyPr/>
          <a:lstStyle/>
          <a:p>
            <a:fld id="{AF8B0E1E-424B-4F1C-90CD-EC2E5AB8214B}" type="slidenum">
              <a:rPr lang="es-CO" smtClean="0"/>
              <a:t>‹Nº›</a:t>
            </a:fld>
            <a:endParaRPr lang="es-CO"/>
          </a:p>
        </p:txBody>
      </p:sp>
    </p:spTree>
    <p:extLst>
      <p:ext uri="{BB962C8B-B14F-4D97-AF65-F5344CB8AC3E}">
        <p14:creationId xmlns:p14="http://schemas.microsoft.com/office/powerpoint/2010/main" val="1577849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56F2530A-27FE-449F-B5A0-C53D7EF36E2F}"/>
              </a:ext>
            </a:extLst>
          </p:cNvPr>
          <p:cNvSpPr>
            <a:spLocks noGrp="1"/>
          </p:cNvSpPr>
          <p:nvPr>
            <p:ph type="title"/>
          </p:nvPr>
        </p:nvSpPr>
        <p:spPr>
          <a:xfrm>
            <a:off x="471488" y="527404"/>
            <a:ext cx="5915025" cy="1914702"/>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0B3E6AF-B90D-47AE-92B5-7BA88D6EED97}"/>
              </a:ext>
            </a:extLst>
          </p:cNvPr>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1A7BAFB-E13C-49FE-8106-68AA0F7547CE}"/>
              </a:ext>
            </a:extLst>
          </p:cNvPr>
          <p:cNvSpPr>
            <a:spLocks noGrp="1"/>
          </p:cNvSpPr>
          <p:nvPr>
            <p:ph type="dt" sz="half" idx="2"/>
          </p:nvPr>
        </p:nvSpPr>
        <p:spPr>
          <a:xfrm>
            <a:off x="471488" y="9181395"/>
            <a:ext cx="1543050" cy="527403"/>
          </a:xfrm>
          <a:prstGeom prst="rect">
            <a:avLst/>
          </a:prstGeom>
        </p:spPr>
        <p:txBody>
          <a:bodyPr vert="horz" lIns="91440" tIns="45720" rIns="91440" bIns="45720" rtlCol="0" anchor="ctr"/>
          <a:lstStyle>
            <a:lvl1pPr algn="l">
              <a:defRPr sz="675">
                <a:solidFill>
                  <a:schemeClr val="tx1">
                    <a:tint val="75000"/>
                  </a:schemeClr>
                </a:solidFill>
              </a:defRPr>
            </a:lvl1pPr>
          </a:lstStyle>
          <a:p>
            <a:fld id="{345BA562-90CC-4BC2-AA77-74E4D15F804A}" type="datetimeFigureOut">
              <a:rPr lang="es-CO" smtClean="0"/>
              <a:t>28/07/2021</a:t>
            </a:fld>
            <a:endParaRPr lang="es-CO"/>
          </a:p>
        </p:txBody>
      </p:sp>
      <p:sp>
        <p:nvSpPr>
          <p:cNvPr id="5" name="Marcador de pie de página 4">
            <a:extLst>
              <a:ext uri="{FF2B5EF4-FFF2-40B4-BE49-F238E27FC236}">
                <a16:creationId xmlns:a16="http://schemas.microsoft.com/office/drawing/2014/main" id="{3A13BCE8-0990-4BEA-B52B-C7598583ED3A}"/>
              </a:ext>
            </a:extLst>
          </p:cNvPr>
          <p:cNvSpPr>
            <a:spLocks noGrp="1"/>
          </p:cNvSpPr>
          <p:nvPr>
            <p:ph type="ftr" sz="quarter" idx="3"/>
          </p:nvPr>
        </p:nvSpPr>
        <p:spPr>
          <a:xfrm>
            <a:off x="2271713" y="9181395"/>
            <a:ext cx="2314575" cy="527403"/>
          </a:xfrm>
          <a:prstGeom prst="rect">
            <a:avLst/>
          </a:prstGeom>
        </p:spPr>
        <p:txBody>
          <a:bodyPr vert="horz" lIns="91440" tIns="45720" rIns="91440" bIns="45720" rtlCol="0" anchor="ctr"/>
          <a:lstStyle>
            <a:lvl1pPr algn="ctr">
              <a:defRPr sz="675">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4A8421BC-599E-4F38-B70F-B51C94CA5A4F}"/>
              </a:ext>
            </a:extLst>
          </p:cNvPr>
          <p:cNvSpPr>
            <a:spLocks noGrp="1"/>
          </p:cNvSpPr>
          <p:nvPr>
            <p:ph type="sldNum" sz="quarter" idx="4"/>
          </p:nvPr>
        </p:nvSpPr>
        <p:spPr>
          <a:xfrm>
            <a:off x="4843463" y="9181395"/>
            <a:ext cx="1543050" cy="527403"/>
          </a:xfrm>
          <a:prstGeom prst="rect">
            <a:avLst/>
          </a:prstGeom>
        </p:spPr>
        <p:txBody>
          <a:bodyPr vert="horz" lIns="91440" tIns="45720" rIns="91440" bIns="45720" rtlCol="0" anchor="ctr"/>
          <a:lstStyle>
            <a:lvl1pPr algn="r">
              <a:defRPr sz="675">
                <a:solidFill>
                  <a:schemeClr val="tx1">
                    <a:tint val="75000"/>
                  </a:schemeClr>
                </a:solidFill>
              </a:defRPr>
            </a:lvl1pPr>
          </a:lstStyle>
          <a:p>
            <a:fld id="{AF8B0E1E-424B-4F1C-90CD-EC2E5AB8214B}" type="slidenum">
              <a:rPr lang="es-CO" smtClean="0"/>
              <a:t>‹Nº›</a:t>
            </a:fld>
            <a:endParaRPr lang="es-CO"/>
          </a:p>
        </p:txBody>
      </p:sp>
    </p:spTree>
    <p:extLst>
      <p:ext uri="{BB962C8B-B14F-4D97-AF65-F5344CB8AC3E}">
        <p14:creationId xmlns:p14="http://schemas.microsoft.com/office/powerpoint/2010/main" val="2392892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514350" rtl="0" eaLnBrk="1" latinLnBrk="0" hangingPunct="1">
        <a:lnSpc>
          <a:spcPct val="90000"/>
        </a:lnSpc>
        <a:spcBef>
          <a:spcPct val="0"/>
        </a:spcBef>
        <a:buNone/>
        <a:defRPr sz="2475" kern="1200">
          <a:solidFill>
            <a:schemeClr val="tx1"/>
          </a:solidFill>
          <a:latin typeface="+mj-lt"/>
          <a:ea typeface="+mj-ea"/>
          <a:cs typeface="+mj-cs"/>
        </a:defRPr>
      </a:lvl1pPr>
    </p:titleStyle>
    <p:bodyStyle>
      <a:lvl1pPr marL="128588" indent="-128588" algn="l" defTabSz="514350" rtl="0" eaLnBrk="1" latinLnBrk="0" hangingPunct="1">
        <a:lnSpc>
          <a:spcPct val="90000"/>
        </a:lnSpc>
        <a:spcBef>
          <a:spcPts val="563"/>
        </a:spcBef>
        <a:buFont typeface="Arial" panose="020B0604020202020204" pitchFamily="34" charset="0"/>
        <a:buChar char="•"/>
        <a:defRPr sz="1575"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s-CO"/>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1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9581DFAC-4F20-48E4-A567-5E4C6D8B7EDA}"/>
              </a:ext>
            </a:extLst>
          </p:cNvPr>
          <p:cNvSpPr txBox="1"/>
          <p:nvPr/>
        </p:nvSpPr>
        <p:spPr>
          <a:xfrm>
            <a:off x="0" y="104503"/>
            <a:ext cx="6857999" cy="338554"/>
          </a:xfrm>
          <a:prstGeom prst="rect">
            <a:avLst/>
          </a:prstGeom>
          <a:noFill/>
        </p:spPr>
        <p:txBody>
          <a:bodyPr wrap="square" rtlCol="0">
            <a:spAutoFit/>
          </a:bodyPr>
          <a:lstStyle/>
          <a:p>
            <a:pPr algn="ctr"/>
            <a:r>
              <a:rPr lang="es-CO" sz="1600" b="1" dirty="0">
                <a:latin typeface="Arial" panose="020B0604020202020204" pitchFamily="34" charset="0"/>
                <a:cs typeface="Arial" panose="020B0604020202020204" pitchFamily="34" charset="0"/>
              </a:rPr>
              <a:t>Laboratorio 4: NetLogo v6.2.0</a:t>
            </a:r>
          </a:p>
        </p:txBody>
      </p:sp>
      <p:sp>
        <p:nvSpPr>
          <p:cNvPr id="5" name="CuadroTexto 4">
            <a:extLst>
              <a:ext uri="{FF2B5EF4-FFF2-40B4-BE49-F238E27FC236}">
                <a16:creationId xmlns:a16="http://schemas.microsoft.com/office/drawing/2014/main" id="{F04BBB66-C3E3-4A07-92F7-87234BEB723B}"/>
              </a:ext>
            </a:extLst>
          </p:cNvPr>
          <p:cNvSpPr txBox="1"/>
          <p:nvPr/>
        </p:nvSpPr>
        <p:spPr>
          <a:xfrm>
            <a:off x="13061" y="557757"/>
            <a:ext cx="6766561" cy="307777"/>
          </a:xfrm>
          <a:prstGeom prst="rect">
            <a:avLst/>
          </a:prstGeom>
          <a:noFill/>
        </p:spPr>
        <p:txBody>
          <a:bodyPr wrap="square" rtlCol="0">
            <a:spAutoFit/>
          </a:bodyPr>
          <a:lstStyle/>
          <a:p>
            <a:r>
              <a:rPr lang="es-CO" sz="1400" b="1" dirty="0">
                <a:latin typeface="Arial" panose="020B0604020202020204" pitchFamily="34" charset="0"/>
                <a:cs typeface="Arial" panose="020B0604020202020204" pitchFamily="34" charset="0"/>
              </a:rPr>
              <a:t>Modelo predador-presa (lobo-oveja) </a:t>
            </a:r>
          </a:p>
        </p:txBody>
      </p:sp>
      <p:pic>
        <p:nvPicPr>
          <p:cNvPr id="7" name="Imagen 6">
            <a:extLst>
              <a:ext uri="{FF2B5EF4-FFF2-40B4-BE49-F238E27FC236}">
                <a16:creationId xmlns:a16="http://schemas.microsoft.com/office/drawing/2014/main" id="{6815FFED-A82B-4AF3-A14A-2B46B1946194}"/>
              </a:ext>
            </a:extLst>
          </p:cNvPr>
          <p:cNvPicPr>
            <a:picLocks noChangeAspect="1"/>
          </p:cNvPicPr>
          <p:nvPr/>
        </p:nvPicPr>
        <p:blipFill rotWithShape="1">
          <a:blip r:embed="rId2"/>
          <a:srcRect r="76952" b="50395"/>
          <a:stretch/>
        </p:blipFill>
        <p:spPr>
          <a:xfrm>
            <a:off x="117836" y="1527622"/>
            <a:ext cx="2439042" cy="2951389"/>
          </a:xfrm>
          <a:prstGeom prst="rect">
            <a:avLst/>
          </a:prstGeom>
        </p:spPr>
      </p:pic>
      <p:pic>
        <p:nvPicPr>
          <p:cNvPr id="9" name="Imagen 8">
            <a:extLst>
              <a:ext uri="{FF2B5EF4-FFF2-40B4-BE49-F238E27FC236}">
                <a16:creationId xmlns:a16="http://schemas.microsoft.com/office/drawing/2014/main" id="{A4567A62-366A-4DB6-8E89-EE7802496745}"/>
              </a:ext>
            </a:extLst>
          </p:cNvPr>
          <p:cNvPicPr>
            <a:picLocks noChangeAspect="1"/>
          </p:cNvPicPr>
          <p:nvPr/>
        </p:nvPicPr>
        <p:blipFill rotWithShape="1">
          <a:blip r:embed="rId3"/>
          <a:srcRect l="25833" r="20555" b="5668"/>
          <a:stretch/>
        </p:blipFill>
        <p:spPr>
          <a:xfrm>
            <a:off x="2733673" y="1370417"/>
            <a:ext cx="3984758" cy="3941989"/>
          </a:xfrm>
          <a:prstGeom prst="rect">
            <a:avLst/>
          </a:prstGeom>
        </p:spPr>
      </p:pic>
      <p:sp>
        <p:nvSpPr>
          <p:cNvPr id="10" name="CuadroTexto 9">
            <a:extLst>
              <a:ext uri="{FF2B5EF4-FFF2-40B4-BE49-F238E27FC236}">
                <a16:creationId xmlns:a16="http://schemas.microsoft.com/office/drawing/2014/main" id="{FDBC2EAE-86C7-4930-B46E-F3C65A09063A}"/>
              </a:ext>
            </a:extLst>
          </p:cNvPr>
          <p:cNvSpPr txBox="1"/>
          <p:nvPr/>
        </p:nvSpPr>
        <p:spPr>
          <a:xfrm>
            <a:off x="88808" y="1016000"/>
            <a:ext cx="6600595" cy="307777"/>
          </a:xfrm>
          <a:prstGeom prst="rect">
            <a:avLst/>
          </a:prstGeom>
          <a:noFill/>
        </p:spPr>
        <p:txBody>
          <a:bodyPr wrap="square" rtlCol="0">
            <a:spAutoFit/>
          </a:bodyPr>
          <a:lstStyle/>
          <a:p>
            <a:r>
              <a:rPr lang="es-CO" sz="1400" dirty="0"/>
              <a:t>Abrir el modelo depredador lobo oveja</a:t>
            </a:r>
          </a:p>
        </p:txBody>
      </p:sp>
      <p:pic>
        <p:nvPicPr>
          <p:cNvPr id="12" name="Imagen 11">
            <a:extLst>
              <a:ext uri="{FF2B5EF4-FFF2-40B4-BE49-F238E27FC236}">
                <a16:creationId xmlns:a16="http://schemas.microsoft.com/office/drawing/2014/main" id="{98C67921-99D2-4B4F-8C43-F6C3C819F36B}"/>
              </a:ext>
            </a:extLst>
          </p:cNvPr>
          <p:cNvPicPr>
            <a:picLocks noChangeAspect="1"/>
          </p:cNvPicPr>
          <p:nvPr/>
        </p:nvPicPr>
        <p:blipFill rotWithShape="1">
          <a:blip r:embed="rId4"/>
          <a:srcRect l="804" r="32888" b="16863"/>
          <a:stretch/>
        </p:blipFill>
        <p:spPr>
          <a:xfrm>
            <a:off x="280658" y="5377152"/>
            <a:ext cx="6400790" cy="3912966"/>
          </a:xfrm>
          <a:prstGeom prst="rect">
            <a:avLst/>
          </a:prstGeom>
        </p:spPr>
      </p:pic>
      <p:sp>
        <p:nvSpPr>
          <p:cNvPr id="13" name="CuadroTexto 12">
            <a:extLst>
              <a:ext uri="{FF2B5EF4-FFF2-40B4-BE49-F238E27FC236}">
                <a16:creationId xmlns:a16="http://schemas.microsoft.com/office/drawing/2014/main" id="{D73A6CF4-6E58-40DF-B362-69BA4988C325}"/>
              </a:ext>
            </a:extLst>
          </p:cNvPr>
          <p:cNvSpPr txBox="1"/>
          <p:nvPr/>
        </p:nvSpPr>
        <p:spPr>
          <a:xfrm>
            <a:off x="212227" y="9297920"/>
            <a:ext cx="6288163" cy="307777"/>
          </a:xfrm>
          <a:prstGeom prst="rect">
            <a:avLst/>
          </a:prstGeom>
          <a:noFill/>
        </p:spPr>
        <p:txBody>
          <a:bodyPr wrap="square" rtlCol="0">
            <a:spAutoFit/>
          </a:bodyPr>
          <a:lstStyle/>
          <a:p>
            <a:r>
              <a:rPr lang="es-CO" sz="1400" dirty="0">
                <a:cs typeface="Arial" panose="020B0604020202020204" pitchFamily="34" charset="0"/>
              </a:rPr>
              <a:t>Interfaz de interacción del modelo</a:t>
            </a:r>
          </a:p>
        </p:txBody>
      </p:sp>
    </p:spTree>
    <p:extLst>
      <p:ext uri="{BB962C8B-B14F-4D97-AF65-F5344CB8AC3E}">
        <p14:creationId xmlns:p14="http://schemas.microsoft.com/office/powerpoint/2010/main" val="2059664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B635ACA8-3DA4-4CD0-BD00-6ED6514DBFA2}"/>
              </a:ext>
            </a:extLst>
          </p:cNvPr>
          <p:cNvPicPr>
            <a:picLocks noChangeAspect="1"/>
          </p:cNvPicPr>
          <p:nvPr/>
        </p:nvPicPr>
        <p:blipFill rotWithShape="1">
          <a:blip r:embed="rId2"/>
          <a:srcRect l="-1" t="4989" r="35426" b="14000"/>
          <a:stretch/>
        </p:blipFill>
        <p:spPr>
          <a:xfrm>
            <a:off x="809918" y="114938"/>
            <a:ext cx="5238163" cy="3694610"/>
          </a:xfrm>
          <a:prstGeom prst="rect">
            <a:avLst/>
          </a:prstGeom>
        </p:spPr>
      </p:pic>
      <p:pic>
        <p:nvPicPr>
          <p:cNvPr id="6" name="Imagen 5">
            <a:extLst>
              <a:ext uri="{FF2B5EF4-FFF2-40B4-BE49-F238E27FC236}">
                <a16:creationId xmlns:a16="http://schemas.microsoft.com/office/drawing/2014/main" id="{BFB5A570-4496-4F94-BD2C-F5E122BF705D}"/>
              </a:ext>
            </a:extLst>
          </p:cNvPr>
          <p:cNvPicPr>
            <a:picLocks noChangeAspect="1"/>
          </p:cNvPicPr>
          <p:nvPr/>
        </p:nvPicPr>
        <p:blipFill rotWithShape="1">
          <a:blip r:embed="rId3"/>
          <a:srcRect b="58333"/>
          <a:stretch/>
        </p:blipFill>
        <p:spPr>
          <a:xfrm>
            <a:off x="166687" y="3924300"/>
            <a:ext cx="3838575" cy="238125"/>
          </a:xfrm>
          <a:prstGeom prst="rect">
            <a:avLst/>
          </a:prstGeom>
        </p:spPr>
      </p:pic>
      <p:pic>
        <p:nvPicPr>
          <p:cNvPr id="8" name="Imagen 7">
            <a:extLst>
              <a:ext uri="{FF2B5EF4-FFF2-40B4-BE49-F238E27FC236}">
                <a16:creationId xmlns:a16="http://schemas.microsoft.com/office/drawing/2014/main" id="{24D82052-D4B9-4DF8-9518-3FBAE91D5104}"/>
              </a:ext>
            </a:extLst>
          </p:cNvPr>
          <p:cNvPicPr>
            <a:picLocks noChangeAspect="1"/>
          </p:cNvPicPr>
          <p:nvPr/>
        </p:nvPicPr>
        <p:blipFill>
          <a:blip r:embed="rId4"/>
          <a:stretch>
            <a:fillRect/>
          </a:stretch>
        </p:blipFill>
        <p:spPr>
          <a:xfrm>
            <a:off x="1547811" y="4486212"/>
            <a:ext cx="3762375" cy="5095875"/>
          </a:xfrm>
          <a:prstGeom prst="rect">
            <a:avLst/>
          </a:prstGeom>
        </p:spPr>
      </p:pic>
      <p:pic>
        <p:nvPicPr>
          <p:cNvPr id="11" name="Imagen 10">
            <a:extLst>
              <a:ext uri="{FF2B5EF4-FFF2-40B4-BE49-F238E27FC236}">
                <a16:creationId xmlns:a16="http://schemas.microsoft.com/office/drawing/2014/main" id="{40B6EE36-415C-4823-BA83-F5286307A6D3}"/>
              </a:ext>
            </a:extLst>
          </p:cNvPr>
          <p:cNvPicPr>
            <a:picLocks noChangeAspect="1"/>
          </p:cNvPicPr>
          <p:nvPr/>
        </p:nvPicPr>
        <p:blipFill>
          <a:blip r:embed="rId5"/>
          <a:stretch>
            <a:fillRect/>
          </a:stretch>
        </p:blipFill>
        <p:spPr>
          <a:xfrm>
            <a:off x="166687" y="4133335"/>
            <a:ext cx="6667500" cy="287683"/>
          </a:xfrm>
          <a:prstGeom prst="rect">
            <a:avLst/>
          </a:prstGeom>
        </p:spPr>
      </p:pic>
    </p:spTree>
    <p:extLst>
      <p:ext uri="{BB962C8B-B14F-4D97-AF65-F5344CB8AC3E}">
        <p14:creationId xmlns:p14="http://schemas.microsoft.com/office/powerpoint/2010/main" val="1735417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1C685304-5C17-42AC-A41C-B56F01D58C79}"/>
              </a:ext>
            </a:extLst>
          </p:cNvPr>
          <p:cNvPicPr>
            <a:picLocks noChangeAspect="1"/>
          </p:cNvPicPr>
          <p:nvPr/>
        </p:nvPicPr>
        <p:blipFill>
          <a:blip r:embed="rId2"/>
          <a:stretch>
            <a:fillRect/>
          </a:stretch>
        </p:blipFill>
        <p:spPr>
          <a:xfrm>
            <a:off x="72571" y="118534"/>
            <a:ext cx="6785429" cy="1947333"/>
          </a:xfrm>
          <a:prstGeom prst="rect">
            <a:avLst/>
          </a:prstGeom>
        </p:spPr>
      </p:pic>
      <p:pic>
        <p:nvPicPr>
          <p:cNvPr id="10" name="Imagen 9">
            <a:extLst>
              <a:ext uri="{FF2B5EF4-FFF2-40B4-BE49-F238E27FC236}">
                <a16:creationId xmlns:a16="http://schemas.microsoft.com/office/drawing/2014/main" id="{ACF9BDC7-27C0-4C17-9F20-3A510137DA7F}"/>
              </a:ext>
            </a:extLst>
          </p:cNvPr>
          <p:cNvPicPr>
            <a:picLocks noChangeAspect="1"/>
          </p:cNvPicPr>
          <p:nvPr/>
        </p:nvPicPr>
        <p:blipFill rotWithShape="1">
          <a:blip r:embed="rId3"/>
          <a:srcRect l="22823" t="12856" r="25502" b="10536"/>
          <a:stretch/>
        </p:blipFill>
        <p:spPr>
          <a:xfrm>
            <a:off x="161474" y="3558743"/>
            <a:ext cx="3211286" cy="2676693"/>
          </a:xfrm>
          <a:prstGeom prst="rect">
            <a:avLst/>
          </a:prstGeom>
        </p:spPr>
      </p:pic>
      <p:pic>
        <p:nvPicPr>
          <p:cNvPr id="12" name="Imagen 11">
            <a:extLst>
              <a:ext uri="{FF2B5EF4-FFF2-40B4-BE49-F238E27FC236}">
                <a16:creationId xmlns:a16="http://schemas.microsoft.com/office/drawing/2014/main" id="{66144E69-993D-4B9B-B385-897092582C05}"/>
              </a:ext>
            </a:extLst>
          </p:cNvPr>
          <p:cNvPicPr>
            <a:picLocks noChangeAspect="1"/>
          </p:cNvPicPr>
          <p:nvPr/>
        </p:nvPicPr>
        <p:blipFill>
          <a:blip r:embed="rId4"/>
          <a:stretch>
            <a:fillRect/>
          </a:stretch>
        </p:blipFill>
        <p:spPr>
          <a:xfrm>
            <a:off x="3523341" y="2714165"/>
            <a:ext cx="3223385" cy="4365851"/>
          </a:xfrm>
          <a:prstGeom prst="rect">
            <a:avLst/>
          </a:prstGeom>
        </p:spPr>
      </p:pic>
      <p:sp>
        <p:nvSpPr>
          <p:cNvPr id="13" name="CuadroTexto 12">
            <a:extLst>
              <a:ext uri="{FF2B5EF4-FFF2-40B4-BE49-F238E27FC236}">
                <a16:creationId xmlns:a16="http://schemas.microsoft.com/office/drawing/2014/main" id="{E023422E-A5A7-44C8-9D5E-BA5A4CAD14B0}"/>
              </a:ext>
            </a:extLst>
          </p:cNvPr>
          <p:cNvSpPr txBox="1"/>
          <p:nvPr/>
        </p:nvSpPr>
        <p:spPr>
          <a:xfrm>
            <a:off x="72571" y="2177143"/>
            <a:ext cx="6674155" cy="523220"/>
          </a:xfrm>
          <a:prstGeom prst="rect">
            <a:avLst/>
          </a:prstGeom>
          <a:noFill/>
        </p:spPr>
        <p:txBody>
          <a:bodyPr wrap="square" rtlCol="0">
            <a:spAutoFit/>
          </a:bodyPr>
          <a:lstStyle/>
          <a:p>
            <a:r>
              <a:rPr lang="es-CO" sz="1400" dirty="0"/>
              <a:t>Cambiaron los valores de tamaño de parcela y tamaño de fuente, no cambiaron la ubicación de origen, </a:t>
            </a:r>
            <a:r>
              <a:rPr lang="es-CO" sz="1400" dirty="0" err="1"/>
              <a:t>max-pxcor</a:t>
            </a:r>
            <a:r>
              <a:rPr lang="es-CO" sz="1400" dirty="0"/>
              <a:t> y </a:t>
            </a:r>
            <a:r>
              <a:rPr lang="es-CO" sz="1400" dirty="0" err="1"/>
              <a:t>max-pycor</a:t>
            </a:r>
            <a:r>
              <a:rPr lang="es-CO" sz="1400" dirty="0"/>
              <a:t>.</a:t>
            </a:r>
          </a:p>
        </p:txBody>
      </p:sp>
      <p:pic>
        <p:nvPicPr>
          <p:cNvPr id="15" name="Imagen 14">
            <a:extLst>
              <a:ext uri="{FF2B5EF4-FFF2-40B4-BE49-F238E27FC236}">
                <a16:creationId xmlns:a16="http://schemas.microsoft.com/office/drawing/2014/main" id="{D656BB21-0392-415D-B89F-C74EEF8FEC60}"/>
              </a:ext>
            </a:extLst>
          </p:cNvPr>
          <p:cNvPicPr>
            <a:picLocks noChangeAspect="1"/>
          </p:cNvPicPr>
          <p:nvPr/>
        </p:nvPicPr>
        <p:blipFill>
          <a:blip r:embed="rId5"/>
          <a:stretch>
            <a:fillRect/>
          </a:stretch>
        </p:blipFill>
        <p:spPr>
          <a:xfrm>
            <a:off x="161474" y="7334240"/>
            <a:ext cx="5057775" cy="628650"/>
          </a:xfrm>
          <a:prstGeom prst="rect">
            <a:avLst/>
          </a:prstGeom>
        </p:spPr>
      </p:pic>
      <p:sp>
        <p:nvSpPr>
          <p:cNvPr id="16" name="CuadroTexto 15">
            <a:extLst>
              <a:ext uri="{FF2B5EF4-FFF2-40B4-BE49-F238E27FC236}">
                <a16:creationId xmlns:a16="http://schemas.microsoft.com/office/drawing/2014/main" id="{C14A20BE-E303-4D06-8679-90B4183FFC1F}"/>
              </a:ext>
            </a:extLst>
          </p:cNvPr>
          <p:cNvSpPr txBox="1"/>
          <p:nvPr/>
        </p:nvSpPr>
        <p:spPr>
          <a:xfrm>
            <a:off x="5305425" y="7334240"/>
            <a:ext cx="542925" cy="307777"/>
          </a:xfrm>
          <a:prstGeom prst="rect">
            <a:avLst/>
          </a:prstGeom>
          <a:noFill/>
        </p:spPr>
        <p:txBody>
          <a:bodyPr wrap="square" rtlCol="0">
            <a:spAutoFit/>
          </a:bodyPr>
          <a:lstStyle/>
          <a:p>
            <a:r>
              <a:rPr lang="es-CO" sz="1400" dirty="0"/>
              <a:t>25</a:t>
            </a:r>
          </a:p>
        </p:txBody>
      </p:sp>
      <p:sp>
        <p:nvSpPr>
          <p:cNvPr id="17" name="CuadroTexto 16">
            <a:extLst>
              <a:ext uri="{FF2B5EF4-FFF2-40B4-BE49-F238E27FC236}">
                <a16:creationId xmlns:a16="http://schemas.microsoft.com/office/drawing/2014/main" id="{003D1DC9-66DC-4E82-95CD-7D1E7DFB557F}"/>
              </a:ext>
            </a:extLst>
          </p:cNvPr>
          <p:cNvSpPr txBox="1"/>
          <p:nvPr/>
        </p:nvSpPr>
        <p:spPr>
          <a:xfrm>
            <a:off x="5219249" y="7642017"/>
            <a:ext cx="1477277" cy="307777"/>
          </a:xfrm>
          <a:prstGeom prst="rect">
            <a:avLst/>
          </a:prstGeom>
          <a:noFill/>
        </p:spPr>
        <p:txBody>
          <a:bodyPr wrap="square" rtlCol="0">
            <a:spAutoFit/>
          </a:bodyPr>
          <a:lstStyle/>
          <a:p>
            <a:r>
              <a:rPr lang="es-CO" sz="1400" dirty="0"/>
              <a:t>-25(por dirección)</a:t>
            </a:r>
          </a:p>
        </p:txBody>
      </p:sp>
      <p:pic>
        <p:nvPicPr>
          <p:cNvPr id="18" name="Imagen 17">
            <a:extLst>
              <a:ext uri="{FF2B5EF4-FFF2-40B4-BE49-F238E27FC236}">
                <a16:creationId xmlns:a16="http://schemas.microsoft.com/office/drawing/2014/main" id="{32CD45EA-FC11-404E-A36F-78E7FCF19842}"/>
              </a:ext>
            </a:extLst>
          </p:cNvPr>
          <p:cNvPicPr>
            <a:picLocks noChangeAspect="1"/>
          </p:cNvPicPr>
          <p:nvPr/>
        </p:nvPicPr>
        <p:blipFill>
          <a:blip r:embed="rId6"/>
          <a:stretch>
            <a:fillRect/>
          </a:stretch>
        </p:blipFill>
        <p:spPr>
          <a:xfrm>
            <a:off x="116114" y="8064530"/>
            <a:ext cx="6640286" cy="503903"/>
          </a:xfrm>
          <a:prstGeom prst="rect">
            <a:avLst/>
          </a:prstGeom>
        </p:spPr>
      </p:pic>
      <p:sp>
        <p:nvSpPr>
          <p:cNvPr id="19" name="CuadroTexto 18">
            <a:extLst>
              <a:ext uri="{FF2B5EF4-FFF2-40B4-BE49-F238E27FC236}">
                <a16:creationId xmlns:a16="http://schemas.microsoft.com/office/drawing/2014/main" id="{A0D0A324-A774-472A-9E6C-841549F51D7E}"/>
              </a:ext>
            </a:extLst>
          </p:cNvPr>
          <p:cNvSpPr txBox="1"/>
          <p:nvPr/>
        </p:nvSpPr>
        <p:spPr>
          <a:xfrm>
            <a:off x="161474" y="8684545"/>
            <a:ext cx="6535052" cy="307777"/>
          </a:xfrm>
          <a:prstGeom prst="rect">
            <a:avLst/>
          </a:prstGeom>
          <a:noFill/>
        </p:spPr>
        <p:txBody>
          <a:bodyPr wrap="square" rtlCol="0">
            <a:spAutoFit/>
          </a:bodyPr>
          <a:lstStyle/>
          <a:p>
            <a:r>
              <a:rPr lang="es-CO" sz="1400" dirty="0"/>
              <a:t>No paso nada.</a:t>
            </a:r>
          </a:p>
        </p:txBody>
      </p:sp>
    </p:spTree>
    <p:extLst>
      <p:ext uri="{BB962C8B-B14F-4D97-AF65-F5344CB8AC3E}">
        <p14:creationId xmlns:p14="http://schemas.microsoft.com/office/powerpoint/2010/main" val="2335337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a:extLst>
              <a:ext uri="{FF2B5EF4-FFF2-40B4-BE49-F238E27FC236}">
                <a16:creationId xmlns:a16="http://schemas.microsoft.com/office/drawing/2014/main" id="{107EBB9E-1625-438B-863A-63E62947063B}"/>
              </a:ext>
            </a:extLst>
          </p:cNvPr>
          <p:cNvPicPr>
            <a:picLocks noChangeAspect="1"/>
          </p:cNvPicPr>
          <p:nvPr/>
        </p:nvPicPr>
        <p:blipFill>
          <a:blip r:embed="rId2"/>
          <a:stretch>
            <a:fillRect/>
          </a:stretch>
        </p:blipFill>
        <p:spPr>
          <a:xfrm>
            <a:off x="1684677" y="130626"/>
            <a:ext cx="3488645" cy="4725127"/>
          </a:xfrm>
          <a:prstGeom prst="rect">
            <a:avLst/>
          </a:prstGeom>
        </p:spPr>
      </p:pic>
      <p:pic>
        <p:nvPicPr>
          <p:cNvPr id="13" name="Imagen 12">
            <a:extLst>
              <a:ext uri="{FF2B5EF4-FFF2-40B4-BE49-F238E27FC236}">
                <a16:creationId xmlns:a16="http://schemas.microsoft.com/office/drawing/2014/main" id="{96D8B466-2C09-44F5-8B8B-88F6D6191C5D}"/>
              </a:ext>
            </a:extLst>
          </p:cNvPr>
          <p:cNvPicPr>
            <a:picLocks noChangeAspect="1"/>
          </p:cNvPicPr>
          <p:nvPr/>
        </p:nvPicPr>
        <p:blipFill>
          <a:blip r:embed="rId3"/>
          <a:stretch>
            <a:fillRect/>
          </a:stretch>
        </p:blipFill>
        <p:spPr>
          <a:xfrm>
            <a:off x="244245" y="5082903"/>
            <a:ext cx="4714875" cy="771525"/>
          </a:xfrm>
          <a:prstGeom prst="rect">
            <a:avLst/>
          </a:prstGeom>
        </p:spPr>
      </p:pic>
      <p:sp>
        <p:nvSpPr>
          <p:cNvPr id="14" name="CuadroTexto 13">
            <a:extLst>
              <a:ext uri="{FF2B5EF4-FFF2-40B4-BE49-F238E27FC236}">
                <a16:creationId xmlns:a16="http://schemas.microsoft.com/office/drawing/2014/main" id="{486D0820-876C-4B48-BA87-F7EF2C97BD28}"/>
              </a:ext>
            </a:extLst>
          </p:cNvPr>
          <p:cNvSpPr txBox="1"/>
          <p:nvPr/>
        </p:nvSpPr>
        <p:spPr>
          <a:xfrm>
            <a:off x="142647" y="5921924"/>
            <a:ext cx="6606496" cy="307777"/>
          </a:xfrm>
          <a:prstGeom prst="rect">
            <a:avLst/>
          </a:prstGeom>
          <a:noFill/>
        </p:spPr>
        <p:txBody>
          <a:bodyPr wrap="square" rtlCol="0">
            <a:spAutoFit/>
          </a:bodyPr>
          <a:lstStyle/>
          <a:p>
            <a:r>
              <a:rPr lang="es-CO" sz="1400" dirty="0"/>
              <a:t>Aumento el tamaño, no cambia de forma.</a:t>
            </a:r>
          </a:p>
        </p:txBody>
      </p:sp>
      <p:pic>
        <p:nvPicPr>
          <p:cNvPr id="16" name="Imagen 15">
            <a:extLst>
              <a:ext uri="{FF2B5EF4-FFF2-40B4-BE49-F238E27FC236}">
                <a16:creationId xmlns:a16="http://schemas.microsoft.com/office/drawing/2014/main" id="{53070649-2A10-4206-A250-E65044893A72}"/>
              </a:ext>
            </a:extLst>
          </p:cNvPr>
          <p:cNvPicPr>
            <a:picLocks noChangeAspect="1"/>
          </p:cNvPicPr>
          <p:nvPr/>
        </p:nvPicPr>
        <p:blipFill rotWithShape="1">
          <a:blip r:embed="rId4"/>
          <a:srcRect l="24565" t="15651" b="27129"/>
          <a:stretch/>
        </p:blipFill>
        <p:spPr>
          <a:xfrm>
            <a:off x="229731" y="6398795"/>
            <a:ext cx="6402993" cy="2730687"/>
          </a:xfrm>
          <a:prstGeom prst="rect">
            <a:avLst/>
          </a:prstGeom>
        </p:spPr>
      </p:pic>
    </p:spTree>
    <p:extLst>
      <p:ext uri="{BB962C8B-B14F-4D97-AF65-F5344CB8AC3E}">
        <p14:creationId xmlns:p14="http://schemas.microsoft.com/office/powerpoint/2010/main" val="3506232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F15388FD-248E-402B-A99F-5FDE31A8DBAA}"/>
              </a:ext>
            </a:extLst>
          </p:cNvPr>
          <p:cNvPicPr>
            <a:picLocks noChangeAspect="1"/>
          </p:cNvPicPr>
          <p:nvPr/>
        </p:nvPicPr>
        <p:blipFill>
          <a:blip r:embed="rId2"/>
          <a:stretch>
            <a:fillRect/>
          </a:stretch>
        </p:blipFill>
        <p:spPr>
          <a:xfrm>
            <a:off x="79512" y="79512"/>
            <a:ext cx="2905125" cy="523875"/>
          </a:xfrm>
          <a:prstGeom prst="rect">
            <a:avLst/>
          </a:prstGeom>
        </p:spPr>
      </p:pic>
      <p:pic>
        <p:nvPicPr>
          <p:cNvPr id="7" name="Imagen 6">
            <a:extLst>
              <a:ext uri="{FF2B5EF4-FFF2-40B4-BE49-F238E27FC236}">
                <a16:creationId xmlns:a16="http://schemas.microsoft.com/office/drawing/2014/main" id="{69370F83-8F4B-46DD-874A-554C3BDE10D6}"/>
              </a:ext>
            </a:extLst>
          </p:cNvPr>
          <p:cNvPicPr>
            <a:picLocks noChangeAspect="1"/>
          </p:cNvPicPr>
          <p:nvPr/>
        </p:nvPicPr>
        <p:blipFill rotWithShape="1">
          <a:blip r:embed="rId3"/>
          <a:srcRect t="421" r="34203" b="17607"/>
          <a:stretch/>
        </p:blipFill>
        <p:spPr>
          <a:xfrm>
            <a:off x="514350" y="987364"/>
            <a:ext cx="5784573" cy="4286664"/>
          </a:xfrm>
          <a:prstGeom prst="rect">
            <a:avLst/>
          </a:prstGeom>
        </p:spPr>
      </p:pic>
      <p:sp>
        <p:nvSpPr>
          <p:cNvPr id="8" name="CuadroTexto 7">
            <a:extLst>
              <a:ext uri="{FF2B5EF4-FFF2-40B4-BE49-F238E27FC236}">
                <a16:creationId xmlns:a16="http://schemas.microsoft.com/office/drawing/2014/main" id="{47EC6F20-2F0B-4548-A61E-C21C94930DA0}"/>
              </a:ext>
            </a:extLst>
          </p:cNvPr>
          <p:cNvSpPr txBox="1"/>
          <p:nvPr/>
        </p:nvSpPr>
        <p:spPr>
          <a:xfrm>
            <a:off x="114300" y="641487"/>
            <a:ext cx="6449438" cy="307777"/>
          </a:xfrm>
          <a:prstGeom prst="rect">
            <a:avLst/>
          </a:prstGeom>
          <a:noFill/>
        </p:spPr>
        <p:txBody>
          <a:bodyPr wrap="square" rtlCol="0">
            <a:spAutoFit/>
          </a:bodyPr>
          <a:lstStyle/>
          <a:p>
            <a:r>
              <a:rPr lang="es-CO" sz="1400" dirty="0"/>
              <a:t>Carga una imagen de lobos y ovejas en un fondo verde</a:t>
            </a:r>
          </a:p>
        </p:txBody>
      </p:sp>
      <p:pic>
        <p:nvPicPr>
          <p:cNvPr id="10" name="Imagen 9">
            <a:extLst>
              <a:ext uri="{FF2B5EF4-FFF2-40B4-BE49-F238E27FC236}">
                <a16:creationId xmlns:a16="http://schemas.microsoft.com/office/drawing/2014/main" id="{28BFD570-AF56-444C-B31E-68A5C2ACD5EC}"/>
              </a:ext>
            </a:extLst>
          </p:cNvPr>
          <p:cNvPicPr>
            <a:picLocks noChangeAspect="1"/>
          </p:cNvPicPr>
          <p:nvPr/>
        </p:nvPicPr>
        <p:blipFill>
          <a:blip r:embed="rId4"/>
          <a:stretch>
            <a:fillRect/>
          </a:stretch>
        </p:blipFill>
        <p:spPr>
          <a:xfrm>
            <a:off x="114300" y="5407378"/>
            <a:ext cx="5934075" cy="571500"/>
          </a:xfrm>
          <a:prstGeom prst="rect">
            <a:avLst/>
          </a:prstGeom>
        </p:spPr>
      </p:pic>
      <p:sp>
        <p:nvSpPr>
          <p:cNvPr id="11" name="CuadroTexto 10">
            <a:extLst>
              <a:ext uri="{FF2B5EF4-FFF2-40B4-BE49-F238E27FC236}">
                <a16:creationId xmlns:a16="http://schemas.microsoft.com/office/drawing/2014/main" id="{A9B5E2A3-6351-4198-B03F-5EBCA4C3DC08}"/>
              </a:ext>
            </a:extLst>
          </p:cNvPr>
          <p:cNvSpPr txBox="1"/>
          <p:nvPr/>
        </p:nvSpPr>
        <p:spPr>
          <a:xfrm>
            <a:off x="114300" y="5978878"/>
            <a:ext cx="6629400" cy="523220"/>
          </a:xfrm>
          <a:prstGeom prst="rect">
            <a:avLst/>
          </a:prstGeom>
          <a:noFill/>
        </p:spPr>
        <p:txBody>
          <a:bodyPr wrap="square" rtlCol="0">
            <a:spAutoFit/>
          </a:bodyPr>
          <a:lstStyle/>
          <a:p>
            <a:r>
              <a:rPr lang="es-CO" sz="1400" dirty="0"/>
              <a:t>Inicialmente la población de los lobos aumenta mientras que las ovejas disminuye, al final la población de lobos llega a cero y la población de ovejas crece indefinidamente</a:t>
            </a:r>
          </a:p>
        </p:txBody>
      </p:sp>
      <p:pic>
        <p:nvPicPr>
          <p:cNvPr id="13" name="Imagen 12">
            <a:extLst>
              <a:ext uri="{FF2B5EF4-FFF2-40B4-BE49-F238E27FC236}">
                <a16:creationId xmlns:a16="http://schemas.microsoft.com/office/drawing/2014/main" id="{929F574A-C8F8-4E8B-BD4A-F53C84299F0F}"/>
              </a:ext>
            </a:extLst>
          </p:cNvPr>
          <p:cNvPicPr>
            <a:picLocks noChangeAspect="1"/>
          </p:cNvPicPr>
          <p:nvPr/>
        </p:nvPicPr>
        <p:blipFill rotWithShape="1">
          <a:blip r:embed="rId5"/>
          <a:srcRect r="34722" b="17391"/>
          <a:stretch/>
        </p:blipFill>
        <p:spPr>
          <a:xfrm>
            <a:off x="1100644" y="6502098"/>
            <a:ext cx="4476750" cy="3185171"/>
          </a:xfrm>
          <a:prstGeom prst="rect">
            <a:avLst/>
          </a:prstGeom>
        </p:spPr>
      </p:pic>
    </p:spTree>
    <p:extLst>
      <p:ext uri="{BB962C8B-B14F-4D97-AF65-F5344CB8AC3E}">
        <p14:creationId xmlns:p14="http://schemas.microsoft.com/office/powerpoint/2010/main" val="1603246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BAC48E2A-BA36-4504-BB99-392B703D02A4}"/>
              </a:ext>
            </a:extLst>
          </p:cNvPr>
          <p:cNvPicPr>
            <a:picLocks noChangeAspect="1"/>
          </p:cNvPicPr>
          <p:nvPr/>
        </p:nvPicPr>
        <p:blipFill>
          <a:blip r:embed="rId2"/>
          <a:stretch>
            <a:fillRect/>
          </a:stretch>
        </p:blipFill>
        <p:spPr>
          <a:xfrm>
            <a:off x="0" y="236504"/>
            <a:ext cx="6858000" cy="646802"/>
          </a:xfrm>
          <a:prstGeom prst="rect">
            <a:avLst/>
          </a:prstGeom>
        </p:spPr>
      </p:pic>
      <p:sp>
        <p:nvSpPr>
          <p:cNvPr id="8" name="CuadroTexto 7">
            <a:extLst>
              <a:ext uri="{FF2B5EF4-FFF2-40B4-BE49-F238E27FC236}">
                <a16:creationId xmlns:a16="http://schemas.microsoft.com/office/drawing/2014/main" id="{68A64AD6-025E-4AA3-B816-473B67871FF0}"/>
              </a:ext>
            </a:extLst>
          </p:cNvPr>
          <p:cNvSpPr txBox="1"/>
          <p:nvPr/>
        </p:nvSpPr>
        <p:spPr>
          <a:xfrm>
            <a:off x="59634" y="843550"/>
            <a:ext cx="4929809" cy="307777"/>
          </a:xfrm>
          <a:prstGeom prst="rect">
            <a:avLst/>
          </a:prstGeom>
          <a:noFill/>
        </p:spPr>
        <p:txBody>
          <a:bodyPr wrap="square" rtlCol="0">
            <a:spAutoFit/>
          </a:bodyPr>
          <a:lstStyle/>
          <a:p>
            <a:r>
              <a:rPr lang="es-CO" sz="1400" dirty="0"/>
              <a:t>Si, ambas poblaciones mueren.</a:t>
            </a:r>
          </a:p>
        </p:txBody>
      </p:sp>
      <p:pic>
        <p:nvPicPr>
          <p:cNvPr id="10" name="Imagen 9">
            <a:extLst>
              <a:ext uri="{FF2B5EF4-FFF2-40B4-BE49-F238E27FC236}">
                <a16:creationId xmlns:a16="http://schemas.microsoft.com/office/drawing/2014/main" id="{F9F7E6E9-7365-4C28-ABF1-1527A84E8EF3}"/>
              </a:ext>
            </a:extLst>
          </p:cNvPr>
          <p:cNvPicPr>
            <a:picLocks noChangeAspect="1"/>
          </p:cNvPicPr>
          <p:nvPr/>
        </p:nvPicPr>
        <p:blipFill rotWithShape="1">
          <a:blip r:embed="rId3"/>
          <a:srcRect l="870" t="6028" r="34721" b="18132"/>
          <a:stretch/>
        </p:blipFill>
        <p:spPr>
          <a:xfrm>
            <a:off x="648526" y="1151327"/>
            <a:ext cx="5127434" cy="3394413"/>
          </a:xfrm>
          <a:prstGeom prst="rect">
            <a:avLst/>
          </a:prstGeom>
        </p:spPr>
      </p:pic>
      <p:pic>
        <p:nvPicPr>
          <p:cNvPr id="12" name="Imagen 11">
            <a:extLst>
              <a:ext uri="{FF2B5EF4-FFF2-40B4-BE49-F238E27FC236}">
                <a16:creationId xmlns:a16="http://schemas.microsoft.com/office/drawing/2014/main" id="{C3347B36-2CAC-4547-A212-E40C7EA88FBF}"/>
              </a:ext>
            </a:extLst>
          </p:cNvPr>
          <p:cNvPicPr>
            <a:picLocks noChangeAspect="1"/>
          </p:cNvPicPr>
          <p:nvPr/>
        </p:nvPicPr>
        <p:blipFill>
          <a:blip r:embed="rId4"/>
          <a:stretch>
            <a:fillRect/>
          </a:stretch>
        </p:blipFill>
        <p:spPr>
          <a:xfrm>
            <a:off x="66675" y="4630556"/>
            <a:ext cx="2955925" cy="334949"/>
          </a:xfrm>
          <a:prstGeom prst="rect">
            <a:avLst/>
          </a:prstGeom>
        </p:spPr>
      </p:pic>
      <p:grpSp>
        <p:nvGrpSpPr>
          <p:cNvPr id="17" name="Grupo 16">
            <a:extLst>
              <a:ext uri="{FF2B5EF4-FFF2-40B4-BE49-F238E27FC236}">
                <a16:creationId xmlns:a16="http://schemas.microsoft.com/office/drawing/2014/main" id="{F55C34FE-967F-4632-9031-A551355DD887}"/>
              </a:ext>
            </a:extLst>
          </p:cNvPr>
          <p:cNvGrpSpPr/>
          <p:nvPr/>
        </p:nvGrpSpPr>
        <p:grpSpPr>
          <a:xfrm>
            <a:off x="559319" y="5046314"/>
            <a:ext cx="5216641" cy="3415544"/>
            <a:chOff x="559319" y="5046314"/>
            <a:chExt cx="5216641" cy="3415544"/>
          </a:xfrm>
        </p:grpSpPr>
        <p:pic>
          <p:nvPicPr>
            <p:cNvPr id="14" name="Imagen 13">
              <a:extLst>
                <a:ext uri="{FF2B5EF4-FFF2-40B4-BE49-F238E27FC236}">
                  <a16:creationId xmlns:a16="http://schemas.microsoft.com/office/drawing/2014/main" id="{5FA5074C-C76F-4E8C-ABC7-54092C6A64FE}"/>
                </a:ext>
              </a:extLst>
            </p:cNvPr>
            <p:cNvPicPr>
              <a:picLocks noChangeAspect="1"/>
            </p:cNvPicPr>
            <p:nvPr/>
          </p:nvPicPr>
          <p:blipFill rotWithShape="1">
            <a:blip r:embed="rId5"/>
            <a:srcRect l="1112" t="6830" r="33889" b="17474"/>
            <a:stretch/>
          </p:blipFill>
          <p:spPr>
            <a:xfrm>
              <a:off x="559319" y="5046314"/>
              <a:ext cx="5216641" cy="3415544"/>
            </a:xfrm>
            <a:prstGeom prst="rect">
              <a:avLst/>
            </a:prstGeom>
          </p:spPr>
        </p:pic>
        <p:sp>
          <p:nvSpPr>
            <p:cNvPr id="15" name="Rectángulo 14">
              <a:extLst>
                <a:ext uri="{FF2B5EF4-FFF2-40B4-BE49-F238E27FC236}">
                  <a16:creationId xmlns:a16="http://schemas.microsoft.com/office/drawing/2014/main" id="{7893B878-9842-47D8-89F1-5BE60B2A15EC}"/>
                </a:ext>
              </a:extLst>
            </p:cNvPr>
            <p:cNvSpPr/>
            <p:nvPr/>
          </p:nvSpPr>
          <p:spPr>
            <a:xfrm>
              <a:off x="2218690" y="5178425"/>
              <a:ext cx="1104900" cy="381000"/>
            </a:xfrm>
            <a:prstGeom prst="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CO"/>
            </a:p>
          </p:txBody>
        </p:sp>
      </p:grpSp>
      <p:sp>
        <p:nvSpPr>
          <p:cNvPr id="16" name="CuadroTexto 15">
            <a:extLst>
              <a:ext uri="{FF2B5EF4-FFF2-40B4-BE49-F238E27FC236}">
                <a16:creationId xmlns:a16="http://schemas.microsoft.com/office/drawing/2014/main" id="{9283DCBF-B574-4FCC-BF88-A9F3279C3A1E}"/>
              </a:ext>
            </a:extLst>
          </p:cNvPr>
          <p:cNvSpPr txBox="1"/>
          <p:nvPr/>
        </p:nvSpPr>
        <p:spPr>
          <a:xfrm>
            <a:off x="59634" y="8428131"/>
            <a:ext cx="6709466" cy="1169551"/>
          </a:xfrm>
          <a:prstGeom prst="rect">
            <a:avLst/>
          </a:prstGeom>
          <a:noFill/>
        </p:spPr>
        <p:txBody>
          <a:bodyPr wrap="square" rtlCol="0">
            <a:spAutoFit/>
          </a:bodyPr>
          <a:lstStyle/>
          <a:p>
            <a:r>
              <a:rPr lang="es-MX" sz="1400" b="0" i="0" dirty="0">
                <a:solidFill>
                  <a:srgbClr val="000000"/>
                </a:solidFill>
                <a:effectLst/>
              </a:rPr>
              <a:t>Cuando mueve el control deslizante (slider) a la izquierda el modelo se hace mas lento de manera que hay pausas más largas entre cada tick (paso del tiempo). Eso hace que sea más fácil ver lo que está sucediendo. </a:t>
            </a:r>
            <a:r>
              <a:rPr lang="es-MX" sz="1400" dirty="0"/>
              <a:t>Al mover el slider de  la velocidad a la derecha del centro el modelo se acelerará. NetLogo comenzará a saltar cuadros, es decir, no va a actualizar la vista al final de cada tick, sólo algunos ticks.</a:t>
            </a:r>
            <a:endParaRPr lang="es-CO" sz="1400" dirty="0"/>
          </a:p>
        </p:txBody>
      </p:sp>
    </p:spTree>
    <p:extLst>
      <p:ext uri="{BB962C8B-B14F-4D97-AF65-F5344CB8AC3E}">
        <p14:creationId xmlns:p14="http://schemas.microsoft.com/office/powerpoint/2010/main" val="3937576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0E978BC3-F2AD-4789-A994-B11A6C6D0963}"/>
              </a:ext>
            </a:extLst>
          </p:cNvPr>
          <p:cNvPicPr>
            <a:picLocks noChangeAspect="1"/>
          </p:cNvPicPr>
          <p:nvPr/>
        </p:nvPicPr>
        <p:blipFill>
          <a:blip r:embed="rId2"/>
          <a:stretch>
            <a:fillRect/>
          </a:stretch>
        </p:blipFill>
        <p:spPr>
          <a:xfrm>
            <a:off x="107675" y="74338"/>
            <a:ext cx="4495800" cy="295275"/>
          </a:xfrm>
          <a:prstGeom prst="rect">
            <a:avLst/>
          </a:prstGeom>
        </p:spPr>
      </p:pic>
      <p:pic>
        <p:nvPicPr>
          <p:cNvPr id="7" name="Imagen 6">
            <a:extLst>
              <a:ext uri="{FF2B5EF4-FFF2-40B4-BE49-F238E27FC236}">
                <a16:creationId xmlns:a16="http://schemas.microsoft.com/office/drawing/2014/main" id="{7358BB6D-159C-4E5C-AB8B-0E6ACA42CF9C}"/>
              </a:ext>
            </a:extLst>
          </p:cNvPr>
          <p:cNvPicPr>
            <a:picLocks noChangeAspect="1"/>
          </p:cNvPicPr>
          <p:nvPr/>
        </p:nvPicPr>
        <p:blipFill rotWithShape="1">
          <a:blip r:embed="rId3"/>
          <a:srcRect l="1069" t="18626" r="73515" b="13686"/>
          <a:stretch/>
        </p:blipFill>
        <p:spPr>
          <a:xfrm>
            <a:off x="3429000" y="445813"/>
            <a:ext cx="2752725" cy="4121566"/>
          </a:xfrm>
          <a:prstGeom prst="rect">
            <a:avLst/>
          </a:prstGeom>
        </p:spPr>
      </p:pic>
      <p:sp>
        <p:nvSpPr>
          <p:cNvPr id="8" name="CuadroTexto 7">
            <a:extLst>
              <a:ext uri="{FF2B5EF4-FFF2-40B4-BE49-F238E27FC236}">
                <a16:creationId xmlns:a16="http://schemas.microsoft.com/office/drawing/2014/main" id="{149EADB0-CE7C-4373-9E70-268D7DCA93A9}"/>
              </a:ext>
            </a:extLst>
          </p:cNvPr>
          <p:cNvSpPr txBox="1"/>
          <p:nvPr/>
        </p:nvSpPr>
        <p:spPr>
          <a:xfrm>
            <a:off x="107675" y="607655"/>
            <a:ext cx="3200400" cy="3539430"/>
          </a:xfrm>
          <a:prstGeom prst="rect">
            <a:avLst/>
          </a:prstGeom>
          <a:noFill/>
        </p:spPr>
        <p:txBody>
          <a:bodyPr wrap="square" rtlCol="0">
            <a:spAutoFit/>
          </a:bodyPr>
          <a:lstStyle/>
          <a:p>
            <a:pPr algn="l"/>
            <a:r>
              <a:rPr lang="es-MX" sz="1400" b="0" i="0" dirty="0">
                <a:solidFill>
                  <a:srgbClr val="000000"/>
                </a:solidFill>
                <a:effectLst/>
                <a:latin typeface="arial" panose="020B0604020202020204" pitchFamily="34" charset="0"/>
              </a:rPr>
              <a:t>Los ajustes dentro de un modelo le dan una oportunidad de trabajar en diferentes escenarios o hipótesis. Modificando la configuración y corriendo luego el modelo para ver cómo reacciona a esos cambios puede darle una comprensión más profunda del fenómeno que se está modelando.  Los  </a:t>
            </a:r>
            <a:r>
              <a:rPr lang="es-MX" sz="1400" b="0" i="0" dirty="0" err="1">
                <a:solidFill>
                  <a:srgbClr val="000000"/>
                </a:solidFill>
                <a:effectLst/>
                <a:latin typeface="arial" panose="020B0604020202020204" pitchFamily="34" charset="0"/>
              </a:rPr>
              <a:t>Switches</a:t>
            </a:r>
            <a:r>
              <a:rPr lang="es-MX" sz="1400" b="0" i="0" dirty="0">
                <a:solidFill>
                  <a:srgbClr val="000000"/>
                </a:solidFill>
                <a:effectLst/>
                <a:latin typeface="arial" panose="020B0604020202020204" pitchFamily="34" charset="0"/>
              </a:rPr>
              <a:t> (interruptores) y los Sliders (deslizadores) le dan acceso a la configuración del modelo.</a:t>
            </a:r>
          </a:p>
          <a:p>
            <a:pPr algn="l"/>
            <a:r>
              <a:rPr lang="es-MX" sz="1400" b="0" i="0" dirty="0">
                <a:solidFill>
                  <a:srgbClr val="000000"/>
                </a:solidFill>
                <a:effectLst/>
                <a:latin typeface="arial" panose="020B0604020202020204" pitchFamily="34" charset="0"/>
              </a:rPr>
              <a:t>Aquí están los interruptores y deslizadores del modelo de depredación lobo oveja:</a:t>
            </a:r>
          </a:p>
        </p:txBody>
      </p:sp>
      <p:pic>
        <p:nvPicPr>
          <p:cNvPr id="10" name="Imagen 9">
            <a:extLst>
              <a:ext uri="{FF2B5EF4-FFF2-40B4-BE49-F238E27FC236}">
                <a16:creationId xmlns:a16="http://schemas.microsoft.com/office/drawing/2014/main" id="{D2A6C15E-CB12-4910-9DB1-66ED9DED5302}"/>
              </a:ext>
            </a:extLst>
          </p:cNvPr>
          <p:cNvPicPr>
            <a:picLocks noChangeAspect="1"/>
          </p:cNvPicPr>
          <p:nvPr/>
        </p:nvPicPr>
        <p:blipFill>
          <a:blip r:embed="rId4"/>
          <a:stretch>
            <a:fillRect/>
          </a:stretch>
        </p:blipFill>
        <p:spPr>
          <a:xfrm>
            <a:off x="0" y="4643579"/>
            <a:ext cx="6858000" cy="838685"/>
          </a:xfrm>
          <a:prstGeom prst="rect">
            <a:avLst/>
          </a:prstGeom>
        </p:spPr>
      </p:pic>
      <p:sp>
        <p:nvSpPr>
          <p:cNvPr id="11" name="CuadroTexto 10">
            <a:extLst>
              <a:ext uri="{FF2B5EF4-FFF2-40B4-BE49-F238E27FC236}">
                <a16:creationId xmlns:a16="http://schemas.microsoft.com/office/drawing/2014/main" id="{322BA5B6-4C66-4EF8-907A-4FD556B195A4}"/>
              </a:ext>
            </a:extLst>
          </p:cNvPr>
          <p:cNvSpPr txBox="1"/>
          <p:nvPr/>
        </p:nvSpPr>
        <p:spPr>
          <a:xfrm>
            <a:off x="107675" y="5482264"/>
            <a:ext cx="3985354" cy="307777"/>
          </a:xfrm>
          <a:prstGeom prst="rect">
            <a:avLst/>
          </a:prstGeom>
          <a:noFill/>
        </p:spPr>
        <p:txBody>
          <a:bodyPr wrap="square" rtlCol="0">
            <a:spAutoFit/>
          </a:bodyPr>
          <a:lstStyle/>
          <a:p>
            <a:r>
              <a:rPr lang="es-CO" sz="1400" dirty="0"/>
              <a:t>La población de ovejas se reduce drásticamente.</a:t>
            </a:r>
          </a:p>
        </p:txBody>
      </p:sp>
      <p:pic>
        <p:nvPicPr>
          <p:cNvPr id="13" name="Imagen 12">
            <a:extLst>
              <a:ext uri="{FF2B5EF4-FFF2-40B4-BE49-F238E27FC236}">
                <a16:creationId xmlns:a16="http://schemas.microsoft.com/office/drawing/2014/main" id="{02907E1A-EC1D-4417-BBF0-34EA18A40124}"/>
              </a:ext>
            </a:extLst>
          </p:cNvPr>
          <p:cNvPicPr>
            <a:picLocks noChangeAspect="1"/>
          </p:cNvPicPr>
          <p:nvPr/>
        </p:nvPicPr>
        <p:blipFill rotWithShape="1">
          <a:blip r:embed="rId5"/>
          <a:srcRect t="7047" r="34444" b="11875"/>
          <a:stretch/>
        </p:blipFill>
        <p:spPr>
          <a:xfrm>
            <a:off x="577574" y="5813623"/>
            <a:ext cx="5594625" cy="3890211"/>
          </a:xfrm>
          <a:prstGeom prst="rect">
            <a:avLst/>
          </a:prstGeom>
        </p:spPr>
      </p:pic>
    </p:spTree>
    <p:extLst>
      <p:ext uri="{BB962C8B-B14F-4D97-AF65-F5344CB8AC3E}">
        <p14:creationId xmlns:p14="http://schemas.microsoft.com/office/powerpoint/2010/main" val="2408733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9577BEC4-6A92-407D-897E-B1798F13B63D}"/>
              </a:ext>
            </a:extLst>
          </p:cNvPr>
          <p:cNvPicPr>
            <a:picLocks noChangeAspect="1"/>
          </p:cNvPicPr>
          <p:nvPr/>
        </p:nvPicPr>
        <p:blipFill>
          <a:blip r:embed="rId2"/>
          <a:stretch>
            <a:fillRect/>
          </a:stretch>
        </p:blipFill>
        <p:spPr>
          <a:xfrm>
            <a:off x="149225" y="95250"/>
            <a:ext cx="6153150" cy="1028700"/>
          </a:xfrm>
          <a:prstGeom prst="rect">
            <a:avLst/>
          </a:prstGeom>
        </p:spPr>
      </p:pic>
      <p:sp>
        <p:nvSpPr>
          <p:cNvPr id="6" name="CuadroTexto 5">
            <a:extLst>
              <a:ext uri="{FF2B5EF4-FFF2-40B4-BE49-F238E27FC236}">
                <a16:creationId xmlns:a16="http://schemas.microsoft.com/office/drawing/2014/main" id="{869543D7-BB5E-4DF8-9E7E-6DFBC10E42B8}"/>
              </a:ext>
            </a:extLst>
          </p:cNvPr>
          <p:cNvSpPr txBox="1"/>
          <p:nvPr/>
        </p:nvSpPr>
        <p:spPr>
          <a:xfrm>
            <a:off x="149225" y="1219200"/>
            <a:ext cx="6492875" cy="738664"/>
          </a:xfrm>
          <a:prstGeom prst="rect">
            <a:avLst/>
          </a:prstGeom>
          <a:noFill/>
        </p:spPr>
        <p:txBody>
          <a:bodyPr wrap="square" rtlCol="0">
            <a:spAutoFit/>
          </a:bodyPr>
          <a:lstStyle/>
          <a:p>
            <a:r>
              <a:rPr lang="es-CO" sz="1400" dirty="0"/>
              <a:t>Al cambiar la versión del modelo por ovejas-lobos-hierba estamos agregando una nueva variable de modo que influyo en la simulación en comparación con la simulación anterior, la población de ovejas y lobos creció mientras que las hierbas disminuyen.</a:t>
            </a:r>
          </a:p>
        </p:txBody>
      </p:sp>
      <p:pic>
        <p:nvPicPr>
          <p:cNvPr id="8" name="Imagen 7">
            <a:extLst>
              <a:ext uri="{FF2B5EF4-FFF2-40B4-BE49-F238E27FC236}">
                <a16:creationId xmlns:a16="http://schemas.microsoft.com/office/drawing/2014/main" id="{90F8FA24-49D8-4C77-9378-73630D10FEF2}"/>
              </a:ext>
            </a:extLst>
          </p:cNvPr>
          <p:cNvPicPr>
            <a:picLocks noChangeAspect="1"/>
          </p:cNvPicPr>
          <p:nvPr/>
        </p:nvPicPr>
        <p:blipFill rotWithShape="1">
          <a:blip r:embed="rId3"/>
          <a:srcRect t="5052" r="35139" b="12933"/>
          <a:stretch/>
        </p:blipFill>
        <p:spPr>
          <a:xfrm>
            <a:off x="847725" y="1964214"/>
            <a:ext cx="5172075" cy="3676936"/>
          </a:xfrm>
          <a:prstGeom prst="rect">
            <a:avLst/>
          </a:prstGeom>
        </p:spPr>
      </p:pic>
      <p:sp>
        <p:nvSpPr>
          <p:cNvPr id="11" name="CuadroTexto 10">
            <a:extLst>
              <a:ext uri="{FF2B5EF4-FFF2-40B4-BE49-F238E27FC236}">
                <a16:creationId xmlns:a16="http://schemas.microsoft.com/office/drawing/2014/main" id="{46EFE2F1-6CF7-40C0-98C1-3DDE71BF13BE}"/>
              </a:ext>
            </a:extLst>
          </p:cNvPr>
          <p:cNvSpPr txBox="1"/>
          <p:nvPr/>
        </p:nvSpPr>
        <p:spPr>
          <a:xfrm>
            <a:off x="457200" y="5704650"/>
            <a:ext cx="5994400" cy="307777"/>
          </a:xfrm>
          <a:prstGeom prst="rect">
            <a:avLst/>
          </a:prstGeom>
          <a:noFill/>
        </p:spPr>
        <p:txBody>
          <a:bodyPr wrap="square" rtlCol="0">
            <a:spAutoFit/>
          </a:bodyPr>
          <a:lstStyle/>
          <a:p>
            <a:r>
              <a:rPr lang="es-CO" sz="1400" dirty="0"/>
              <a:t>Se cambia el tamaño de la población de ovejas y lobos</a:t>
            </a:r>
          </a:p>
        </p:txBody>
      </p:sp>
      <p:grpSp>
        <p:nvGrpSpPr>
          <p:cNvPr id="13" name="Grupo 12">
            <a:extLst>
              <a:ext uri="{FF2B5EF4-FFF2-40B4-BE49-F238E27FC236}">
                <a16:creationId xmlns:a16="http://schemas.microsoft.com/office/drawing/2014/main" id="{A419FF50-90F4-43F3-A598-9DB9501B991E}"/>
              </a:ext>
            </a:extLst>
          </p:cNvPr>
          <p:cNvGrpSpPr/>
          <p:nvPr/>
        </p:nvGrpSpPr>
        <p:grpSpPr>
          <a:xfrm>
            <a:off x="813321" y="6012427"/>
            <a:ext cx="5190081" cy="3676937"/>
            <a:chOff x="813321" y="6012427"/>
            <a:chExt cx="5190081" cy="3676937"/>
          </a:xfrm>
        </p:grpSpPr>
        <p:pic>
          <p:nvPicPr>
            <p:cNvPr id="10" name="Imagen 9">
              <a:extLst>
                <a:ext uri="{FF2B5EF4-FFF2-40B4-BE49-F238E27FC236}">
                  <a16:creationId xmlns:a16="http://schemas.microsoft.com/office/drawing/2014/main" id="{EEBE873C-CFB4-4940-93DC-95DA44789CD9}"/>
                </a:ext>
              </a:extLst>
            </p:cNvPr>
            <p:cNvPicPr>
              <a:picLocks noChangeAspect="1"/>
            </p:cNvPicPr>
            <p:nvPr/>
          </p:nvPicPr>
          <p:blipFill rotWithShape="1">
            <a:blip r:embed="rId4"/>
            <a:srcRect t="4637" r="34329" b="12611"/>
            <a:stretch/>
          </p:blipFill>
          <p:spPr>
            <a:xfrm>
              <a:off x="813321" y="6012427"/>
              <a:ext cx="5190081" cy="3676937"/>
            </a:xfrm>
            <a:prstGeom prst="rect">
              <a:avLst/>
            </a:prstGeom>
          </p:spPr>
        </p:pic>
        <p:sp>
          <p:nvSpPr>
            <p:cNvPr id="12" name="Rectángulo 11">
              <a:extLst>
                <a:ext uri="{FF2B5EF4-FFF2-40B4-BE49-F238E27FC236}">
                  <a16:creationId xmlns:a16="http://schemas.microsoft.com/office/drawing/2014/main" id="{A96C113A-A0F4-4844-8CF2-FEF198361D75}"/>
                </a:ext>
              </a:extLst>
            </p:cNvPr>
            <p:cNvSpPr/>
            <p:nvPr/>
          </p:nvSpPr>
          <p:spPr>
            <a:xfrm>
              <a:off x="847725" y="6896100"/>
              <a:ext cx="2035175" cy="24130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s-CO"/>
            </a:p>
          </p:txBody>
        </p:sp>
      </p:grpSp>
    </p:spTree>
    <p:extLst>
      <p:ext uri="{BB962C8B-B14F-4D97-AF65-F5344CB8AC3E}">
        <p14:creationId xmlns:p14="http://schemas.microsoft.com/office/powerpoint/2010/main" val="1139277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13D8B017-96CA-40CC-912B-676EE4068CC0}"/>
              </a:ext>
            </a:extLst>
          </p:cNvPr>
          <p:cNvPicPr>
            <a:picLocks noChangeAspect="1"/>
          </p:cNvPicPr>
          <p:nvPr/>
        </p:nvPicPr>
        <p:blipFill>
          <a:blip r:embed="rId2"/>
          <a:stretch>
            <a:fillRect/>
          </a:stretch>
        </p:blipFill>
        <p:spPr>
          <a:xfrm>
            <a:off x="0" y="19050"/>
            <a:ext cx="6838950" cy="685800"/>
          </a:xfrm>
          <a:prstGeom prst="rect">
            <a:avLst/>
          </a:prstGeom>
        </p:spPr>
      </p:pic>
      <p:grpSp>
        <p:nvGrpSpPr>
          <p:cNvPr id="9" name="Grupo 8">
            <a:extLst>
              <a:ext uri="{FF2B5EF4-FFF2-40B4-BE49-F238E27FC236}">
                <a16:creationId xmlns:a16="http://schemas.microsoft.com/office/drawing/2014/main" id="{3B17BE3A-0324-4F1D-BD15-9704DBD20980}"/>
              </a:ext>
            </a:extLst>
          </p:cNvPr>
          <p:cNvGrpSpPr/>
          <p:nvPr/>
        </p:nvGrpSpPr>
        <p:grpSpPr>
          <a:xfrm>
            <a:off x="1670244" y="692150"/>
            <a:ext cx="3524056" cy="2609850"/>
            <a:chOff x="273244" y="704850"/>
            <a:chExt cx="3806438" cy="2965450"/>
          </a:xfrm>
        </p:grpSpPr>
        <p:pic>
          <p:nvPicPr>
            <p:cNvPr id="7" name="Imagen 6">
              <a:extLst>
                <a:ext uri="{FF2B5EF4-FFF2-40B4-BE49-F238E27FC236}">
                  <a16:creationId xmlns:a16="http://schemas.microsoft.com/office/drawing/2014/main" id="{1C56BA16-0D6C-4FE3-BE5A-050F01AB80FB}"/>
                </a:ext>
              </a:extLst>
            </p:cNvPr>
            <p:cNvPicPr>
              <a:picLocks noChangeAspect="1"/>
            </p:cNvPicPr>
            <p:nvPr/>
          </p:nvPicPr>
          <p:blipFill rotWithShape="1">
            <a:blip r:embed="rId3"/>
            <a:srcRect t="4793" r="52361" b="29195"/>
            <a:stretch/>
          </p:blipFill>
          <p:spPr>
            <a:xfrm>
              <a:off x="273244" y="704850"/>
              <a:ext cx="3806438" cy="2965450"/>
            </a:xfrm>
            <a:prstGeom prst="rect">
              <a:avLst/>
            </a:prstGeom>
          </p:spPr>
        </p:pic>
        <p:sp>
          <p:nvSpPr>
            <p:cNvPr id="8" name="Rectángulo 7">
              <a:extLst>
                <a:ext uri="{FF2B5EF4-FFF2-40B4-BE49-F238E27FC236}">
                  <a16:creationId xmlns:a16="http://schemas.microsoft.com/office/drawing/2014/main" id="{0309CDF3-8EE5-49F4-BF88-C27926D21DA6}"/>
                </a:ext>
              </a:extLst>
            </p:cNvPr>
            <p:cNvSpPr/>
            <p:nvPr/>
          </p:nvSpPr>
          <p:spPr>
            <a:xfrm>
              <a:off x="533400" y="704850"/>
              <a:ext cx="476250" cy="20955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s-CO"/>
            </a:p>
          </p:txBody>
        </p:sp>
      </p:grpSp>
      <p:pic>
        <p:nvPicPr>
          <p:cNvPr id="11" name="Imagen 10">
            <a:extLst>
              <a:ext uri="{FF2B5EF4-FFF2-40B4-BE49-F238E27FC236}">
                <a16:creationId xmlns:a16="http://schemas.microsoft.com/office/drawing/2014/main" id="{D66ADCE2-DD43-4E2F-AF87-B06705A09C2F}"/>
              </a:ext>
            </a:extLst>
          </p:cNvPr>
          <p:cNvPicPr>
            <a:picLocks noChangeAspect="1"/>
          </p:cNvPicPr>
          <p:nvPr/>
        </p:nvPicPr>
        <p:blipFill>
          <a:blip r:embed="rId4"/>
          <a:stretch>
            <a:fillRect/>
          </a:stretch>
        </p:blipFill>
        <p:spPr>
          <a:xfrm>
            <a:off x="60325" y="3302000"/>
            <a:ext cx="6721475" cy="1954655"/>
          </a:xfrm>
          <a:prstGeom prst="rect">
            <a:avLst/>
          </a:prstGeom>
        </p:spPr>
      </p:pic>
      <p:sp>
        <p:nvSpPr>
          <p:cNvPr id="12" name="CuadroTexto 11">
            <a:extLst>
              <a:ext uri="{FF2B5EF4-FFF2-40B4-BE49-F238E27FC236}">
                <a16:creationId xmlns:a16="http://schemas.microsoft.com/office/drawing/2014/main" id="{D10E588E-F51D-4180-93FA-C26AB1D97EEB}"/>
              </a:ext>
            </a:extLst>
          </p:cNvPr>
          <p:cNvSpPr txBox="1"/>
          <p:nvPr/>
        </p:nvSpPr>
        <p:spPr>
          <a:xfrm>
            <a:off x="165100" y="5256655"/>
            <a:ext cx="6616700" cy="523220"/>
          </a:xfrm>
          <a:prstGeom prst="rect">
            <a:avLst/>
          </a:prstGeom>
          <a:noFill/>
        </p:spPr>
        <p:txBody>
          <a:bodyPr wrap="square" rtlCol="0">
            <a:spAutoFit/>
          </a:bodyPr>
          <a:lstStyle/>
          <a:p>
            <a:r>
              <a:rPr lang="es-CO" sz="1400" dirty="0"/>
              <a:t>Toda la población de ovejas muere, no me sorprendió. Para ayudar a la población de ovejas podemos aumentar su índice de reproducción.</a:t>
            </a:r>
          </a:p>
        </p:txBody>
      </p:sp>
      <p:pic>
        <p:nvPicPr>
          <p:cNvPr id="14" name="Imagen 13">
            <a:extLst>
              <a:ext uri="{FF2B5EF4-FFF2-40B4-BE49-F238E27FC236}">
                <a16:creationId xmlns:a16="http://schemas.microsoft.com/office/drawing/2014/main" id="{6694DBB3-B583-4524-B3AA-ECCF624CE4A0}"/>
              </a:ext>
            </a:extLst>
          </p:cNvPr>
          <p:cNvPicPr>
            <a:picLocks noChangeAspect="1"/>
          </p:cNvPicPr>
          <p:nvPr/>
        </p:nvPicPr>
        <p:blipFill rotWithShape="1">
          <a:blip r:embed="rId5"/>
          <a:srcRect t="6277" r="33792" b="13026"/>
          <a:stretch/>
        </p:blipFill>
        <p:spPr>
          <a:xfrm>
            <a:off x="784225" y="5876207"/>
            <a:ext cx="5270500" cy="3611752"/>
          </a:xfrm>
          <a:prstGeom prst="rect">
            <a:avLst/>
          </a:prstGeom>
        </p:spPr>
      </p:pic>
    </p:spTree>
    <p:extLst>
      <p:ext uri="{BB962C8B-B14F-4D97-AF65-F5344CB8AC3E}">
        <p14:creationId xmlns:p14="http://schemas.microsoft.com/office/powerpoint/2010/main" val="2042860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6784F0C6-F033-43B3-B876-2611206B13CC}"/>
              </a:ext>
            </a:extLst>
          </p:cNvPr>
          <p:cNvPicPr>
            <a:picLocks noChangeAspect="1"/>
          </p:cNvPicPr>
          <p:nvPr/>
        </p:nvPicPr>
        <p:blipFill>
          <a:blip r:embed="rId2"/>
          <a:stretch>
            <a:fillRect/>
          </a:stretch>
        </p:blipFill>
        <p:spPr>
          <a:xfrm>
            <a:off x="156936" y="72570"/>
            <a:ext cx="4686300" cy="1057275"/>
          </a:xfrm>
          <a:prstGeom prst="rect">
            <a:avLst/>
          </a:prstGeom>
        </p:spPr>
      </p:pic>
      <p:sp>
        <p:nvSpPr>
          <p:cNvPr id="7" name="CuadroTexto 6">
            <a:extLst>
              <a:ext uri="{FF2B5EF4-FFF2-40B4-BE49-F238E27FC236}">
                <a16:creationId xmlns:a16="http://schemas.microsoft.com/office/drawing/2014/main" id="{44335E0D-6E3B-4BE7-9DD7-6A848AEDBB66}"/>
              </a:ext>
            </a:extLst>
          </p:cNvPr>
          <p:cNvSpPr txBox="1"/>
          <p:nvPr/>
        </p:nvSpPr>
        <p:spPr>
          <a:xfrm>
            <a:off x="156936" y="1129845"/>
            <a:ext cx="6544128" cy="523220"/>
          </a:xfrm>
          <a:prstGeom prst="rect">
            <a:avLst/>
          </a:prstGeom>
          <a:noFill/>
        </p:spPr>
        <p:txBody>
          <a:bodyPr wrap="square" rtlCol="0">
            <a:spAutoFit/>
          </a:bodyPr>
          <a:lstStyle/>
          <a:p>
            <a:r>
              <a:rPr lang="es-CO" sz="1400" dirty="0"/>
              <a:t>Al igual que en el caso anterior la población de ovejas muere, pero la población de lobos se reduce en mas de la mitad en comparación con la simulación anterior.  </a:t>
            </a:r>
          </a:p>
        </p:txBody>
      </p:sp>
      <p:pic>
        <p:nvPicPr>
          <p:cNvPr id="9" name="Imagen 8">
            <a:extLst>
              <a:ext uri="{FF2B5EF4-FFF2-40B4-BE49-F238E27FC236}">
                <a16:creationId xmlns:a16="http://schemas.microsoft.com/office/drawing/2014/main" id="{2C27BEC8-CECD-4E5A-9615-B0A387CBA2C2}"/>
              </a:ext>
            </a:extLst>
          </p:cNvPr>
          <p:cNvPicPr>
            <a:picLocks noChangeAspect="1"/>
          </p:cNvPicPr>
          <p:nvPr/>
        </p:nvPicPr>
        <p:blipFill rotWithShape="1">
          <a:blip r:embed="rId3"/>
          <a:srcRect t="5876" r="34881" b="12768"/>
          <a:stretch/>
        </p:blipFill>
        <p:spPr>
          <a:xfrm>
            <a:off x="940027" y="1653065"/>
            <a:ext cx="4977946" cy="3496595"/>
          </a:xfrm>
          <a:prstGeom prst="rect">
            <a:avLst/>
          </a:prstGeom>
        </p:spPr>
      </p:pic>
      <p:pic>
        <p:nvPicPr>
          <p:cNvPr id="11" name="Imagen 10">
            <a:extLst>
              <a:ext uri="{FF2B5EF4-FFF2-40B4-BE49-F238E27FC236}">
                <a16:creationId xmlns:a16="http://schemas.microsoft.com/office/drawing/2014/main" id="{42F3C0DE-6BD5-4715-B2BD-E49E6DF75C72}"/>
              </a:ext>
            </a:extLst>
          </p:cNvPr>
          <p:cNvPicPr>
            <a:picLocks noChangeAspect="1"/>
          </p:cNvPicPr>
          <p:nvPr/>
        </p:nvPicPr>
        <p:blipFill>
          <a:blip r:embed="rId4"/>
          <a:stretch>
            <a:fillRect/>
          </a:stretch>
        </p:blipFill>
        <p:spPr>
          <a:xfrm>
            <a:off x="88673" y="5201392"/>
            <a:ext cx="5829300" cy="942975"/>
          </a:xfrm>
          <a:prstGeom prst="rect">
            <a:avLst/>
          </a:prstGeom>
        </p:spPr>
      </p:pic>
      <p:sp>
        <p:nvSpPr>
          <p:cNvPr id="12" name="CuadroTexto 11">
            <a:extLst>
              <a:ext uri="{FF2B5EF4-FFF2-40B4-BE49-F238E27FC236}">
                <a16:creationId xmlns:a16="http://schemas.microsoft.com/office/drawing/2014/main" id="{4F17E8FD-4B6A-4206-A880-B62635F372D3}"/>
              </a:ext>
            </a:extLst>
          </p:cNvPr>
          <p:cNvSpPr txBox="1"/>
          <p:nvPr/>
        </p:nvSpPr>
        <p:spPr>
          <a:xfrm>
            <a:off x="152400" y="6144367"/>
            <a:ext cx="6544128" cy="307777"/>
          </a:xfrm>
          <a:prstGeom prst="rect">
            <a:avLst/>
          </a:prstGeom>
          <a:noFill/>
        </p:spPr>
        <p:txBody>
          <a:bodyPr wrap="square" rtlCol="0">
            <a:spAutoFit/>
          </a:bodyPr>
          <a:lstStyle/>
          <a:p>
            <a:r>
              <a:rPr lang="es-CO" sz="1400" dirty="0"/>
              <a:t>Los lobos tienen un valor numérico.</a:t>
            </a:r>
          </a:p>
        </p:txBody>
      </p:sp>
      <p:sp>
        <p:nvSpPr>
          <p:cNvPr id="13" name="CuadroTexto 12">
            <a:extLst>
              <a:ext uri="{FF2B5EF4-FFF2-40B4-BE49-F238E27FC236}">
                <a16:creationId xmlns:a16="http://schemas.microsoft.com/office/drawing/2014/main" id="{70D05593-E1A3-4F52-99BD-DC7C3F937286}"/>
              </a:ext>
            </a:extLst>
          </p:cNvPr>
          <p:cNvSpPr txBox="1"/>
          <p:nvPr/>
        </p:nvSpPr>
        <p:spPr>
          <a:xfrm>
            <a:off x="3771899" y="5194300"/>
            <a:ext cx="342673" cy="307777"/>
          </a:xfrm>
          <a:prstGeom prst="rect">
            <a:avLst/>
          </a:prstGeom>
          <a:noFill/>
        </p:spPr>
        <p:txBody>
          <a:bodyPr wrap="square" rtlCol="0">
            <a:spAutoFit/>
          </a:bodyPr>
          <a:lstStyle/>
          <a:p>
            <a:r>
              <a:rPr lang="es-CO" sz="1400" dirty="0"/>
              <a:t>si</a:t>
            </a:r>
          </a:p>
        </p:txBody>
      </p:sp>
      <p:pic>
        <p:nvPicPr>
          <p:cNvPr id="15" name="Imagen 14">
            <a:extLst>
              <a:ext uri="{FF2B5EF4-FFF2-40B4-BE49-F238E27FC236}">
                <a16:creationId xmlns:a16="http://schemas.microsoft.com/office/drawing/2014/main" id="{0008FF7A-1DA4-4070-B5E1-5B255F15A9DB}"/>
              </a:ext>
            </a:extLst>
          </p:cNvPr>
          <p:cNvPicPr>
            <a:picLocks noChangeAspect="1"/>
          </p:cNvPicPr>
          <p:nvPr/>
        </p:nvPicPr>
        <p:blipFill rotWithShape="1">
          <a:blip r:embed="rId5"/>
          <a:srcRect t="16658" r="35552" b="12132"/>
          <a:stretch/>
        </p:blipFill>
        <p:spPr>
          <a:xfrm>
            <a:off x="672986" y="6409313"/>
            <a:ext cx="5512027" cy="3424117"/>
          </a:xfrm>
          <a:prstGeom prst="rect">
            <a:avLst/>
          </a:prstGeom>
        </p:spPr>
      </p:pic>
    </p:spTree>
    <p:extLst>
      <p:ext uri="{BB962C8B-B14F-4D97-AF65-F5344CB8AC3E}">
        <p14:creationId xmlns:p14="http://schemas.microsoft.com/office/powerpoint/2010/main" val="870711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F7F42D67-1D92-4F2B-8ACD-3E962E149BBF}"/>
              </a:ext>
            </a:extLst>
          </p:cNvPr>
          <p:cNvPicPr>
            <a:picLocks noChangeAspect="1"/>
          </p:cNvPicPr>
          <p:nvPr/>
        </p:nvPicPr>
        <p:blipFill>
          <a:blip r:embed="rId2"/>
          <a:stretch>
            <a:fillRect/>
          </a:stretch>
        </p:blipFill>
        <p:spPr>
          <a:xfrm>
            <a:off x="172357" y="188686"/>
            <a:ext cx="4800600" cy="600075"/>
          </a:xfrm>
          <a:prstGeom prst="rect">
            <a:avLst/>
          </a:prstGeom>
        </p:spPr>
      </p:pic>
      <p:pic>
        <p:nvPicPr>
          <p:cNvPr id="7" name="Imagen 6">
            <a:extLst>
              <a:ext uri="{FF2B5EF4-FFF2-40B4-BE49-F238E27FC236}">
                <a16:creationId xmlns:a16="http://schemas.microsoft.com/office/drawing/2014/main" id="{195DAF7A-2ED1-4F17-AD1F-15C86F76B15D}"/>
              </a:ext>
            </a:extLst>
          </p:cNvPr>
          <p:cNvPicPr>
            <a:picLocks noChangeAspect="1"/>
          </p:cNvPicPr>
          <p:nvPr/>
        </p:nvPicPr>
        <p:blipFill rotWithShape="1">
          <a:blip r:embed="rId3"/>
          <a:srcRect t="18286" r="35423" b="13580"/>
          <a:stretch/>
        </p:blipFill>
        <p:spPr>
          <a:xfrm>
            <a:off x="639671" y="1161146"/>
            <a:ext cx="5578658" cy="3309257"/>
          </a:xfrm>
          <a:prstGeom prst="rect">
            <a:avLst/>
          </a:prstGeom>
        </p:spPr>
      </p:pic>
      <p:sp>
        <p:nvSpPr>
          <p:cNvPr id="8" name="CuadroTexto 7">
            <a:extLst>
              <a:ext uri="{FF2B5EF4-FFF2-40B4-BE49-F238E27FC236}">
                <a16:creationId xmlns:a16="http://schemas.microsoft.com/office/drawing/2014/main" id="{CE46AAC8-EE14-43E2-B961-8EA296EDE00A}"/>
              </a:ext>
            </a:extLst>
          </p:cNvPr>
          <p:cNvSpPr txBox="1"/>
          <p:nvPr/>
        </p:nvSpPr>
        <p:spPr>
          <a:xfrm>
            <a:off x="114300" y="775428"/>
            <a:ext cx="5097780" cy="307777"/>
          </a:xfrm>
          <a:prstGeom prst="rect">
            <a:avLst/>
          </a:prstGeom>
          <a:noFill/>
        </p:spPr>
        <p:txBody>
          <a:bodyPr wrap="square" rtlCol="0">
            <a:spAutoFit/>
          </a:bodyPr>
          <a:lstStyle/>
          <a:p>
            <a:r>
              <a:rPr lang="es-CO" sz="1400" dirty="0"/>
              <a:t>La etiqueta numérica desaparece.</a:t>
            </a:r>
          </a:p>
        </p:txBody>
      </p:sp>
      <p:pic>
        <p:nvPicPr>
          <p:cNvPr id="12" name="Imagen 11">
            <a:extLst>
              <a:ext uri="{FF2B5EF4-FFF2-40B4-BE49-F238E27FC236}">
                <a16:creationId xmlns:a16="http://schemas.microsoft.com/office/drawing/2014/main" id="{209C2C1F-0959-4A19-8ED0-7F1BA6FC1F74}"/>
              </a:ext>
            </a:extLst>
          </p:cNvPr>
          <p:cNvPicPr>
            <a:picLocks noChangeAspect="1"/>
          </p:cNvPicPr>
          <p:nvPr/>
        </p:nvPicPr>
        <p:blipFill>
          <a:blip r:embed="rId4"/>
          <a:stretch>
            <a:fillRect/>
          </a:stretch>
        </p:blipFill>
        <p:spPr>
          <a:xfrm>
            <a:off x="172357" y="4581001"/>
            <a:ext cx="533400" cy="266700"/>
          </a:xfrm>
          <a:prstGeom prst="rect">
            <a:avLst/>
          </a:prstGeom>
        </p:spPr>
      </p:pic>
      <p:sp>
        <p:nvSpPr>
          <p:cNvPr id="13" name="CuadroTexto 12">
            <a:extLst>
              <a:ext uri="{FF2B5EF4-FFF2-40B4-BE49-F238E27FC236}">
                <a16:creationId xmlns:a16="http://schemas.microsoft.com/office/drawing/2014/main" id="{9CA50475-1CE9-458D-AF22-DA270EA5A1E2}"/>
              </a:ext>
            </a:extLst>
          </p:cNvPr>
          <p:cNvSpPr txBox="1"/>
          <p:nvPr/>
        </p:nvSpPr>
        <p:spPr>
          <a:xfrm>
            <a:off x="172357" y="4847701"/>
            <a:ext cx="6504213" cy="1384995"/>
          </a:xfrm>
          <a:prstGeom prst="rect">
            <a:avLst/>
          </a:prstGeom>
          <a:noFill/>
        </p:spPr>
        <p:txBody>
          <a:bodyPr wrap="square" rtlCol="0">
            <a:spAutoFit/>
          </a:bodyPr>
          <a:lstStyle/>
          <a:p>
            <a:r>
              <a:rPr lang="es-MX" sz="1400" dirty="0"/>
              <a:t>Si desea guardar los datos de una gráfica para verlos o analizarlos en otro programa, usted puede utilizar el </a:t>
            </a:r>
            <a:r>
              <a:rPr lang="es-MX" sz="1400" dirty="0" err="1"/>
              <a:t>item</a:t>
            </a:r>
            <a:r>
              <a:rPr lang="es-MX" sz="1400" dirty="0"/>
              <a:t> "</a:t>
            </a:r>
            <a:r>
              <a:rPr lang="es-MX" sz="1400" dirty="0" err="1"/>
              <a:t>Export</a:t>
            </a:r>
            <a:r>
              <a:rPr lang="es-MX" sz="1400" dirty="0"/>
              <a:t> </a:t>
            </a:r>
            <a:r>
              <a:rPr lang="es-MX" sz="1400" dirty="0" err="1"/>
              <a:t>Plot</a:t>
            </a:r>
            <a:r>
              <a:rPr lang="es-MX" sz="1400" dirty="0"/>
              <a:t>" en el menú File. De esa manera guarda la información en su computador en un formato que pueda ser leído por una hoja de cálculo como Excel y por programas de bases de datos. También puede exportar una gráfica con control-clic (Mac) o haciendo clic derecho (Windows) y eligiendo "</a:t>
            </a:r>
            <a:r>
              <a:rPr lang="es-MX" sz="1400" dirty="0" err="1"/>
              <a:t>Export</a:t>
            </a:r>
            <a:r>
              <a:rPr lang="es-MX" sz="1400" dirty="0"/>
              <a:t> ..."  en el menú emergente.</a:t>
            </a:r>
            <a:endParaRPr lang="es-CO" sz="1400" dirty="0"/>
          </a:p>
        </p:txBody>
      </p:sp>
      <p:grpSp>
        <p:nvGrpSpPr>
          <p:cNvPr id="15" name="Grupo 14">
            <a:extLst>
              <a:ext uri="{FF2B5EF4-FFF2-40B4-BE49-F238E27FC236}">
                <a16:creationId xmlns:a16="http://schemas.microsoft.com/office/drawing/2014/main" id="{6EDFC97C-D6D0-4CE6-BC6F-EBF7C80B8A79}"/>
              </a:ext>
            </a:extLst>
          </p:cNvPr>
          <p:cNvGrpSpPr/>
          <p:nvPr/>
        </p:nvGrpSpPr>
        <p:grpSpPr>
          <a:xfrm>
            <a:off x="464183" y="6499396"/>
            <a:ext cx="5754146" cy="2897876"/>
            <a:chOff x="464183" y="6499396"/>
            <a:chExt cx="5754146" cy="2897876"/>
          </a:xfrm>
        </p:grpSpPr>
        <p:pic>
          <p:nvPicPr>
            <p:cNvPr id="10" name="Imagen 9">
              <a:extLst>
                <a:ext uri="{FF2B5EF4-FFF2-40B4-BE49-F238E27FC236}">
                  <a16:creationId xmlns:a16="http://schemas.microsoft.com/office/drawing/2014/main" id="{433F135A-301F-4E21-8812-989A6E9C85B0}"/>
                </a:ext>
              </a:extLst>
            </p:cNvPr>
            <p:cNvPicPr>
              <a:picLocks noChangeAspect="1"/>
            </p:cNvPicPr>
            <p:nvPr/>
          </p:nvPicPr>
          <p:blipFill rotWithShape="1">
            <a:blip r:embed="rId5"/>
            <a:srcRect t="56804" r="66349" b="13053"/>
            <a:stretch/>
          </p:blipFill>
          <p:spPr>
            <a:xfrm>
              <a:off x="464183" y="6499396"/>
              <a:ext cx="5754146" cy="2897876"/>
            </a:xfrm>
            <a:prstGeom prst="rect">
              <a:avLst/>
            </a:prstGeom>
          </p:spPr>
        </p:pic>
        <p:sp>
          <p:nvSpPr>
            <p:cNvPr id="14" name="Rectángulo 13">
              <a:extLst>
                <a:ext uri="{FF2B5EF4-FFF2-40B4-BE49-F238E27FC236}">
                  <a16:creationId xmlns:a16="http://schemas.microsoft.com/office/drawing/2014/main" id="{E2B366FE-9104-4D2E-8B92-F96C7A1D16F3}"/>
                </a:ext>
              </a:extLst>
            </p:cNvPr>
            <p:cNvSpPr/>
            <p:nvPr/>
          </p:nvSpPr>
          <p:spPr>
            <a:xfrm>
              <a:off x="4702629" y="8679543"/>
              <a:ext cx="1030514" cy="319314"/>
            </a:xfrm>
            <a:prstGeom prst="rect">
              <a:avLst/>
            </a:prstGeom>
            <a:noFill/>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s-CO"/>
            </a:p>
          </p:txBody>
        </p:sp>
      </p:grpSp>
    </p:spTree>
    <p:extLst>
      <p:ext uri="{BB962C8B-B14F-4D97-AF65-F5344CB8AC3E}">
        <p14:creationId xmlns:p14="http://schemas.microsoft.com/office/powerpoint/2010/main" val="349966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26AEF0D6-DA4F-44F7-BD0E-BF71D88D0DF9}"/>
              </a:ext>
            </a:extLst>
          </p:cNvPr>
          <p:cNvPicPr>
            <a:picLocks noChangeAspect="1"/>
          </p:cNvPicPr>
          <p:nvPr/>
        </p:nvPicPr>
        <p:blipFill>
          <a:blip r:embed="rId2"/>
          <a:stretch>
            <a:fillRect/>
          </a:stretch>
        </p:blipFill>
        <p:spPr>
          <a:xfrm>
            <a:off x="133144" y="108503"/>
            <a:ext cx="866775" cy="266700"/>
          </a:xfrm>
          <a:prstGeom prst="rect">
            <a:avLst/>
          </a:prstGeom>
        </p:spPr>
      </p:pic>
      <p:sp>
        <p:nvSpPr>
          <p:cNvPr id="6" name="CuadroTexto 5">
            <a:extLst>
              <a:ext uri="{FF2B5EF4-FFF2-40B4-BE49-F238E27FC236}">
                <a16:creationId xmlns:a16="http://schemas.microsoft.com/office/drawing/2014/main" id="{2AC09C10-30E1-4F57-B956-EAEF5919F217}"/>
              </a:ext>
            </a:extLst>
          </p:cNvPr>
          <p:cNvSpPr txBox="1"/>
          <p:nvPr/>
        </p:nvSpPr>
        <p:spPr>
          <a:xfrm>
            <a:off x="133144" y="375203"/>
            <a:ext cx="6591712" cy="738664"/>
          </a:xfrm>
          <a:prstGeom prst="rect">
            <a:avLst/>
          </a:prstGeom>
          <a:noFill/>
        </p:spPr>
        <p:txBody>
          <a:bodyPr wrap="square" rtlCol="0">
            <a:spAutoFit/>
          </a:bodyPr>
          <a:lstStyle/>
          <a:p>
            <a:r>
              <a:rPr lang="es-MX" sz="1400" dirty="0"/>
              <a:t>Los monitores nos muestran la población de ovejas y lobos, y la cantidad de hierba. (Recuerde, la cantidad de césped se divide por cuatro para evitar que la parcela crezca demasiado).</a:t>
            </a:r>
            <a:endParaRPr lang="es-CO" sz="1400" dirty="0"/>
          </a:p>
        </p:txBody>
      </p:sp>
      <p:pic>
        <p:nvPicPr>
          <p:cNvPr id="8" name="Imagen 7">
            <a:extLst>
              <a:ext uri="{FF2B5EF4-FFF2-40B4-BE49-F238E27FC236}">
                <a16:creationId xmlns:a16="http://schemas.microsoft.com/office/drawing/2014/main" id="{22337783-D520-4C12-9161-7263E717AE8B}"/>
              </a:ext>
            </a:extLst>
          </p:cNvPr>
          <p:cNvPicPr>
            <a:picLocks noChangeAspect="1"/>
          </p:cNvPicPr>
          <p:nvPr/>
        </p:nvPicPr>
        <p:blipFill rotWithShape="1">
          <a:blip r:embed="rId3"/>
          <a:srcRect l="2899" t="56804" r="80724" b="36397"/>
          <a:stretch/>
        </p:blipFill>
        <p:spPr>
          <a:xfrm>
            <a:off x="1837170" y="1148839"/>
            <a:ext cx="3164610" cy="738664"/>
          </a:xfrm>
          <a:prstGeom prst="rect">
            <a:avLst/>
          </a:prstGeom>
        </p:spPr>
      </p:pic>
      <p:pic>
        <p:nvPicPr>
          <p:cNvPr id="11" name="Imagen 10">
            <a:extLst>
              <a:ext uri="{FF2B5EF4-FFF2-40B4-BE49-F238E27FC236}">
                <a16:creationId xmlns:a16="http://schemas.microsoft.com/office/drawing/2014/main" id="{F557F180-6CC2-48E4-8816-EBC5BE758EA0}"/>
              </a:ext>
            </a:extLst>
          </p:cNvPr>
          <p:cNvPicPr>
            <a:picLocks noChangeAspect="1"/>
          </p:cNvPicPr>
          <p:nvPr/>
        </p:nvPicPr>
        <p:blipFill rotWithShape="1">
          <a:blip r:embed="rId4"/>
          <a:srcRect t="6522" r="34349" b="14098"/>
          <a:stretch/>
        </p:blipFill>
        <p:spPr>
          <a:xfrm>
            <a:off x="752372" y="3549724"/>
            <a:ext cx="5391356" cy="3665042"/>
          </a:xfrm>
          <a:prstGeom prst="rect">
            <a:avLst/>
          </a:prstGeom>
        </p:spPr>
      </p:pic>
      <p:pic>
        <p:nvPicPr>
          <p:cNvPr id="13" name="Imagen 12">
            <a:extLst>
              <a:ext uri="{FF2B5EF4-FFF2-40B4-BE49-F238E27FC236}">
                <a16:creationId xmlns:a16="http://schemas.microsoft.com/office/drawing/2014/main" id="{C590FC74-9C59-4C17-98DA-12005256F34D}"/>
              </a:ext>
            </a:extLst>
          </p:cNvPr>
          <p:cNvPicPr>
            <a:picLocks noChangeAspect="1"/>
          </p:cNvPicPr>
          <p:nvPr/>
        </p:nvPicPr>
        <p:blipFill>
          <a:blip r:embed="rId5"/>
          <a:stretch>
            <a:fillRect/>
          </a:stretch>
        </p:blipFill>
        <p:spPr>
          <a:xfrm>
            <a:off x="147225" y="2021409"/>
            <a:ext cx="4143375" cy="1038225"/>
          </a:xfrm>
          <a:prstGeom prst="rect">
            <a:avLst/>
          </a:prstGeom>
        </p:spPr>
      </p:pic>
      <p:sp>
        <p:nvSpPr>
          <p:cNvPr id="14" name="CuadroTexto 13">
            <a:extLst>
              <a:ext uri="{FF2B5EF4-FFF2-40B4-BE49-F238E27FC236}">
                <a16:creationId xmlns:a16="http://schemas.microsoft.com/office/drawing/2014/main" id="{07280BF5-A181-44A0-8D5F-1FBAEEEB6504}"/>
              </a:ext>
            </a:extLst>
          </p:cNvPr>
          <p:cNvSpPr txBox="1"/>
          <p:nvPr/>
        </p:nvSpPr>
        <p:spPr>
          <a:xfrm>
            <a:off x="171450" y="3121990"/>
            <a:ext cx="6273800" cy="307777"/>
          </a:xfrm>
          <a:prstGeom prst="rect">
            <a:avLst/>
          </a:prstGeom>
          <a:noFill/>
        </p:spPr>
        <p:txBody>
          <a:bodyPr wrap="square" rtlCol="0">
            <a:spAutoFit/>
          </a:bodyPr>
          <a:lstStyle/>
          <a:p>
            <a:r>
              <a:rPr lang="es-CO" sz="1400" dirty="0"/>
              <a:t>La visualización se vuelve mas lenta, el progreso de la simulación se ralentiza.</a:t>
            </a:r>
          </a:p>
        </p:txBody>
      </p:sp>
      <p:pic>
        <p:nvPicPr>
          <p:cNvPr id="16" name="Imagen 15">
            <a:extLst>
              <a:ext uri="{FF2B5EF4-FFF2-40B4-BE49-F238E27FC236}">
                <a16:creationId xmlns:a16="http://schemas.microsoft.com/office/drawing/2014/main" id="{844DEF67-3605-4C3A-8A19-C93B7010946A}"/>
              </a:ext>
            </a:extLst>
          </p:cNvPr>
          <p:cNvPicPr>
            <a:picLocks noChangeAspect="1"/>
          </p:cNvPicPr>
          <p:nvPr/>
        </p:nvPicPr>
        <p:blipFill>
          <a:blip r:embed="rId6"/>
          <a:stretch>
            <a:fillRect/>
          </a:stretch>
        </p:blipFill>
        <p:spPr>
          <a:xfrm>
            <a:off x="271050" y="7356056"/>
            <a:ext cx="5981700" cy="1238250"/>
          </a:xfrm>
          <a:prstGeom prst="rect">
            <a:avLst/>
          </a:prstGeom>
        </p:spPr>
      </p:pic>
      <p:sp>
        <p:nvSpPr>
          <p:cNvPr id="17" name="CuadroTexto 16">
            <a:extLst>
              <a:ext uri="{FF2B5EF4-FFF2-40B4-BE49-F238E27FC236}">
                <a16:creationId xmlns:a16="http://schemas.microsoft.com/office/drawing/2014/main" id="{9EE35528-0C3A-4C7C-9ED4-AEF85E24A6EB}"/>
              </a:ext>
            </a:extLst>
          </p:cNvPr>
          <p:cNvSpPr txBox="1"/>
          <p:nvPr/>
        </p:nvSpPr>
        <p:spPr>
          <a:xfrm>
            <a:off x="227445" y="8757161"/>
            <a:ext cx="3984419" cy="307777"/>
          </a:xfrm>
          <a:prstGeom prst="rect">
            <a:avLst/>
          </a:prstGeom>
          <a:noFill/>
        </p:spPr>
        <p:txBody>
          <a:bodyPr wrap="square" rtlCol="0">
            <a:spAutoFit/>
          </a:bodyPr>
          <a:lstStyle/>
          <a:p>
            <a:r>
              <a:rPr lang="es-CO" sz="1400" dirty="0"/>
              <a:t>La simulación se pausa.</a:t>
            </a:r>
          </a:p>
        </p:txBody>
      </p:sp>
    </p:spTree>
    <p:extLst>
      <p:ext uri="{BB962C8B-B14F-4D97-AF65-F5344CB8AC3E}">
        <p14:creationId xmlns:p14="http://schemas.microsoft.com/office/powerpoint/2010/main" val="400792574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TotalTime>
  <Words>548</Words>
  <Application>Microsoft Office PowerPoint</Application>
  <PresentationFormat>A4 (210 x 297 mm)</PresentationFormat>
  <Paragraphs>27</Paragraphs>
  <Slides>12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Arial</vt: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Asus</dc:creator>
  <cp:lastModifiedBy>Asus</cp:lastModifiedBy>
  <cp:revision>20</cp:revision>
  <dcterms:created xsi:type="dcterms:W3CDTF">2021-07-28T21:23:17Z</dcterms:created>
  <dcterms:modified xsi:type="dcterms:W3CDTF">2021-07-29T00:57:03Z</dcterms:modified>
</cp:coreProperties>
</file>