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1837" r:id="rId4"/>
    <p:sldId id="1838" r:id="rId5"/>
    <p:sldId id="1839" r:id="rId6"/>
    <p:sldId id="1840" r:id="rId7"/>
    <p:sldId id="1841" r:id="rId8"/>
    <p:sldId id="1842" r:id="rId9"/>
    <p:sldId id="1843" r:id="rId10"/>
    <p:sldId id="1844" r:id="rId11"/>
    <p:sldId id="257" r:id="rId12"/>
    <p:sldId id="260" r:id="rId13"/>
    <p:sldId id="261" r:id="rId14"/>
    <p:sldId id="262" r:id="rId15"/>
    <p:sldId id="263" r:id="rId16"/>
    <p:sldId id="265" r:id="rId17"/>
    <p:sldId id="268" r:id="rId18"/>
    <p:sldId id="267" r:id="rId19"/>
    <p:sldId id="269" r:id="rId20"/>
    <p:sldId id="1834" r:id="rId21"/>
    <p:sldId id="1836" r:id="rId22"/>
    <p:sldId id="270" r:id="rId23"/>
    <p:sldId id="1823" r:id="rId24"/>
    <p:sldId id="1826" r:id="rId25"/>
    <p:sldId id="1827" r:id="rId26"/>
    <p:sldId id="1609" r:id="rId27"/>
    <p:sldId id="1828" r:id="rId28"/>
    <p:sldId id="1845" r:id="rId29"/>
    <p:sldId id="1831" r:id="rId30"/>
    <p:sldId id="1832" r:id="rId31"/>
    <p:sldId id="183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9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s://microsoft-my.sharepoint-df.com/personal/misaun_microsoft_com/Documents/Book%20(2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Perf comparisons</a:t>
            </a:r>
            <a:r>
              <a:rPr lang="en-US" sz="2000" baseline="0" dirty="0"/>
              <a:t> for synchronous custom functions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400111277976773"/>
          <c:y val="0.11726643078247992"/>
          <c:w val="0.80912210064500445"/>
          <c:h val="0.58201201916969247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889-4D58-93F1-32140C6BE87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4-8889-4D58-93F1-32140C6BE87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5E231BB-FAB9-4B32-BFB3-E9BC018A22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889-4D58-93F1-32140C6BE8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869B7F1-FFA0-4C64-91FB-5B232DDFAC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889-4D58-93F1-32140C6BE8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3B1652F-1B84-46A5-A467-D46D7A8C6D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89-4D58-93F1-32140C6BE8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EE6C532-0AFF-4BF0-848F-464341EDB4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89-4D58-93F1-32140C6BE87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266DAA1-0E26-4424-A0BE-061F40FC4C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889-4D58-93F1-32140C6BE87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Sheet2!$B$2:$B$6</c:f>
              <c:strCache>
                <c:ptCount val="5"/>
                <c:pt idx="0">
                  <c:v>XLL (Baseline)</c:v>
                </c:pt>
                <c:pt idx="1">
                  <c:v>VBA</c:v>
                </c:pt>
                <c:pt idx="2">
                  <c:v>Web control process (original)</c:v>
                </c:pt>
                <c:pt idx="3">
                  <c:v>In-proc ChakraCore (production)</c:v>
                </c:pt>
                <c:pt idx="4">
                  <c:v>In-proc ChakraCore (prototype)</c:v>
                </c:pt>
              </c:strCache>
            </c:strRef>
          </c:cat>
          <c:val>
            <c:numRef>
              <c:f>Sheet2!$C$7:$C$11</c:f>
              <c:numCache>
                <c:formatCode>General</c:formatCode>
                <c:ptCount val="5"/>
                <c:pt idx="0">
                  <c:v>157.15</c:v>
                </c:pt>
                <c:pt idx="1">
                  <c:v>14651.08</c:v>
                </c:pt>
                <c:pt idx="2">
                  <c:v>26753.88</c:v>
                </c:pt>
                <c:pt idx="3">
                  <c:v>486.83</c:v>
                </c:pt>
                <c:pt idx="4">
                  <c:v>483.45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Sheet2!$E$7:$E$11</c15:f>
                <c15:dlblRangeCache>
                  <c:ptCount val="5"/>
                  <c:pt idx="0">
                    <c:v>1</c:v>
                  </c:pt>
                  <c:pt idx="1">
                    <c:v>93</c:v>
                  </c:pt>
                  <c:pt idx="2">
                    <c:v>170</c:v>
                  </c:pt>
                  <c:pt idx="3">
                    <c:v>3</c:v>
                  </c:pt>
                  <c:pt idx="4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8889-4D58-93F1-32140C6BE872}"/>
            </c:ext>
          </c:extLst>
        </c:ser>
        <c:ser>
          <c:idx val="0"/>
          <c:order val="1"/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89-4D58-93F1-32140C6BE87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889-4D58-93F1-32140C6BE87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A5B1DC6-F8E3-437B-8956-B113AD4BF4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889-4D58-93F1-32140C6BE8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F3D1642-86B6-40C2-8460-ED971677C0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889-4D58-93F1-32140C6BE8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5814418-AEEF-44F4-99DA-3106ABD3D4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8889-4D58-93F1-32140C6BE8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C7C2340-865E-4FCF-8085-1E7D26E8F9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889-4D58-93F1-32140C6BE87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FA0473D-DD86-4464-A0CD-5A18C67E39E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8889-4D58-93F1-32140C6BE8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Sheet2!$B$2:$B$6</c:f>
              <c:strCache>
                <c:ptCount val="5"/>
                <c:pt idx="0">
                  <c:v>XLL (Baseline)</c:v>
                </c:pt>
                <c:pt idx="1">
                  <c:v>VBA</c:v>
                </c:pt>
                <c:pt idx="2">
                  <c:v>Web control process (original)</c:v>
                </c:pt>
                <c:pt idx="3">
                  <c:v>In-proc ChakraCore (production)</c:v>
                </c:pt>
                <c:pt idx="4">
                  <c:v>In-proc ChakraCore (prototype)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4.01</c:v>
                </c:pt>
                <c:pt idx="1">
                  <c:v>14.56</c:v>
                </c:pt>
                <c:pt idx="2">
                  <c:v>21776.462</c:v>
                </c:pt>
                <c:pt idx="3">
                  <c:v>22.89</c:v>
                </c:pt>
                <c:pt idx="4">
                  <c:v>4.09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Sheet2!$E$2:$E$6</c15:f>
                <c15:dlblRangeCache>
                  <c:ptCount val="5"/>
                  <c:pt idx="0">
                    <c:v>1</c:v>
                  </c:pt>
                  <c:pt idx="1">
                    <c:v>4</c:v>
                  </c:pt>
                  <c:pt idx="2">
                    <c:v>5431</c:v>
                  </c:pt>
                  <c:pt idx="3">
                    <c:v>6</c:v>
                  </c:pt>
                  <c:pt idx="4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8889-4D58-93F1-32140C6BE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016424"/>
        <c:axId val="774536872"/>
      </c:barChart>
      <c:catAx>
        <c:axId val="88601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36872"/>
        <c:crosses val="autoZero"/>
        <c:auto val="1"/>
        <c:lblAlgn val="ctr"/>
        <c:lblOffset val="100"/>
        <c:noMultiLvlLbl val="0"/>
      </c:catAx>
      <c:valAx>
        <c:axId val="7745368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for 1000 Functions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016424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0.2294</cdr:x>
      <cdr:y>0.83668</cdr:y>
    </cdr:from>
    <cdr:to>
      <cdr:x>0.84201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F0D2A5B-54F6-48B5-9B57-85F84365EC43}"/>
            </a:ext>
          </a:extLst>
        </cdr:cNvPr>
        <cdr:cNvSpPr txBox="1"/>
      </cdr:nvSpPr>
      <cdr:spPr>
        <a:xfrm xmlns:a="http://schemas.openxmlformats.org/drawingml/2006/main">
          <a:off x="1264726" y="3547264"/>
          <a:ext cx="3377545" cy="6924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lang="en-US" sz="1400" dirty="0"/>
            <a:t>Long-running function (Find 1000</a:t>
          </a:r>
          <a:r>
            <a:rPr lang="en-US" sz="1400" baseline="30000" dirty="0"/>
            <a:t>th</a:t>
          </a:r>
          <a:r>
            <a:rPr lang="en-US" sz="1400" dirty="0"/>
            <a:t> Prime)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sz="1400" dirty="0"/>
            <a:t>Short-running function (Mortgage Payment)</a:t>
          </a:r>
        </a:p>
      </cdr:txBody>
    </cdr:sp>
  </cdr:relSizeAnchor>
  <cdr:relSizeAnchor xmlns:cdr="http://schemas.openxmlformats.org/drawingml/2006/chartDrawing">
    <cdr:from>
      <cdr:x>0.21022</cdr:x>
      <cdr:y>0.85858</cdr:y>
    </cdr:from>
    <cdr:to>
      <cdr:x>0.23196</cdr:x>
      <cdr:y>0.88687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A66EF9AD-0973-40BE-AC1C-5076BE6B4B04}"/>
            </a:ext>
          </a:extLst>
        </cdr:cNvPr>
        <cdr:cNvSpPr/>
      </cdr:nvSpPr>
      <cdr:spPr>
        <a:xfrm xmlns:a="http://schemas.openxmlformats.org/drawingml/2006/main">
          <a:off x="1594823" y="5584214"/>
          <a:ext cx="164930" cy="184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0.20982</cdr:x>
      <cdr:y>0.90654</cdr:y>
    </cdr:from>
    <cdr:to>
      <cdr:x>0.23156</cdr:x>
      <cdr:y>0.93483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67616124-7E9B-4FB7-BB34-770FC00F2C9B}"/>
            </a:ext>
          </a:extLst>
        </cdr:cNvPr>
        <cdr:cNvSpPr/>
      </cdr:nvSpPr>
      <cdr:spPr>
        <a:xfrm xmlns:a="http://schemas.openxmlformats.org/drawingml/2006/main">
          <a:off x="1591788" y="5896148"/>
          <a:ext cx="164930" cy="183999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50000"/>
            <a:lumOff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708FD-E3AE-4119-BC7B-2A0B7B629D2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9C5B-AE0D-4754-80C8-F43B4AF21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 userDrawn="1"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149D-DBA5-49F4-9EA0-6801AFB75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1" r="20173" b="58603"/>
          <a:stretch/>
        </p:blipFill>
        <p:spPr>
          <a:xfrm>
            <a:off x="2255245" y="0"/>
            <a:ext cx="993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76052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6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4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125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197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314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48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8344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336469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904304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9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73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6159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0239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509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0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605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9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26444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321C7-FE30-4889-8385-C2FED6A8F96C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9/4/2019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42A94-6104-47F8-8D10-B04B9F787AF4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3788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FDC0-76D5-40A6-997E-F8D44F73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7" y="3428998"/>
            <a:ext cx="6014741" cy="226855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Custom Functions for Excel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F6A7-4F19-424C-9BBB-2A8C4F02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CE9C-2940-4C3A-A9CC-1BF02019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Serverless</a:t>
            </a:r>
          </a:p>
          <a:p>
            <a:r>
              <a:rPr lang="en-CA" dirty="0"/>
              <a:t>Cloud-Only</a:t>
            </a:r>
          </a:p>
          <a:p>
            <a:r>
              <a:rPr lang="en-CA" dirty="0"/>
              <a:t>Event-Driven</a:t>
            </a:r>
          </a:p>
          <a:p>
            <a:r>
              <a:rPr lang="en-CA" dirty="0"/>
              <a:t>Perfect Scalability</a:t>
            </a:r>
          </a:p>
          <a:p>
            <a:r>
              <a:rPr lang="en-CA" dirty="0"/>
              <a:t>Very good fit for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3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6F79-CB4A-4212-939F-D4182180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Cloud Computing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2491-AC90-47B6-9CB7-A7C2DC6F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IaaS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F5F0-759B-4642-A3FA-97CCACF54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Infrastructure</a:t>
            </a:r>
          </a:p>
          <a:p>
            <a:r>
              <a:rPr lang="en-CA" dirty="0"/>
              <a:t>VMs</a:t>
            </a:r>
          </a:p>
          <a:p>
            <a:r>
              <a:rPr lang="en-CA" dirty="0"/>
              <a:t>Manage everything yourself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483D-7AE3-46E2-AC45-E5E0A1A6F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PaaS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B231C-73C0-4878-9410-6D9C63A6D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Platform</a:t>
            </a:r>
          </a:p>
          <a:p>
            <a:r>
              <a:rPr lang="en-CA" dirty="0"/>
              <a:t>Shared Platform</a:t>
            </a:r>
          </a:p>
          <a:p>
            <a:r>
              <a:rPr lang="en-CA" dirty="0"/>
              <a:t>Platform manages everything for you</a:t>
            </a:r>
          </a:p>
          <a:p>
            <a:r>
              <a:rPr lang="en-CA" dirty="0"/>
              <a:t>Manage Application Runtime and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6F79-CB4A-4212-939F-D4182180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Cloud Computing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2491-AC90-47B6-9CB7-A7C2DC6F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F5F0-759B-4642-A3FA-97CCACF54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Platform</a:t>
            </a:r>
          </a:p>
          <a:p>
            <a:r>
              <a:rPr lang="en-CA" dirty="0"/>
              <a:t>Shared Platform</a:t>
            </a:r>
          </a:p>
          <a:p>
            <a:r>
              <a:rPr lang="en-CA" dirty="0"/>
              <a:t>Platform manages everything for you</a:t>
            </a:r>
          </a:p>
          <a:p>
            <a:r>
              <a:rPr lang="en-CA" dirty="0"/>
              <a:t>Manage Application Runtime and Application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483D-7AE3-46E2-AC45-E5E0A1A6F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err="1"/>
              <a:t>FaaS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B231C-73C0-4878-9410-6D9C63A6D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Function</a:t>
            </a:r>
          </a:p>
          <a:p>
            <a:r>
              <a:rPr lang="en-CA" dirty="0"/>
              <a:t>Shared Instance</a:t>
            </a:r>
          </a:p>
          <a:p>
            <a:r>
              <a:rPr lang="en-CA" dirty="0"/>
              <a:t>Instance manages everything for you</a:t>
            </a:r>
          </a:p>
          <a:p>
            <a:r>
              <a:rPr lang="en-CA" dirty="0"/>
              <a:t>Function Host manages Runtime and Application</a:t>
            </a:r>
          </a:p>
          <a:p>
            <a:r>
              <a:rPr lang="en-CA" dirty="0"/>
              <a:t>You manage Function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1C99-BCA3-4C88-BB76-0ECDE88B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8E1F-7C4D-4198-8AD6-C969AEFD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1E920-AB0C-40B3-A3D7-13905DDE1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184">
            <a:extLst>
              <a:ext uri="{FF2B5EF4-FFF2-40B4-BE49-F238E27FC236}">
                <a16:creationId xmlns:a16="http://schemas.microsoft.com/office/drawing/2014/main" id="{A3F231AE-574B-4B43-AFAD-85D410E22DEF}"/>
              </a:ext>
            </a:extLst>
          </p:cNvPr>
          <p:cNvSpPr/>
          <p:nvPr/>
        </p:nvSpPr>
        <p:spPr>
          <a:xfrm>
            <a:off x="5796243" y="1188585"/>
            <a:ext cx="875452" cy="8754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400" dirty="0"/>
              <a:t>DB</a:t>
            </a:r>
          </a:p>
        </p:txBody>
      </p:sp>
      <p:sp>
        <p:nvSpPr>
          <p:cNvPr id="7" name="Shape 185">
            <a:extLst>
              <a:ext uri="{FF2B5EF4-FFF2-40B4-BE49-F238E27FC236}">
                <a16:creationId xmlns:a16="http://schemas.microsoft.com/office/drawing/2014/main" id="{082AA398-3FE5-45D0-9C18-DA297CB0F388}"/>
              </a:ext>
            </a:extLst>
          </p:cNvPr>
          <p:cNvSpPr/>
          <p:nvPr/>
        </p:nvSpPr>
        <p:spPr>
          <a:xfrm>
            <a:off x="5765189" y="4929768"/>
            <a:ext cx="875452" cy="8754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sz="1200" dirty="0"/>
              <a:t>Messaging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28BF4A3-1ED2-43E4-9CED-60ED081F00ED}"/>
              </a:ext>
            </a:extLst>
          </p:cNvPr>
          <p:cNvSpPr/>
          <p:nvPr/>
        </p:nvSpPr>
        <p:spPr>
          <a:xfrm>
            <a:off x="9178179" y="1214057"/>
            <a:ext cx="865345" cy="824508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400" dirty="0"/>
              <a:t>Web-Server</a:t>
            </a:r>
            <a:endParaRPr dirty="0"/>
          </a:p>
        </p:txBody>
      </p:sp>
      <p:sp>
        <p:nvSpPr>
          <p:cNvPr id="9" name="Shape 187">
            <a:extLst>
              <a:ext uri="{FF2B5EF4-FFF2-40B4-BE49-F238E27FC236}">
                <a16:creationId xmlns:a16="http://schemas.microsoft.com/office/drawing/2014/main" id="{A2302588-82A1-4B65-AD97-49E1B05C2D63}"/>
              </a:ext>
            </a:extLst>
          </p:cNvPr>
          <p:cNvSpPr/>
          <p:nvPr/>
        </p:nvSpPr>
        <p:spPr>
          <a:xfrm>
            <a:off x="9307230" y="4852473"/>
            <a:ext cx="875452" cy="8754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sz="1200" dirty="0"/>
              <a:t>Monitoring</a:t>
            </a:r>
          </a:p>
        </p:txBody>
      </p:sp>
      <p:sp>
        <p:nvSpPr>
          <p:cNvPr id="10" name="Shape 188">
            <a:extLst>
              <a:ext uri="{FF2B5EF4-FFF2-40B4-BE49-F238E27FC236}">
                <a16:creationId xmlns:a16="http://schemas.microsoft.com/office/drawing/2014/main" id="{EEDE0AEC-495C-4C77-AAA6-2FD52460698E}"/>
              </a:ext>
            </a:extLst>
          </p:cNvPr>
          <p:cNvSpPr/>
          <p:nvPr/>
        </p:nvSpPr>
        <p:spPr>
          <a:xfrm>
            <a:off x="5779365" y="1322631"/>
            <a:ext cx="4271248" cy="4271248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17559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FA26-7388-449A-B962-99C2FF26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4E50-76AA-4B31-97C1-5380BEBF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906D-60C7-4685-BD37-EF82E971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191">
            <a:extLst>
              <a:ext uri="{FF2B5EF4-FFF2-40B4-BE49-F238E27FC236}">
                <a16:creationId xmlns:a16="http://schemas.microsoft.com/office/drawing/2014/main" id="{5B76BBB7-BD2A-4D7C-ABD8-6F71C2AF1EC8}"/>
              </a:ext>
            </a:extLst>
          </p:cNvPr>
          <p:cNvSpPr/>
          <p:nvPr/>
        </p:nvSpPr>
        <p:spPr>
          <a:xfrm>
            <a:off x="7486785" y="2830924"/>
            <a:ext cx="1004784" cy="1004784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Feature</a:t>
            </a:r>
          </a:p>
        </p:txBody>
      </p:sp>
      <p:sp>
        <p:nvSpPr>
          <p:cNvPr id="6" name="Shape 192">
            <a:extLst>
              <a:ext uri="{FF2B5EF4-FFF2-40B4-BE49-F238E27FC236}">
                <a16:creationId xmlns:a16="http://schemas.microsoft.com/office/drawing/2014/main" id="{A8BB9113-8181-418A-8506-309F90F38AD4}"/>
              </a:ext>
            </a:extLst>
          </p:cNvPr>
          <p:cNvSpPr/>
          <p:nvPr/>
        </p:nvSpPr>
        <p:spPr>
          <a:xfrm>
            <a:off x="6519735" y="1955605"/>
            <a:ext cx="1289129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DB</a:t>
            </a:r>
          </a:p>
        </p:txBody>
      </p:sp>
      <p:sp>
        <p:nvSpPr>
          <p:cNvPr id="7" name="Shape 193">
            <a:extLst>
              <a:ext uri="{FF2B5EF4-FFF2-40B4-BE49-F238E27FC236}">
                <a16:creationId xmlns:a16="http://schemas.microsoft.com/office/drawing/2014/main" id="{9A46F7B2-34D7-4A5F-A4AB-FE2188495975}"/>
              </a:ext>
            </a:extLst>
          </p:cNvPr>
          <p:cNvSpPr/>
          <p:nvPr/>
        </p:nvSpPr>
        <p:spPr>
          <a:xfrm>
            <a:off x="6529345" y="3408671"/>
            <a:ext cx="1289129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Messaging</a:t>
            </a:r>
          </a:p>
        </p:txBody>
      </p:sp>
      <p:sp>
        <p:nvSpPr>
          <p:cNvPr id="8" name="Shape 194">
            <a:extLst>
              <a:ext uri="{FF2B5EF4-FFF2-40B4-BE49-F238E27FC236}">
                <a16:creationId xmlns:a16="http://schemas.microsoft.com/office/drawing/2014/main" id="{292D21C3-2884-4A37-84DF-F361FEDD2BA0}"/>
              </a:ext>
            </a:extLst>
          </p:cNvPr>
          <p:cNvSpPr/>
          <p:nvPr/>
        </p:nvSpPr>
        <p:spPr>
          <a:xfrm>
            <a:off x="8169491" y="1955606"/>
            <a:ext cx="1289128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Web-Server</a:t>
            </a:r>
          </a:p>
        </p:txBody>
      </p:sp>
      <p:sp>
        <p:nvSpPr>
          <p:cNvPr id="9" name="Shape 195">
            <a:extLst>
              <a:ext uri="{FF2B5EF4-FFF2-40B4-BE49-F238E27FC236}">
                <a16:creationId xmlns:a16="http://schemas.microsoft.com/office/drawing/2014/main" id="{BA3C0F2A-F09E-411F-83D1-9BD8DB763896}"/>
              </a:ext>
            </a:extLst>
          </p:cNvPr>
          <p:cNvSpPr/>
          <p:nvPr/>
        </p:nvSpPr>
        <p:spPr>
          <a:xfrm>
            <a:off x="8169491" y="3423563"/>
            <a:ext cx="1289128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37243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82CE-E22A-4FC2-BDD9-8993FDE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Shape 233">
            <a:extLst>
              <a:ext uri="{FF2B5EF4-FFF2-40B4-BE49-F238E27FC236}">
                <a16:creationId xmlns:a16="http://schemas.microsoft.com/office/drawing/2014/main" id="{08AA0337-5B4B-4B7D-AC1A-9FFB3781D72D}"/>
              </a:ext>
            </a:extLst>
          </p:cNvPr>
          <p:cNvSpPr/>
          <p:nvPr/>
        </p:nvSpPr>
        <p:spPr>
          <a:xfrm>
            <a:off x="1548098" y="5058439"/>
            <a:ext cx="1520479" cy="1270000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Trigger</a:t>
            </a:r>
          </a:p>
        </p:txBody>
      </p:sp>
      <p:sp>
        <p:nvSpPr>
          <p:cNvPr id="4" name="Shape 234">
            <a:extLst>
              <a:ext uri="{FF2B5EF4-FFF2-40B4-BE49-F238E27FC236}">
                <a16:creationId xmlns:a16="http://schemas.microsoft.com/office/drawing/2014/main" id="{218E247D-AC29-4594-AAAD-8FEEF30161EE}"/>
              </a:ext>
            </a:extLst>
          </p:cNvPr>
          <p:cNvSpPr/>
          <p:nvPr/>
        </p:nvSpPr>
        <p:spPr>
          <a:xfrm>
            <a:off x="5572039" y="1489739"/>
            <a:ext cx="1520478" cy="1270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/>
              <a:t>In Bindings</a:t>
            </a:r>
            <a:r>
              <a:rPr lang="en-CA" dirty="0"/>
              <a:t>*</a:t>
            </a:r>
            <a:endParaRPr dirty="0"/>
          </a:p>
        </p:txBody>
      </p:sp>
      <p:sp>
        <p:nvSpPr>
          <p:cNvPr id="5" name="Shape 235">
            <a:extLst>
              <a:ext uri="{FF2B5EF4-FFF2-40B4-BE49-F238E27FC236}">
                <a16:creationId xmlns:a16="http://schemas.microsoft.com/office/drawing/2014/main" id="{9C2E725D-55C2-40A7-BBC4-8E2FE621BEA9}"/>
              </a:ext>
            </a:extLst>
          </p:cNvPr>
          <p:cNvSpPr/>
          <p:nvPr/>
        </p:nvSpPr>
        <p:spPr>
          <a:xfrm>
            <a:off x="9621578" y="5058439"/>
            <a:ext cx="1520478" cy="1270000"/>
          </a:xfrm>
          <a:prstGeom prst="rect">
            <a:avLst/>
          </a:prstGeom>
          <a:solidFill>
            <a:srgbClr val="3298C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/>
              <a:t>Out Bindings</a:t>
            </a:r>
            <a:r>
              <a:rPr lang="en-CA" dirty="0"/>
              <a:t>*</a:t>
            </a:r>
            <a:endParaRPr dirty="0"/>
          </a:p>
        </p:txBody>
      </p:sp>
      <p:sp>
        <p:nvSpPr>
          <p:cNvPr id="6" name="Shape 236">
            <a:extLst>
              <a:ext uri="{FF2B5EF4-FFF2-40B4-BE49-F238E27FC236}">
                <a16:creationId xmlns:a16="http://schemas.microsoft.com/office/drawing/2014/main" id="{9A7B56AE-F946-41A9-9272-AC8117B928DE}"/>
              </a:ext>
            </a:extLst>
          </p:cNvPr>
          <p:cNvSpPr/>
          <p:nvPr/>
        </p:nvSpPr>
        <p:spPr>
          <a:xfrm>
            <a:off x="3419068" y="5693439"/>
            <a:ext cx="1623018" cy="0"/>
          </a:xfrm>
          <a:prstGeom prst="line">
            <a:avLst/>
          </a:prstGeom>
          <a:ln w="76200">
            <a:solidFill>
              <a:srgbClr val="3298C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pasted-image.png">
            <a:extLst>
              <a:ext uri="{FF2B5EF4-FFF2-40B4-BE49-F238E27FC236}">
                <a16:creationId xmlns:a16="http://schemas.microsoft.com/office/drawing/2014/main" id="{6D430963-BB18-44FE-8CEE-D1B3C75F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577" y="4779039"/>
            <a:ext cx="1905001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38">
            <a:extLst>
              <a:ext uri="{FF2B5EF4-FFF2-40B4-BE49-F238E27FC236}">
                <a16:creationId xmlns:a16="http://schemas.microsoft.com/office/drawing/2014/main" id="{24C6B0D3-F96F-4910-AB4B-D63103F5A047}"/>
              </a:ext>
            </a:extLst>
          </p:cNvPr>
          <p:cNvSpPr/>
          <p:nvPr/>
        </p:nvSpPr>
        <p:spPr>
          <a:xfrm>
            <a:off x="7648069" y="5693439"/>
            <a:ext cx="1623017" cy="0"/>
          </a:xfrm>
          <a:prstGeom prst="line">
            <a:avLst/>
          </a:prstGeom>
          <a:ln w="76200">
            <a:solidFill>
              <a:srgbClr val="3298C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Shape 239">
            <a:extLst>
              <a:ext uri="{FF2B5EF4-FFF2-40B4-BE49-F238E27FC236}">
                <a16:creationId xmlns:a16="http://schemas.microsoft.com/office/drawing/2014/main" id="{DB70B8F8-7B46-4A4F-A089-98BC8455CA57}"/>
              </a:ext>
            </a:extLst>
          </p:cNvPr>
          <p:cNvSpPr/>
          <p:nvPr/>
        </p:nvSpPr>
        <p:spPr>
          <a:xfrm>
            <a:off x="6345077" y="3156230"/>
            <a:ext cx="1" cy="1226318"/>
          </a:xfrm>
          <a:prstGeom prst="line">
            <a:avLst/>
          </a:prstGeom>
          <a:ln w="76200">
            <a:solidFill>
              <a:srgbClr val="3298C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04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71A-C474-47DD-99BB-6E66C6F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 for Excel</a:t>
            </a:r>
            <a:endParaRPr lang="en-US" dirty="0"/>
          </a:p>
        </p:txBody>
      </p:sp>
      <p:pic>
        <p:nvPicPr>
          <p:cNvPr id="4" name="Picture 3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C0CC5C42-D466-4A0D-BBBC-36966748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64" y="1678616"/>
            <a:ext cx="4762500" cy="4762500"/>
          </a:xfrm>
          <a:prstGeom prst="rect">
            <a:avLst/>
          </a:prstGeom>
        </p:spPr>
      </p:pic>
      <p:pic>
        <p:nvPicPr>
          <p:cNvPr id="6" name="Picture 5" descr="A picture containing person, man, indoor&#10;&#10;Description generated with high confidence">
            <a:extLst>
              <a:ext uri="{FF2B5EF4-FFF2-40B4-BE49-F238E27FC236}">
                <a16:creationId xmlns:a16="http://schemas.microsoft.com/office/drawing/2014/main" id="{DE510F10-ADE1-4861-8CF8-2A5FE821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39" y="215486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285D8E-2230-47BF-9EE5-AC3EAC9B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52E8-BAB6-4E3D-BEFC-AA5FB4AD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9881-67B2-411F-B6A1-37D2BE1E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06917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run across </a:t>
            </a:r>
            <a:r>
              <a:rPr lang="en-US" sz="2200" b="1" dirty="0"/>
              <a:t>all Excel platforms</a:t>
            </a:r>
          </a:p>
          <a:p>
            <a:r>
              <a:rPr lang="en-US" sz="2200" dirty="0"/>
              <a:t>run </a:t>
            </a:r>
            <a:r>
              <a:rPr lang="en-US" sz="2200" b="1" dirty="0"/>
              <a:t>fast</a:t>
            </a:r>
          </a:p>
          <a:p>
            <a:r>
              <a:rPr lang="en-US" sz="2200" dirty="0"/>
              <a:t>look and feel like native Excel functions</a:t>
            </a:r>
          </a:p>
          <a:p>
            <a:r>
              <a:rPr lang="en-US" sz="2200" dirty="0"/>
              <a:t>shipped by developers as part of an </a:t>
            </a:r>
            <a:r>
              <a:rPr lang="en-US" sz="2200" b="1" dirty="0"/>
              <a:t>add-in</a:t>
            </a:r>
            <a:endParaRPr lang="en-US" sz="2200" dirty="0"/>
          </a:p>
          <a:p>
            <a:r>
              <a:rPr lang="en-US" sz="2200" dirty="0"/>
              <a:t>make </a:t>
            </a:r>
            <a:r>
              <a:rPr lang="en-US" sz="2200" b="1" dirty="0"/>
              <a:t>web</a:t>
            </a:r>
            <a:r>
              <a:rPr lang="en-US" sz="2200" dirty="0"/>
              <a:t> </a:t>
            </a:r>
            <a:r>
              <a:rPr lang="en-US" sz="2200" b="1" dirty="0"/>
              <a:t>service calls </a:t>
            </a:r>
            <a:r>
              <a:rPr lang="en-US" sz="2200" dirty="0"/>
              <a:t>(if desired)</a:t>
            </a:r>
          </a:p>
          <a:p>
            <a:r>
              <a:rPr lang="en-US" sz="2200" dirty="0"/>
              <a:t>run </a:t>
            </a:r>
            <a:r>
              <a:rPr lang="en-US" sz="2200" b="1" dirty="0"/>
              <a:t>offline </a:t>
            </a:r>
            <a:r>
              <a:rPr lang="en-US" sz="2200" dirty="0"/>
              <a:t>if they don’t depend on the web*</a:t>
            </a:r>
            <a:endParaRPr lang="en-US" sz="2200" b="1" dirty="0"/>
          </a:p>
          <a:p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run even when the workbook is </a:t>
            </a:r>
            <a:r>
              <a:rPr lang="en-US" sz="2200" b="1" dirty="0">
                <a:solidFill>
                  <a:schemeClr val="tx1">
                    <a:lumMod val="65000"/>
                  </a:schemeClr>
                </a:solidFill>
              </a:rPr>
              <a:t>unattended </a:t>
            </a: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(very early preview)</a:t>
            </a:r>
          </a:p>
        </p:txBody>
      </p:sp>
    </p:spTree>
    <p:extLst>
      <p:ext uri="{BB962C8B-B14F-4D97-AF65-F5344CB8AC3E}">
        <p14:creationId xmlns:p14="http://schemas.microsoft.com/office/powerpoint/2010/main" val="265898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6CD8-D92F-45DC-B732-F706833E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8E8A-CD8F-49CA-978B-FB531F71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 bye VBA</a:t>
            </a:r>
          </a:p>
          <a:p>
            <a:r>
              <a:rPr lang="en-CA" dirty="0"/>
              <a:t>Hello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D45E6-D254-4A86-9AA9-29919DA8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Sia Ghassemi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45F05A-0B5E-495B-8D53-FD127DAA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>
            <a:normAutofit/>
          </a:bodyPr>
          <a:lstStyle/>
          <a:p>
            <a:r>
              <a:rPr lang="en-US" sz="1800" dirty="0"/>
              <a:t>Software engineer</a:t>
            </a:r>
          </a:p>
          <a:p>
            <a:r>
              <a:rPr lang="en-US" sz="1800" dirty="0"/>
              <a:t>Microsoft Azure MVP</a:t>
            </a:r>
          </a:p>
          <a:p>
            <a:r>
              <a:rPr lang="en-US" sz="1800" dirty="0"/>
              <a:t>Founder of </a:t>
            </a:r>
            <a:r>
              <a:rPr lang="en-US" sz="1800" dirty="0" err="1"/>
              <a:t>sia</a:t>
            </a:r>
            <a:r>
              <a:rPr lang="en-US" sz="1800" dirty="0"/>
              <a:t> consulting</a:t>
            </a:r>
          </a:p>
          <a:p>
            <a:r>
              <a:rPr lang="en-US" sz="1800" dirty="0"/>
              <a:t>From Germany</a:t>
            </a:r>
          </a:p>
          <a:p>
            <a:r>
              <a:rPr lang="en-US" sz="1800" dirty="0"/>
              <a:t>Used to live in Canada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93ADDC-0585-4553-930F-FD833F09DE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44" r="11444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91B6-AAE2-4CC7-BEBF-91035826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F26A8-6973-4F06-A600-36B63D2D5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VBA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9471-552B-41C2-AC1E-B4CF0462C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VB</a:t>
            </a:r>
          </a:p>
          <a:p>
            <a:r>
              <a:rPr lang="en-CA" dirty="0"/>
              <a:t>Runs only on Windows</a:t>
            </a:r>
          </a:p>
          <a:p>
            <a:r>
              <a:rPr lang="en-CA" dirty="0"/>
              <a:t>You need VBA developers</a:t>
            </a:r>
          </a:p>
          <a:p>
            <a:r>
              <a:rPr lang="en-CA" dirty="0"/>
              <a:t>Limited to Macros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7F832-52EF-408F-9FD5-C3212CD9C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B5FF-7118-4DFA-9BED-4AE7D02EF2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JavaScript (TypeScript, F# Dart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Runs everywhere</a:t>
            </a:r>
          </a:p>
          <a:p>
            <a:r>
              <a:rPr lang="en-CA" dirty="0"/>
              <a:t>Grab a Frontend-Dev</a:t>
            </a:r>
          </a:p>
          <a:p>
            <a:r>
              <a:rPr lang="en-CA" dirty="0"/>
              <a:t>Full-feature-set (UI, Control</a:t>
            </a:r>
            <a:r>
              <a:rPr lang="en-CA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ACD5-4CDF-4551-B23F-8A26728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configures access in O365 portal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07F50-67C5-4D19-A4BD-F32D7F287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640" y="2052638"/>
            <a:ext cx="7760114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7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740E-B9B1-41CE-8E92-FBDD0B5A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Where should the code run for custom functions?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52B1D-8FC2-41FB-BF9F-8EB36E31C336}"/>
              </a:ext>
            </a:extLst>
          </p:cNvPr>
          <p:cNvSpPr txBox="1"/>
          <p:nvPr/>
        </p:nvSpPr>
        <p:spPr>
          <a:xfrm>
            <a:off x="850883" y="1620701"/>
            <a:ext cx="411194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Run code on the client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Cheap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Works offline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No network delay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E14EF-8169-4D55-B7C4-D5741AD79071}"/>
              </a:ext>
            </a:extLst>
          </p:cNvPr>
          <p:cNvSpPr txBox="1"/>
          <p:nvPr/>
        </p:nvSpPr>
        <p:spPr>
          <a:xfrm>
            <a:off x="6651522" y="1620700"/>
            <a:ext cx="468959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Run code on the server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Scalable for heavy processing and memory needs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Doesn’t depend on a person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BC92717-6F4E-44E3-B5E0-ECBEBB5A5C0C}"/>
              </a:ext>
            </a:extLst>
          </p:cNvPr>
          <p:cNvSpPr/>
          <p:nvPr/>
        </p:nvSpPr>
        <p:spPr bwMode="auto">
          <a:xfrm>
            <a:off x="850883" y="4667867"/>
            <a:ext cx="10490233" cy="1054508"/>
          </a:xfrm>
          <a:prstGeom prst="leftRightArrow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8CF88-9685-4A1B-8CBD-C1DD79595558}"/>
              </a:ext>
            </a:extLst>
          </p:cNvPr>
          <p:cNvSpPr txBox="1"/>
          <p:nvPr/>
        </p:nvSpPr>
        <p:spPr>
          <a:xfrm>
            <a:off x="976245" y="3899435"/>
            <a:ext cx="18333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Math problems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=ISPRIME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BA020-7887-48BB-B101-1FDA97C9BB98}"/>
              </a:ext>
            </a:extLst>
          </p:cNvPr>
          <p:cNvSpPr txBox="1"/>
          <p:nvPr/>
        </p:nvSpPr>
        <p:spPr>
          <a:xfrm>
            <a:off x="8642555" y="3888815"/>
            <a:ext cx="29642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=FRAUDPROBABILITY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9764D-E5E2-4EED-8C4D-B8AA401CC14C}"/>
              </a:ext>
            </a:extLst>
          </p:cNvPr>
          <p:cNvSpPr txBox="1"/>
          <p:nvPr/>
        </p:nvSpPr>
        <p:spPr>
          <a:xfrm>
            <a:off x="3052818" y="3899435"/>
            <a:ext cx="27948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Public Web Data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=BITCOIN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4AE5D-1304-4C20-9EA2-C2E6E266BCA3}"/>
              </a:ext>
            </a:extLst>
          </p:cNvPr>
          <p:cNvSpPr txBox="1"/>
          <p:nvPr/>
        </p:nvSpPr>
        <p:spPr>
          <a:xfrm>
            <a:off x="5906730" y="3912722"/>
            <a:ext cx="27948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Unattended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=CITYFROMPHONE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54236-9B62-4025-B8D2-84B2C948C234}"/>
              </a:ext>
            </a:extLst>
          </p:cNvPr>
          <p:cNvSpPr txBox="1"/>
          <p:nvPr/>
        </p:nvSpPr>
        <p:spPr>
          <a:xfrm>
            <a:off x="7021658" y="6137223"/>
            <a:ext cx="501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Machine Learning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51BA52-7ECF-4079-8864-ECA9C630C55C}"/>
              </a:ext>
            </a:extLst>
          </p:cNvPr>
          <p:cNvCxnSpPr>
            <a:cxnSpLocks/>
          </p:cNvCxnSpPr>
          <p:nvPr/>
        </p:nvCxnSpPr>
        <p:spPr>
          <a:xfrm flipV="1">
            <a:off x="9269361" y="4176435"/>
            <a:ext cx="258097" cy="193102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3857497-DAB7-4014-B5B3-7C5BC5F5245A}"/>
              </a:ext>
            </a:extLst>
          </p:cNvPr>
          <p:cNvSpPr/>
          <p:nvPr/>
        </p:nvSpPr>
        <p:spPr bwMode="auto">
          <a:xfrm>
            <a:off x="671052" y="3467360"/>
            <a:ext cx="5501148" cy="1392234"/>
          </a:xfrm>
          <a:prstGeom prst="ellipse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26F8DC-A2E6-4BDC-86A7-25FA09ACEE22}"/>
              </a:ext>
            </a:extLst>
          </p:cNvPr>
          <p:cNvCxnSpPr>
            <a:cxnSpLocks/>
          </p:cNvCxnSpPr>
          <p:nvPr/>
        </p:nvCxnSpPr>
        <p:spPr>
          <a:xfrm flipV="1">
            <a:off x="2728452" y="4608295"/>
            <a:ext cx="693174" cy="1315227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3AB440-B7AD-42FE-9FCB-056B6FD99940}"/>
              </a:ext>
            </a:extLst>
          </p:cNvPr>
          <p:cNvSpPr txBox="1"/>
          <p:nvPr/>
        </p:nvSpPr>
        <p:spPr>
          <a:xfrm>
            <a:off x="836038" y="5931396"/>
            <a:ext cx="501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JavaScript 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10078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6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1DCA-8DA9-4839-A120-C7D3F840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29B-3DEF-4238-9FE1-27FA58570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2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4A03-FE18-4141-9464-D0CDCB0C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5CE6-4D1F-4C73-AB2F-3177CDA9A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F521F7-9DD1-45DB-8543-78A33D56C4B9}"/>
              </a:ext>
            </a:extLst>
          </p:cNvPr>
          <p:cNvGraphicFramePr>
            <a:graphicFrameLocks/>
          </p:cNvGraphicFramePr>
          <p:nvPr/>
        </p:nvGraphicFramePr>
        <p:xfrm>
          <a:off x="0" y="353961"/>
          <a:ext cx="7586465" cy="650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DF3024-DDFB-4BCC-9FC4-12742F033833}"/>
              </a:ext>
            </a:extLst>
          </p:cNvPr>
          <p:cNvSpPr txBox="1"/>
          <p:nvPr/>
        </p:nvSpPr>
        <p:spPr>
          <a:xfrm>
            <a:off x="7978877" y="1317940"/>
            <a:ext cx="400418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Details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Intel Xeon E5-1680 v4 @ 3.40GHz (8 cores)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Measured total time for 1000 functions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Median of 20 trials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ChakraCore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runtimes are preloaded</a:t>
            </a:r>
          </a:p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Test Scenarios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Calculate the mortgage payment for a given principal, period, and rate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Find the 1000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prime number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8533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F5B1-23A2-4A2A-B3D7-BB47895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B4FC-D0E9-47B4-998C-A12C6912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3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F5B1-23A2-4A2A-B3D7-BB47895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AWS Lambda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B4FC-D0E9-47B4-998C-A12C6912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12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90DA-3088-4657-B8BF-E9709D16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br>
              <a:rPr lang="en-CA" dirty="0"/>
            </a:br>
            <a:r>
              <a:rPr lang="en-CA" dirty="0"/>
              <a:t>possible futures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A352-F492-48ED-8EDF-E2A4324F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Machine Learning</a:t>
            </a:r>
          </a:p>
          <a:p>
            <a:r>
              <a:rPr lang="en-CA" dirty="0"/>
              <a:t>Push updates</a:t>
            </a:r>
          </a:p>
          <a:p>
            <a:r>
              <a:rPr lang="en-CA" dirty="0"/>
              <a:t>Workflows</a:t>
            </a:r>
          </a:p>
          <a:p>
            <a:r>
              <a:rPr lang="en-CA" dirty="0"/>
              <a:t>Run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0656-BF43-4ED6-BFC7-493D058A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 &amp;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F46A-8944-4000-83AA-3AE93132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7D8F-F888-4219-A39C-1846E22E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/>
              <a:t>What this talk is about</a:t>
            </a:r>
            <a:endParaRPr lang="en-US" dirty="0"/>
          </a:p>
        </p:txBody>
      </p:sp>
      <p:pic>
        <p:nvPicPr>
          <p:cNvPr id="5" name="Content Placeholder 4" descr="A person holding a sign&#10;&#10;Description automatically generated">
            <a:extLst>
              <a:ext uri="{FF2B5EF4-FFF2-40B4-BE49-F238E27FC236}">
                <a16:creationId xmlns:a16="http://schemas.microsoft.com/office/drawing/2014/main" id="{E022CA46-8A26-49F4-9F1A-AD0E8969A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62" y="1600865"/>
            <a:ext cx="9128495" cy="5129345"/>
          </a:xfrm>
        </p:spPr>
      </p:pic>
    </p:spTree>
    <p:extLst>
      <p:ext uri="{BB962C8B-B14F-4D97-AF65-F5344CB8AC3E}">
        <p14:creationId xmlns:p14="http://schemas.microsoft.com/office/powerpoint/2010/main" val="3338425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7882-EB5B-48BB-B204-9552FDEF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3D6D-80BA-4EFF-B49F-0AD5C204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600" dirty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88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1982FE-3840-4E9A-B347-F3E8FCBC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100" dirty="0">
                <a:solidFill>
                  <a:srgbClr val="1F2D29"/>
                </a:solidFill>
              </a:rPr>
              <a:t>So how are you doing this today?</a:t>
            </a:r>
            <a:br>
              <a:rPr lang="en-US" sz="4100" dirty="0">
                <a:solidFill>
                  <a:srgbClr val="1F2D29"/>
                </a:solidFill>
              </a:rPr>
            </a:br>
            <a:br>
              <a:rPr lang="en-US" sz="4100" dirty="0">
                <a:solidFill>
                  <a:srgbClr val="1F2D29"/>
                </a:solidFill>
              </a:rPr>
            </a:br>
            <a:r>
              <a:rPr lang="en-US" sz="4100" dirty="0">
                <a:solidFill>
                  <a:srgbClr val="1F2D29"/>
                </a:solidFill>
              </a:rPr>
              <a:t>We do have a Excel Spreadsheet for that!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4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0" name="Rectangle 20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4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43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28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B58E-E332-4E5C-B256-AC1D5CBC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771" y="1134409"/>
            <a:ext cx="6378102" cy="3875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800"/>
              <a:t>Ok, cool we will replace that by a beautiful app. It will do all the things you are doing today and it will all work seamlessly with your current system!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6D4E21E-F22E-4B9F-9711-67079106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4757" y="643466"/>
            <a:ext cx="94424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35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FEDB-9C64-425A-ACCD-B172A045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Excel is not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00A-E467-4FA7-8807-E126238D7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App won’t have the full power of Excel</a:t>
            </a:r>
          </a:p>
          <a:p>
            <a:r>
              <a:rPr lang="en-US" dirty="0"/>
              <a:t>It takes time to transition to the new system</a:t>
            </a:r>
          </a:p>
          <a:p>
            <a:r>
              <a:rPr lang="en-US" dirty="0"/>
              <a:t>It will take a lot of time to get to the same performance with the new app</a:t>
            </a:r>
          </a:p>
        </p:txBody>
      </p:sp>
    </p:spTree>
    <p:extLst>
      <p:ext uri="{BB962C8B-B14F-4D97-AF65-F5344CB8AC3E}">
        <p14:creationId xmlns:p14="http://schemas.microsoft.com/office/powerpoint/2010/main" val="48796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4324-B7AB-4F7F-A606-A9D722E1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need to replace Excel!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D719-1186-4AC7-8FD9-70ADAD2F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Spreadsheets are hard to maintain</a:t>
            </a:r>
          </a:p>
          <a:p>
            <a:r>
              <a:rPr lang="en-US" dirty="0"/>
              <a:t>Spreadsheets don’t scale well</a:t>
            </a:r>
          </a:p>
          <a:p>
            <a:r>
              <a:rPr lang="en-US" dirty="0"/>
              <a:t>Spreadsheets need to be imported</a:t>
            </a:r>
          </a:p>
          <a:p>
            <a:r>
              <a:rPr lang="en-US" dirty="0"/>
              <a:t>VBA is a pain ;)</a:t>
            </a:r>
          </a:p>
        </p:txBody>
      </p:sp>
    </p:spTree>
    <p:extLst>
      <p:ext uri="{BB962C8B-B14F-4D97-AF65-F5344CB8AC3E}">
        <p14:creationId xmlns:p14="http://schemas.microsoft.com/office/powerpoint/2010/main" val="390067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A82C-44B3-464E-B7D7-AE12251B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silver lining!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A4F5-D149-498B-B4D2-6384D9E1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Functions in Excel (preview)</a:t>
            </a:r>
          </a:p>
          <a:p>
            <a:r>
              <a:rPr lang="en-US" dirty="0"/>
              <a:t>Part of new Add-In system using JavaScript (Office 2016+; Excel, Word, </a:t>
            </a:r>
            <a:r>
              <a:rPr lang="en-US" dirty="0" err="1"/>
              <a:t>Powerpoint</a:t>
            </a:r>
            <a:r>
              <a:rPr lang="en-US" dirty="0"/>
              <a:t>, Outlook)</a:t>
            </a:r>
          </a:p>
          <a:p>
            <a:r>
              <a:rPr lang="en-US" dirty="0"/>
              <a:t>Deployable individually and Tenant-wide</a:t>
            </a:r>
          </a:p>
        </p:txBody>
      </p:sp>
    </p:spTree>
    <p:extLst>
      <p:ext uri="{BB962C8B-B14F-4D97-AF65-F5344CB8AC3E}">
        <p14:creationId xmlns:p14="http://schemas.microsoft.com/office/powerpoint/2010/main" val="36791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544</Words>
  <Application>Microsoft Office PowerPoint</Application>
  <PresentationFormat>Widescreen</PresentationFormat>
  <Paragraphs>142</Paragraphs>
  <Slides>30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Consolas</vt:lpstr>
      <vt:lpstr>MS Shell Dlg 2</vt:lpstr>
      <vt:lpstr>Segoe UI</vt:lpstr>
      <vt:lpstr>Segoe UI Semibold</vt:lpstr>
      <vt:lpstr>Segoe UI Semilight</vt:lpstr>
      <vt:lpstr>Wingdings</vt:lpstr>
      <vt:lpstr>Wingdings 3</vt:lpstr>
      <vt:lpstr>Madison</vt:lpstr>
      <vt:lpstr>5-50195_Microsoft_Build_Template</vt:lpstr>
      <vt:lpstr>Custom Functions for Excel </vt:lpstr>
      <vt:lpstr>Sia Ghassemi</vt:lpstr>
      <vt:lpstr>What this talk is about</vt:lpstr>
      <vt:lpstr>So how are you doing this today?  We do have a Excel Spreadsheet for that!</vt:lpstr>
      <vt:lpstr>Ok, cool we will replace that by a beautiful app. It will do all the things you are doing today and it will all work seamlessly with your current system!</vt:lpstr>
      <vt:lpstr>PowerPoint Presentation</vt:lpstr>
      <vt:lpstr>Replacing Excel is not easy!</vt:lpstr>
      <vt:lpstr>But we need to replace Excel!</vt:lpstr>
      <vt:lpstr>There is a silver lining!</vt:lpstr>
      <vt:lpstr>Azure Functions</vt:lpstr>
      <vt:lpstr>Azure Cloud Computing</vt:lpstr>
      <vt:lpstr>Azure Cloud Computing</vt:lpstr>
      <vt:lpstr>Azure Functions</vt:lpstr>
      <vt:lpstr>Azure Functions</vt:lpstr>
      <vt:lpstr>Azure Functions</vt:lpstr>
      <vt:lpstr>Custom Functions for Excel</vt:lpstr>
      <vt:lpstr>PowerPoint Presentation</vt:lpstr>
      <vt:lpstr>Custom Functions</vt:lpstr>
      <vt:lpstr>Custom Functions</vt:lpstr>
      <vt:lpstr>Custom Functions</vt:lpstr>
      <vt:lpstr>Admin configures access in O365 portal</vt:lpstr>
      <vt:lpstr>Where should the code run for custom functions?</vt:lpstr>
      <vt:lpstr>Demo</vt:lpstr>
      <vt:lpstr>Performance</vt:lpstr>
      <vt:lpstr>PowerPoint Presentation</vt:lpstr>
      <vt:lpstr>Azure Functions Demo</vt:lpstr>
      <vt:lpstr>AWS Lambda Demo</vt:lpstr>
      <vt:lpstr>Custom Functions possible futures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Functions for Excel with Azure Functions</dc:title>
  <dc:creator>Sia Ghassemi</dc:creator>
  <cp:lastModifiedBy>Sia Ghassemi</cp:lastModifiedBy>
  <cp:revision>5</cp:revision>
  <dcterms:created xsi:type="dcterms:W3CDTF">2019-03-28T20:50:01Z</dcterms:created>
  <dcterms:modified xsi:type="dcterms:W3CDTF">2019-09-04T14:01:12Z</dcterms:modified>
</cp:coreProperties>
</file>