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57" r:id="rId6"/>
    <p:sldId id="258" r:id="rId7"/>
    <p:sldId id="269" r:id="rId8"/>
    <p:sldId id="260" r:id="rId9"/>
    <p:sldId id="268" r:id="rId10"/>
    <p:sldId id="261" r:id="rId11"/>
    <p:sldId id="262" r:id="rId12"/>
    <p:sldId id="263" r:id="rId13"/>
    <p:sldId id="267" r:id="rId14"/>
    <p:sldId id="264" r:id="rId15"/>
    <p:sldId id="265" r:id="rId16"/>
    <p:sldId id="275" r:id="rId17"/>
    <p:sldId id="266" r:id="rId18"/>
    <p:sldId id="270" r:id="rId19"/>
    <p:sldId id="271" r:id="rId20"/>
    <p:sldId id="272" r:id="rId21"/>
    <p:sldId id="273" r:id="rId22"/>
    <p:sldId id="27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a Ghassemi" initials="SG" lastIdx="1" clrIdx="0">
    <p:extLst>
      <p:ext uri="{19B8F6BF-5375-455C-9EA6-DF929625EA0E}">
        <p15:presenceInfo xmlns:p15="http://schemas.microsoft.com/office/powerpoint/2012/main" userId="Sia Ghasse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4" d="100"/>
          <a:sy n="74" d="100"/>
        </p:scale>
        <p:origin x="30" y="8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3d1" qsCatId="3D"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a:t>
          </a:r>
          <a:r>
            <a:rPr lang="en-US" b="1" dirty="0" err="1"/>
            <a:t>DevSpaces</a:t>
          </a:r>
          <a:endParaRPr lang="en-US" b="1" dirty="0"/>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a:ln>
          <a:noFill/>
        </a:ln>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3C01DB-BA30-4A8F-84D7-A331E389679E}" type="doc">
      <dgm:prSet loTypeId="urn:microsoft.com/office/officeart/2018/2/layout/IconVerticalSolidList" loCatId="icon" qsTypeId="urn:microsoft.com/office/officeart/2005/8/quickstyle/simple3" qsCatId="simple" csTypeId="urn:microsoft.com/office/officeart/2018/5/colors/Iconchunking_neutralbg_colorful1" csCatId="colorful" phldr="1"/>
      <dgm:spPr/>
      <dgm:t>
        <a:bodyPr/>
        <a:lstStyle/>
        <a:p>
          <a:endParaRPr lang="en-US"/>
        </a:p>
      </dgm:t>
    </dgm:pt>
    <dgm:pt modelId="{ED290F6F-5804-427C-BCA1-63163E769E7E}">
      <dgm:prSet/>
      <dgm:spPr/>
      <dgm:t>
        <a:bodyPr/>
        <a:lstStyle/>
        <a:p>
          <a:pPr>
            <a:lnSpc>
              <a:spcPct val="100000"/>
            </a:lnSpc>
          </a:pPr>
          <a:r>
            <a:rPr lang="en-US" dirty="0"/>
            <a:t>Web App for Containers</a:t>
          </a:r>
        </a:p>
      </dgm:t>
    </dgm:pt>
    <dgm:pt modelId="{24DA6F12-D29D-4BA0-86DC-4FA3964622FB}" type="parTrans" cxnId="{40D843AB-C618-4917-8954-4D8A49935EA9}">
      <dgm:prSet/>
      <dgm:spPr/>
      <dgm:t>
        <a:bodyPr/>
        <a:lstStyle/>
        <a:p>
          <a:endParaRPr lang="en-US"/>
        </a:p>
      </dgm:t>
    </dgm:pt>
    <dgm:pt modelId="{67FA602A-2C04-4051-B8A6-2124C868EAD1}" type="sibTrans" cxnId="{40D843AB-C618-4917-8954-4D8A49935EA9}">
      <dgm:prSet/>
      <dgm:spPr/>
      <dgm:t>
        <a:bodyPr/>
        <a:lstStyle/>
        <a:p>
          <a:endParaRPr lang="en-US"/>
        </a:p>
      </dgm:t>
    </dgm:pt>
    <dgm:pt modelId="{60B068AC-65E3-4FC8-B9D1-FF3BE2136F1D}">
      <dgm:prSet/>
      <dgm:spPr/>
      <dgm:t>
        <a:bodyPr/>
        <a:lstStyle/>
        <a:p>
          <a:pPr>
            <a:lnSpc>
              <a:spcPct val="100000"/>
            </a:lnSpc>
          </a:pPr>
          <a:r>
            <a:rPr lang="en-US" dirty="0"/>
            <a:t>Container Monitoring</a:t>
          </a:r>
        </a:p>
      </dgm:t>
    </dgm:pt>
    <dgm:pt modelId="{FECF427E-0BF0-4B04-8C33-6377E080E157}" type="parTrans" cxnId="{FB276327-F632-4240-AB35-280ED9B93FFA}">
      <dgm:prSet/>
      <dgm:spPr/>
      <dgm:t>
        <a:bodyPr/>
        <a:lstStyle/>
        <a:p>
          <a:endParaRPr lang="en-US"/>
        </a:p>
      </dgm:t>
    </dgm:pt>
    <dgm:pt modelId="{28931943-6977-4ACC-82EC-6D16A2A38E62}" type="sibTrans" cxnId="{FB276327-F632-4240-AB35-280ED9B93FFA}">
      <dgm:prSet/>
      <dgm:spPr/>
      <dgm:t>
        <a:bodyPr/>
        <a:lstStyle/>
        <a:p>
          <a:endParaRPr lang="en-US"/>
        </a:p>
      </dgm:t>
    </dgm:pt>
    <dgm:pt modelId="{AD274B74-2059-4B3E-AC57-ED48457D0F9F}">
      <dgm:prSet/>
      <dgm:spPr/>
      <dgm:t>
        <a:bodyPr/>
        <a:lstStyle/>
        <a:p>
          <a:pPr>
            <a:lnSpc>
              <a:spcPct val="100000"/>
            </a:lnSpc>
          </a:pPr>
          <a:r>
            <a:rPr lang="en-US" b="1" dirty="0"/>
            <a:t>Container Registry (ACR)</a:t>
          </a:r>
          <a:endParaRPr lang="en-US" dirty="0"/>
        </a:p>
      </dgm:t>
    </dgm:pt>
    <dgm:pt modelId="{C9BB5439-8946-4321-A74B-FAFA34F2F498}" type="parTrans" cxnId="{349F3E44-E75B-4A20-A58F-77D7BBF57490}">
      <dgm:prSet/>
      <dgm:spPr/>
      <dgm:t>
        <a:bodyPr/>
        <a:lstStyle/>
        <a:p>
          <a:endParaRPr lang="en-US"/>
        </a:p>
      </dgm:t>
    </dgm:pt>
    <dgm:pt modelId="{9C255FD3-8366-4457-971B-9DCA9CC92461}" type="sibTrans" cxnId="{349F3E44-E75B-4A20-A58F-77D7BBF57490}">
      <dgm:prSet/>
      <dgm:spPr/>
      <dgm:t>
        <a:bodyPr/>
        <a:lstStyle/>
        <a:p>
          <a:endParaRPr lang="en-US"/>
        </a:p>
      </dgm:t>
    </dgm:pt>
    <dgm:pt modelId="{3A2D6032-85B6-4B89-841F-91B8A55E2CAC}">
      <dgm:prSet/>
      <dgm:spPr/>
      <dgm:t>
        <a:bodyPr/>
        <a:lstStyle/>
        <a:p>
          <a:pPr>
            <a:lnSpc>
              <a:spcPct val="100000"/>
            </a:lnSpc>
          </a:pPr>
          <a:r>
            <a:rPr lang="en-US" b="1" dirty="0"/>
            <a:t>Container Instances (ACI)</a:t>
          </a:r>
          <a:endParaRPr lang="en-US" dirty="0"/>
        </a:p>
      </dgm:t>
    </dgm:pt>
    <dgm:pt modelId="{CFCBEA97-90ED-49A8-B245-11086AE1DA43}" type="parTrans" cxnId="{1D3A0311-698A-4F96-8239-D3F7A299A1BA}">
      <dgm:prSet/>
      <dgm:spPr/>
      <dgm:t>
        <a:bodyPr/>
        <a:lstStyle/>
        <a:p>
          <a:endParaRPr lang="en-US"/>
        </a:p>
      </dgm:t>
    </dgm:pt>
    <dgm:pt modelId="{AB14EC10-426A-4CB1-BCA8-0E718DB4B10F}" type="sibTrans" cxnId="{1D3A0311-698A-4F96-8239-D3F7A299A1BA}">
      <dgm:prSet/>
      <dgm:spPr/>
      <dgm:t>
        <a:bodyPr/>
        <a:lstStyle/>
        <a:p>
          <a:endParaRPr lang="en-US"/>
        </a:p>
      </dgm:t>
    </dgm:pt>
    <dgm:pt modelId="{20D284E4-1FC4-482E-9447-78C2EFFB6632}">
      <dgm:prSet/>
      <dgm:spPr/>
      <dgm:t>
        <a:bodyPr/>
        <a:lstStyle/>
        <a:p>
          <a:pPr>
            <a:lnSpc>
              <a:spcPct val="100000"/>
            </a:lnSpc>
          </a:pPr>
          <a:r>
            <a:rPr lang="en-US" b="1" dirty="0"/>
            <a:t>Kubernetes Service (AKS/ACS*)</a:t>
          </a:r>
          <a:endParaRPr lang="en-US" dirty="0"/>
        </a:p>
      </dgm:t>
    </dgm:pt>
    <dgm:pt modelId="{28AC37F4-70E0-42FC-9155-0BC2F23C6DAE}" type="parTrans" cxnId="{207FEDF6-B25E-4378-B6BE-10AA59315A41}">
      <dgm:prSet/>
      <dgm:spPr/>
      <dgm:t>
        <a:bodyPr/>
        <a:lstStyle/>
        <a:p>
          <a:endParaRPr lang="en-US"/>
        </a:p>
      </dgm:t>
    </dgm:pt>
    <dgm:pt modelId="{15CBD9BE-05D0-4067-B9F1-777BEA0B2146}" type="sibTrans" cxnId="{207FEDF6-B25E-4378-B6BE-10AA59315A41}">
      <dgm:prSet/>
      <dgm:spPr/>
      <dgm:t>
        <a:bodyPr/>
        <a:lstStyle/>
        <a:p>
          <a:endParaRPr lang="en-US"/>
        </a:p>
      </dgm:t>
    </dgm:pt>
    <dgm:pt modelId="{91E80AC3-27B9-4DB1-AB3F-A5041F5052B8}">
      <dgm:prSet/>
      <dgm:spPr/>
      <dgm:t>
        <a:bodyPr/>
        <a:lstStyle/>
        <a:p>
          <a:pPr>
            <a:lnSpc>
              <a:spcPct val="100000"/>
            </a:lnSpc>
          </a:pPr>
          <a:r>
            <a:rPr lang="en-US" b="1" dirty="0"/>
            <a:t>Azure Dev Spaces</a:t>
          </a:r>
        </a:p>
      </dgm:t>
    </dgm:pt>
    <dgm:pt modelId="{DEB91A56-9952-411D-84DC-CF5E239257DE}" type="parTrans" cxnId="{CBAA70AD-7398-4580-84EA-7DA875EDB7FE}">
      <dgm:prSet/>
      <dgm:spPr/>
      <dgm:t>
        <a:bodyPr/>
        <a:lstStyle/>
        <a:p>
          <a:endParaRPr lang="en-US"/>
        </a:p>
      </dgm:t>
    </dgm:pt>
    <dgm:pt modelId="{B66AD24E-7130-4818-98AC-9DD1ED661866}" type="sibTrans" cxnId="{CBAA70AD-7398-4580-84EA-7DA875EDB7FE}">
      <dgm:prSet/>
      <dgm:spPr/>
      <dgm:t>
        <a:bodyPr/>
        <a:lstStyle/>
        <a:p>
          <a:endParaRPr lang="en-US"/>
        </a:p>
      </dgm:t>
    </dgm:pt>
    <dgm:pt modelId="{9D156304-15BD-4754-BFE0-53F56436B0CE}" type="pres">
      <dgm:prSet presAssocID="{9F3C01DB-BA30-4A8F-84D7-A331E389679E}" presName="root" presStyleCnt="0">
        <dgm:presLayoutVars>
          <dgm:dir/>
          <dgm:resizeHandles val="exact"/>
        </dgm:presLayoutVars>
      </dgm:prSet>
      <dgm:spPr/>
    </dgm:pt>
    <dgm:pt modelId="{E03E9DB2-790A-47CB-A70A-7EE823E479EE}" type="pres">
      <dgm:prSet presAssocID="{ED290F6F-5804-427C-BCA1-63163E769E7E}" presName="compNode" presStyleCnt="0"/>
      <dgm:spPr/>
    </dgm:pt>
    <dgm:pt modelId="{5793063D-C19F-45C5-B30D-B26F16E83E10}" type="pres">
      <dgm:prSet presAssocID="{ED290F6F-5804-427C-BCA1-63163E769E7E}" presName="bgRect" presStyleLbl="bgShp" presStyleIdx="0" presStyleCnt="6"/>
      <dgm:spPr/>
    </dgm:pt>
    <dgm:pt modelId="{1D850164-754A-4B96-B731-9A776B2EB42F}" type="pres">
      <dgm:prSet presAssocID="{ED290F6F-5804-427C-BCA1-63163E769E7E}" presName="iconRect" presStyleLbl="node1" presStyleIdx="0" presStyleCnt="6"/>
      <dgm:spPr>
        <a:noFill/>
      </dgm:spPr>
    </dgm:pt>
    <dgm:pt modelId="{08D63E49-96CD-46EB-8354-5CBEF0D019D4}" type="pres">
      <dgm:prSet presAssocID="{ED290F6F-5804-427C-BCA1-63163E769E7E}" presName="spaceRect" presStyleCnt="0"/>
      <dgm:spPr/>
    </dgm:pt>
    <dgm:pt modelId="{3414E596-164E-4C93-8400-F47F47F0601F}" type="pres">
      <dgm:prSet presAssocID="{ED290F6F-5804-427C-BCA1-63163E769E7E}" presName="parTx" presStyleLbl="revTx" presStyleIdx="0" presStyleCnt="6">
        <dgm:presLayoutVars>
          <dgm:chMax val="0"/>
          <dgm:chPref val="0"/>
        </dgm:presLayoutVars>
      </dgm:prSet>
      <dgm:spPr/>
    </dgm:pt>
    <dgm:pt modelId="{B5A6962A-CD6B-4AF0-B781-823DC795E147}" type="pres">
      <dgm:prSet presAssocID="{67FA602A-2C04-4051-B8A6-2124C868EAD1}" presName="sibTrans" presStyleCnt="0"/>
      <dgm:spPr/>
    </dgm:pt>
    <dgm:pt modelId="{5E461FD5-D82E-4F29-9439-D2B2AD54DE7B}" type="pres">
      <dgm:prSet presAssocID="{60B068AC-65E3-4FC8-B9D1-FF3BE2136F1D}" presName="compNode" presStyleCnt="0"/>
      <dgm:spPr/>
    </dgm:pt>
    <dgm:pt modelId="{C1AF4B68-BDF9-4A1D-947D-7E2A9A723884}" type="pres">
      <dgm:prSet presAssocID="{60B068AC-65E3-4FC8-B9D1-FF3BE2136F1D}" presName="bgRect" presStyleLbl="bgShp" presStyleIdx="1" presStyleCnt="6"/>
      <dgm:spPr/>
    </dgm:pt>
    <dgm:pt modelId="{7CBAAD52-9EA4-4B78-A2A7-80AD73F4D051}" type="pres">
      <dgm:prSet presAssocID="{60B068AC-65E3-4FC8-B9D1-FF3BE2136F1D}" presName="iconRect" presStyleLbl="node1" presStyleIdx="1" presStyleCnt="6"/>
      <dgm:spPr>
        <a:noFill/>
      </dgm:spPr>
      <dgm:extLst>
        <a:ext uri="{E40237B7-FDA0-4F09-8148-C483321AD2D9}">
          <dgm14:cNvPr xmlns:dgm14="http://schemas.microsoft.com/office/drawing/2010/diagram" id="0" name="" descr="Smart Phone"/>
        </a:ext>
      </dgm:extLst>
    </dgm:pt>
    <dgm:pt modelId="{F7E2F1C2-8AB3-4DD2-9C41-FBAB9E45EAA3}" type="pres">
      <dgm:prSet presAssocID="{60B068AC-65E3-4FC8-B9D1-FF3BE2136F1D}" presName="spaceRect" presStyleCnt="0"/>
      <dgm:spPr/>
    </dgm:pt>
    <dgm:pt modelId="{4A0877B3-52DC-419F-8B84-5E33195BA165}" type="pres">
      <dgm:prSet presAssocID="{60B068AC-65E3-4FC8-B9D1-FF3BE2136F1D}" presName="parTx" presStyleLbl="revTx" presStyleIdx="1" presStyleCnt="6">
        <dgm:presLayoutVars>
          <dgm:chMax val="0"/>
          <dgm:chPref val="0"/>
        </dgm:presLayoutVars>
      </dgm:prSet>
      <dgm:spPr/>
    </dgm:pt>
    <dgm:pt modelId="{0DE74A0F-7DA1-40F3-A85E-7A36329473D9}" type="pres">
      <dgm:prSet presAssocID="{28931943-6977-4ACC-82EC-6D16A2A38E62}" presName="sibTrans" presStyleCnt="0"/>
      <dgm:spPr/>
    </dgm:pt>
    <dgm:pt modelId="{E0D616F5-D5D3-4F6E-98D3-E8ABEC929025}" type="pres">
      <dgm:prSet presAssocID="{AD274B74-2059-4B3E-AC57-ED48457D0F9F}" presName="compNode" presStyleCnt="0"/>
      <dgm:spPr/>
    </dgm:pt>
    <dgm:pt modelId="{DEA11F15-F015-4EB8-A8AA-C793D706187D}" type="pres">
      <dgm:prSet presAssocID="{AD274B74-2059-4B3E-AC57-ED48457D0F9F}" presName="bgRect" presStyleLbl="bgShp" presStyleIdx="2" presStyleCnt="6"/>
      <dgm:spPr/>
    </dgm:pt>
    <dgm:pt modelId="{5552D46F-05B4-4F94-8ACA-5EEEEBABF9EF}" type="pres">
      <dgm:prSet presAssocID="{AD274B74-2059-4B3E-AC57-ED48457D0F9F}" presName="iconRect" presStyleLbl="node1" presStyleIdx="2" presStyleCnt="6"/>
      <dgm:spPr>
        <a:noFill/>
      </dgm:spPr>
      <dgm:extLst>
        <a:ext uri="{E40237B7-FDA0-4F09-8148-C483321AD2D9}">
          <dgm14:cNvPr xmlns:dgm14="http://schemas.microsoft.com/office/drawing/2010/diagram" id="0" name="" descr="Box"/>
        </a:ext>
      </dgm:extLst>
    </dgm:pt>
    <dgm:pt modelId="{02158A6E-84BA-40D0-81A3-EEB0BAB45099}" type="pres">
      <dgm:prSet presAssocID="{AD274B74-2059-4B3E-AC57-ED48457D0F9F}" presName="spaceRect" presStyleCnt="0"/>
      <dgm:spPr/>
    </dgm:pt>
    <dgm:pt modelId="{05B7E3A9-1595-4B75-87F6-6BDAAD4FD584}" type="pres">
      <dgm:prSet presAssocID="{AD274B74-2059-4B3E-AC57-ED48457D0F9F}" presName="parTx" presStyleLbl="revTx" presStyleIdx="2" presStyleCnt="6">
        <dgm:presLayoutVars>
          <dgm:chMax val="0"/>
          <dgm:chPref val="0"/>
        </dgm:presLayoutVars>
      </dgm:prSet>
      <dgm:spPr/>
    </dgm:pt>
    <dgm:pt modelId="{0D652AC6-B340-4C48-9185-FFB6421B9018}" type="pres">
      <dgm:prSet presAssocID="{9C255FD3-8366-4457-971B-9DCA9CC92461}" presName="sibTrans" presStyleCnt="0"/>
      <dgm:spPr/>
    </dgm:pt>
    <dgm:pt modelId="{22615BFF-AAD4-4BB8-A521-DBA4EB0AB31E}" type="pres">
      <dgm:prSet presAssocID="{3A2D6032-85B6-4B89-841F-91B8A55E2CAC}" presName="compNode" presStyleCnt="0"/>
      <dgm:spPr/>
    </dgm:pt>
    <dgm:pt modelId="{19C28E71-7A94-4365-9691-19433793BF7C}" type="pres">
      <dgm:prSet presAssocID="{3A2D6032-85B6-4B89-841F-91B8A55E2CAC}" presName="bgRect" presStyleLbl="bgShp" presStyleIdx="3" presStyleCnt="6"/>
      <dgm:spPr/>
    </dgm:pt>
    <dgm:pt modelId="{11FF6D64-B588-464A-8304-40EB5027C184}" type="pres">
      <dgm:prSet presAssocID="{3A2D6032-85B6-4B89-841F-91B8A55E2CAC}" presName="iconRect" presStyleLbl="node1" presStyleIdx="3" presStyleCnt="6" custLinFactNeighborX="7884" custLinFactNeighborY="14579"/>
      <dgm:spPr>
        <a:noFill/>
      </dgm:spPr>
      <dgm:extLst>
        <a:ext uri="{E40237B7-FDA0-4F09-8148-C483321AD2D9}">
          <dgm14:cNvPr xmlns:dgm14="http://schemas.microsoft.com/office/drawing/2010/diagram" id="0" name="" descr="Database"/>
        </a:ext>
      </dgm:extLst>
    </dgm:pt>
    <dgm:pt modelId="{D989052A-5C48-479D-9935-67E95923B2FB}" type="pres">
      <dgm:prSet presAssocID="{3A2D6032-85B6-4B89-841F-91B8A55E2CAC}" presName="spaceRect" presStyleCnt="0"/>
      <dgm:spPr/>
    </dgm:pt>
    <dgm:pt modelId="{B5C14495-D92B-47EA-842A-9B9EE41F418F}" type="pres">
      <dgm:prSet presAssocID="{3A2D6032-85B6-4B89-841F-91B8A55E2CAC}" presName="parTx" presStyleLbl="revTx" presStyleIdx="3" presStyleCnt="6">
        <dgm:presLayoutVars>
          <dgm:chMax val="0"/>
          <dgm:chPref val="0"/>
        </dgm:presLayoutVars>
      </dgm:prSet>
      <dgm:spPr/>
    </dgm:pt>
    <dgm:pt modelId="{8020C916-16F1-4A29-B87F-A2F0EB083790}" type="pres">
      <dgm:prSet presAssocID="{AB14EC10-426A-4CB1-BCA8-0E718DB4B10F}" presName="sibTrans" presStyleCnt="0"/>
      <dgm:spPr/>
    </dgm:pt>
    <dgm:pt modelId="{73A07F57-5ED7-4982-9FD0-1EB397384AE8}" type="pres">
      <dgm:prSet presAssocID="{20D284E4-1FC4-482E-9447-78C2EFFB6632}" presName="compNode" presStyleCnt="0"/>
      <dgm:spPr/>
    </dgm:pt>
    <dgm:pt modelId="{624CE6C7-315F-42CD-BF2D-7E158BD75B20}" type="pres">
      <dgm:prSet presAssocID="{20D284E4-1FC4-482E-9447-78C2EFFB6632}" presName="bgRect" presStyleLbl="bgShp" presStyleIdx="4" presStyleCnt="6" custLinFactNeighborX="15" custLinFactNeighborY="-1348"/>
      <dgm:spPr/>
    </dgm:pt>
    <dgm:pt modelId="{CDD707F6-565F-4495-A3E5-49013A8577E7}" type="pres">
      <dgm:prSet presAssocID="{20D284E4-1FC4-482E-9447-78C2EFFB6632}" presName="iconRect" presStyleLbl="node1" presStyleIdx="4" presStyleCnt="6"/>
      <dgm:spPr>
        <a:noFill/>
      </dgm:spPr>
      <dgm:extLst>
        <a:ext uri="{E40237B7-FDA0-4F09-8148-C483321AD2D9}">
          <dgm14:cNvPr xmlns:dgm14="http://schemas.microsoft.com/office/drawing/2010/diagram" id="0" name="" descr="Single gear"/>
        </a:ext>
      </dgm:extLst>
    </dgm:pt>
    <dgm:pt modelId="{B316E300-934B-4C50-9A85-40C129B61985}" type="pres">
      <dgm:prSet presAssocID="{20D284E4-1FC4-482E-9447-78C2EFFB6632}" presName="spaceRect" presStyleCnt="0"/>
      <dgm:spPr/>
    </dgm:pt>
    <dgm:pt modelId="{228CB8FC-D28F-4692-8109-37DDCB1372F7}" type="pres">
      <dgm:prSet presAssocID="{20D284E4-1FC4-482E-9447-78C2EFFB6632}" presName="parTx" presStyleLbl="revTx" presStyleIdx="4" presStyleCnt="6">
        <dgm:presLayoutVars>
          <dgm:chMax val="0"/>
          <dgm:chPref val="0"/>
        </dgm:presLayoutVars>
      </dgm:prSet>
      <dgm:spPr/>
    </dgm:pt>
    <dgm:pt modelId="{ECCED94C-DBC7-4270-B1C6-8CAB419AAE2E}" type="pres">
      <dgm:prSet presAssocID="{15CBD9BE-05D0-4067-B9F1-777BEA0B2146}" presName="sibTrans" presStyleCnt="0"/>
      <dgm:spPr/>
    </dgm:pt>
    <dgm:pt modelId="{7F3FC9A2-F904-478E-BA15-1A2956DBB036}" type="pres">
      <dgm:prSet presAssocID="{91E80AC3-27B9-4DB1-AB3F-A5041F5052B8}" presName="compNode" presStyleCnt="0"/>
      <dgm:spPr/>
    </dgm:pt>
    <dgm:pt modelId="{5B3681F0-9F28-427A-8A63-28CB4F94BB07}" type="pres">
      <dgm:prSet presAssocID="{91E80AC3-27B9-4DB1-AB3F-A5041F5052B8}" presName="bgRect" presStyleLbl="bgShp" presStyleIdx="5" presStyleCnt="6" custLinFactNeighborX="15" custLinFactNeighborY="-6925"/>
      <dgm:spPr/>
    </dgm:pt>
    <dgm:pt modelId="{42365732-3D6B-4985-947E-0520C3EC4FE7}" type="pres">
      <dgm:prSet presAssocID="{91E80AC3-27B9-4DB1-AB3F-A5041F5052B8}" presName="iconRect" presStyleLbl="node1" presStyleIdx="5" presStyleCnt="6"/>
      <dgm:spPr>
        <a:noFill/>
      </dgm:spPr>
      <dgm:extLst>
        <a:ext uri="{E40237B7-FDA0-4F09-8148-C483321AD2D9}">
          <dgm14:cNvPr xmlns:dgm14="http://schemas.microsoft.com/office/drawing/2010/diagram" id="0" name="" descr="Checkmark"/>
        </a:ext>
      </dgm:extLst>
    </dgm:pt>
    <dgm:pt modelId="{FD891812-E8A8-4C8F-B43B-AC167D440F67}" type="pres">
      <dgm:prSet presAssocID="{91E80AC3-27B9-4DB1-AB3F-A5041F5052B8}" presName="spaceRect" presStyleCnt="0"/>
      <dgm:spPr/>
    </dgm:pt>
    <dgm:pt modelId="{AF607365-E3AA-457F-8B15-A2DF7A26DAA4}" type="pres">
      <dgm:prSet presAssocID="{91E80AC3-27B9-4DB1-AB3F-A5041F5052B8}" presName="parTx" presStyleLbl="revTx" presStyleIdx="5" presStyleCnt="6">
        <dgm:presLayoutVars>
          <dgm:chMax val="0"/>
          <dgm:chPref val="0"/>
        </dgm:presLayoutVars>
      </dgm:prSet>
      <dgm:spPr/>
    </dgm:pt>
  </dgm:ptLst>
  <dgm:cxnLst>
    <dgm:cxn modelId="{E1C54208-C52E-4650-84E7-54BF5AC8B23C}" type="presOf" srcId="{20D284E4-1FC4-482E-9447-78C2EFFB6632}" destId="{228CB8FC-D28F-4692-8109-37DDCB1372F7}" srcOrd="0" destOrd="0" presId="urn:microsoft.com/office/officeart/2018/2/layout/IconVerticalSolidList"/>
    <dgm:cxn modelId="{1D3A0311-698A-4F96-8239-D3F7A299A1BA}" srcId="{9F3C01DB-BA30-4A8F-84D7-A331E389679E}" destId="{3A2D6032-85B6-4B89-841F-91B8A55E2CAC}" srcOrd="3" destOrd="0" parTransId="{CFCBEA97-90ED-49A8-B245-11086AE1DA43}" sibTransId="{AB14EC10-426A-4CB1-BCA8-0E718DB4B10F}"/>
    <dgm:cxn modelId="{DB072C20-BC19-404D-B7C4-538D214FBAE6}" type="presOf" srcId="{ED290F6F-5804-427C-BCA1-63163E769E7E}" destId="{3414E596-164E-4C93-8400-F47F47F0601F}" srcOrd="0" destOrd="0" presId="urn:microsoft.com/office/officeart/2018/2/layout/IconVerticalSolidList"/>
    <dgm:cxn modelId="{FB276327-F632-4240-AB35-280ED9B93FFA}" srcId="{9F3C01DB-BA30-4A8F-84D7-A331E389679E}" destId="{60B068AC-65E3-4FC8-B9D1-FF3BE2136F1D}" srcOrd="1" destOrd="0" parTransId="{FECF427E-0BF0-4B04-8C33-6377E080E157}" sibTransId="{28931943-6977-4ACC-82EC-6D16A2A38E62}"/>
    <dgm:cxn modelId="{400C4137-AB24-4AFA-A812-3FF839CD6BE8}" type="presOf" srcId="{60B068AC-65E3-4FC8-B9D1-FF3BE2136F1D}" destId="{4A0877B3-52DC-419F-8B84-5E33195BA165}" srcOrd="0" destOrd="0" presId="urn:microsoft.com/office/officeart/2018/2/layout/IconVerticalSolidList"/>
    <dgm:cxn modelId="{83119B5E-FE08-4A31-B9B2-57ABD0EA8C43}" type="presOf" srcId="{91E80AC3-27B9-4DB1-AB3F-A5041F5052B8}" destId="{AF607365-E3AA-457F-8B15-A2DF7A26DAA4}" srcOrd="0" destOrd="0" presId="urn:microsoft.com/office/officeart/2018/2/layout/IconVerticalSolidList"/>
    <dgm:cxn modelId="{4C2F6963-D9ED-4FC1-A38E-DF88EA3C4AD9}" type="presOf" srcId="{9F3C01DB-BA30-4A8F-84D7-A331E389679E}" destId="{9D156304-15BD-4754-BFE0-53F56436B0CE}" srcOrd="0" destOrd="0" presId="urn:microsoft.com/office/officeart/2018/2/layout/IconVerticalSolidList"/>
    <dgm:cxn modelId="{349F3E44-E75B-4A20-A58F-77D7BBF57490}" srcId="{9F3C01DB-BA30-4A8F-84D7-A331E389679E}" destId="{AD274B74-2059-4B3E-AC57-ED48457D0F9F}" srcOrd="2" destOrd="0" parTransId="{C9BB5439-8946-4321-A74B-FAFA34F2F498}" sibTransId="{9C255FD3-8366-4457-971B-9DCA9CC92461}"/>
    <dgm:cxn modelId="{52C78EA4-4060-4A07-AE0F-D9C7799ED7BA}" type="presOf" srcId="{3A2D6032-85B6-4B89-841F-91B8A55E2CAC}" destId="{B5C14495-D92B-47EA-842A-9B9EE41F418F}" srcOrd="0" destOrd="0" presId="urn:microsoft.com/office/officeart/2018/2/layout/IconVerticalSolidList"/>
    <dgm:cxn modelId="{40D843AB-C618-4917-8954-4D8A49935EA9}" srcId="{9F3C01DB-BA30-4A8F-84D7-A331E389679E}" destId="{ED290F6F-5804-427C-BCA1-63163E769E7E}" srcOrd="0" destOrd="0" parTransId="{24DA6F12-D29D-4BA0-86DC-4FA3964622FB}" sibTransId="{67FA602A-2C04-4051-B8A6-2124C868EAD1}"/>
    <dgm:cxn modelId="{CBAA70AD-7398-4580-84EA-7DA875EDB7FE}" srcId="{9F3C01DB-BA30-4A8F-84D7-A331E389679E}" destId="{91E80AC3-27B9-4DB1-AB3F-A5041F5052B8}" srcOrd="5" destOrd="0" parTransId="{DEB91A56-9952-411D-84DC-CF5E239257DE}" sibTransId="{B66AD24E-7130-4818-98AC-9DD1ED661866}"/>
    <dgm:cxn modelId="{12B1CBD3-85F8-4547-AB1B-BD737CB2F191}" type="presOf" srcId="{AD274B74-2059-4B3E-AC57-ED48457D0F9F}" destId="{05B7E3A9-1595-4B75-87F6-6BDAAD4FD584}" srcOrd="0" destOrd="0" presId="urn:microsoft.com/office/officeart/2018/2/layout/IconVerticalSolidList"/>
    <dgm:cxn modelId="{207FEDF6-B25E-4378-B6BE-10AA59315A41}" srcId="{9F3C01DB-BA30-4A8F-84D7-A331E389679E}" destId="{20D284E4-1FC4-482E-9447-78C2EFFB6632}" srcOrd="4" destOrd="0" parTransId="{28AC37F4-70E0-42FC-9155-0BC2F23C6DAE}" sibTransId="{15CBD9BE-05D0-4067-B9F1-777BEA0B2146}"/>
    <dgm:cxn modelId="{ECDB4F14-9850-4150-8B0E-F28A4157ACAB}" type="presParOf" srcId="{9D156304-15BD-4754-BFE0-53F56436B0CE}" destId="{E03E9DB2-790A-47CB-A70A-7EE823E479EE}" srcOrd="0" destOrd="0" presId="urn:microsoft.com/office/officeart/2018/2/layout/IconVerticalSolidList"/>
    <dgm:cxn modelId="{915165EC-C35A-41D4-AE8C-82BCE8C842C0}" type="presParOf" srcId="{E03E9DB2-790A-47CB-A70A-7EE823E479EE}" destId="{5793063D-C19F-45C5-B30D-B26F16E83E10}" srcOrd="0" destOrd="0" presId="urn:microsoft.com/office/officeart/2018/2/layout/IconVerticalSolidList"/>
    <dgm:cxn modelId="{8A87A331-D47C-4DF0-BF40-D7057751CAF2}" type="presParOf" srcId="{E03E9DB2-790A-47CB-A70A-7EE823E479EE}" destId="{1D850164-754A-4B96-B731-9A776B2EB42F}" srcOrd="1" destOrd="0" presId="urn:microsoft.com/office/officeart/2018/2/layout/IconVerticalSolidList"/>
    <dgm:cxn modelId="{77B9F886-AF6D-41AB-BC35-9254F45FE860}" type="presParOf" srcId="{E03E9DB2-790A-47CB-A70A-7EE823E479EE}" destId="{08D63E49-96CD-46EB-8354-5CBEF0D019D4}" srcOrd="2" destOrd="0" presId="urn:microsoft.com/office/officeart/2018/2/layout/IconVerticalSolidList"/>
    <dgm:cxn modelId="{5F94FAC7-9A5F-4DD9-84C0-A182DC45BCB3}" type="presParOf" srcId="{E03E9DB2-790A-47CB-A70A-7EE823E479EE}" destId="{3414E596-164E-4C93-8400-F47F47F0601F}" srcOrd="3" destOrd="0" presId="urn:microsoft.com/office/officeart/2018/2/layout/IconVerticalSolidList"/>
    <dgm:cxn modelId="{1C13762C-7C7E-4351-88A1-D767DDA0F43E}" type="presParOf" srcId="{9D156304-15BD-4754-BFE0-53F56436B0CE}" destId="{B5A6962A-CD6B-4AF0-B781-823DC795E147}" srcOrd="1" destOrd="0" presId="urn:microsoft.com/office/officeart/2018/2/layout/IconVerticalSolidList"/>
    <dgm:cxn modelId="{5F084CB4-9200-4457-BA75-BD748D04B9C8}" type="presParOf" srcId="{9D156304-15BD-4754-BFE0-53F56436B0CE}" destId="{5E461FD5-D82E-4F29-9439-D2B2AD54DE7B}" srcOrd="2" destOrd="0" presId="urn:microsoft.com/office/officeart/2018/2/layout/IconVerticalSolidList"/>
    <dgm:cxn modelId="{DD1077EA-97BA-4BE2-9BE3-A3AEAA4E7A8C}" type="presParOf" srcId="{5E461FD5-D82E-4F29-9439-D2B2AD54DE7B}" destId="{C1AF4B68-BDF9-4A1D-947D-7E2A9A723884}" srcOrd="0" destOrd="0" presId="urn:microsoft.com/office/officeart/2018/2/layout/IconVerticalSolidList"/>
    <dgm:cxn modelId="{63BEA2C2-3F3F-4A65-9F2B-4C23964D5EFB}" type="presParOf" srcId="{5E461FD5-D82E-4F29-9439-D2B2AD54DE7B}" destId="{7CBAAD52-9EA4-4B78-A2A7-80AD73F4D051}" srcOrd="1" destOrd="0" presId="urn:microsoft.com/office/officeart/2018/2/layout/IconVerticalSolidList"/>
    <dgm:cxn modelId="{6EBF3586-15EE-438C-96E9-F5EF0D3CCC67}" type="presParOf" srcId="{5E461FD5-D82E-4F29-9439-D2B2AD54DE7B}" destId="{F7E2F1C2-8AB3-4DD2-9C41-FBAB9E45EAA3}" srcOrd="2" destOrd="0" presId="urn:microsoft.com/office/officeart/2018/2/layout/IconVerticalSolidList"/>
    <dgm:cxn modelId="{A151104A-E6A7-4538-B6D5-174AE75F90EC}" type="presParOf" srcId="{5E461FD5-D82E-4F29-9439-D2B2AD54DE7B}" destId="{4A0877B3-52DC-419F-8B84-5E33195BA165}" srcOrd="3" destOrd="0" presId="urn:microsoft.com/office/officeart/2018/2/layout/IconVerticalSolidList"/>
    <dgm:cxn modelId="{E419CC64-8776-444E-8E92-82D42BD06CBE}" type="presParOf" srcId="{9D156304-15BD-4754-BFE0-53F56436B0CE}" destId="{0DE74A0F-7DA1-40F3-A85E-7A36329473D9}" srcOrd="3" destOrd="0" presId="urn:microsoft.com/office/officeart/2018/2/layout/IconVerticalSolidList"/>
    <dgm:cxn modelId="{07848F36-9C04-431A-BE9F-5DD9BA1DF45D}" type="presParOf" srcId="{9D156304-15BD-4754-BFE0-53F56436B0CE}" destId="{E0D616F5-D5D3-4F6E-98D3-E8ABEC929025}" srcOrd="4" destOrd="0" presId="urn:microsoft.com/office/officeart/2018/2/layout/IconVerticalSolidList"/>
    <dgm:cxn modelId="{C64F570C-A0DA-4A99-8FDA-EDDC4A8A8EAA}" type="presParOf" srcId="{E0D616F5-D5D3-4F6E-98D3-E8ABEC929025}" destId="{DEA11F15-F015-4EB8-A8AA-C793D706187D}" srcOrd="0" destOrd="0" presId="urn:microsoft.com/office/officeart/2018/2/layout/IconVerticalSolidList"/>
    <dgm:cxn modelId="{9A80F9FC-23FE-4872-9106-33323A0BE2D2}" type="presParOf" srcId="{E0D616F5-D5D3-4F6E-98D3-E8ABEC929025}" destId="{5552D46F-05B4-4F94-8ACA-5EEEEBABF9EF}" srcOrd="1" destOrd="0" presId="urn:microsoft.com/office/officeart/2018/2/layout/IconVerticalSolidList"/>
    <dgm:cxn modelId="{440C5C97-2F27-4DF5-ACF6-899EC33ED2F6}" type="presParOf" srcId="{E0D616F5-D5D3-4F6E-98D3-E8ABEC929025}" destId="{02158A6E-84BA-40D0-81A3-EEB0BAB45099}" srcOrd="2" destOrd="0" presId="urn:microsoft.com/office/officeart/2018/2/layout/IconVerticalSolidList"/>
    <dgm:cxn modelId="{278961A2-76FF-4250-A1A4-430E2B1EDD43}" type="presParOf" srcId="{E0D616F5-D5D3-4F6E-98D3-E8ABEC929025}" destId="{05B7E3A9-1595-4B75-87F6-6BDAAD4FD584}" srcOrd="3" destOrd="0" presId="urn:microsoft.com/office/officeart/2018/2/layout/IconVerticalSolidList"/>
    <dgm:cxn modelId="{5F3F85AF-7CF4-48DD-9DAE-F88D652EC125}" type="presParOf" srcId="{9D156304-15BD-4754-BFE0-53F56436B0CE}" destId="{0D652AC6-B340-4C48-9185-FFB6421B9018}" srcOrd="5" destOrd="0" presId="urn:microsoft.com/office/officeart/2018/2/layout/IconVerticalSolidList"/>
    <dgm:cxn modelId="{04C3BF54-5704-4BB5-8045-15AA100D7F94}" type="presParOf" srcId="{9D156304-15BD-4754-BFE0-53F56436B0CE}" destId="{22615BFF-AAD4-4BB8-A521-DBA4EB0AB31E}" srcOrd="6" destOrd="0" presId="urn:microsoft.com/office/officeart/2018/2/layout/IconVerticalSolidList"/>
    <dgm:cxn modelId="{D40EFC40-58DF-445D-9173-094C1DDBB5B0}" type="presParOf" srcId="{22615BFF-AAD4-4BB8-A521-DBA4EB0AB31E}" destId="{19C28E71-7A94-4365-9691-19433793BF7C}" srcOrd="0" destOrd="0" presId="urn:microsoft.com/office/officeart/2018/2/layout/IconVerticalSolidList"/>
    <dgm:cxn modelId="{E9A9B25D-9642-4E44-AA97-A4BB02EEA39B}" type="presParOf" srcId="{22615BFF-AAD4-4BB8-A521-DBA4EB0AB31E}" destId="{11FF6D64-B588-464A-8304-40EB5027C184}" srcOrd="1" destOrd="0" presId="urn:microsoft.com/office/officeart/2018/2/layout/IconVerticalSolidList"/>
    <dgm:cxn modelId="{CC9CB9EB-B520-49CD-89D4-5F83783D159C}" type="presParOf" srcId="{22615BFF-AAD4-4BB8-A521-DBA4EB0AB31E}" destId="{D989052A-5C48-479D-9935-67E95923B2FB}" srcOrd="2" destOrd="0" presId="urn:microsoft.com/office/officeart/2018/2/layout/IconVerticalSolidList"/>
    <dgm:cxn modelId="{89F1EE50-D3E3-4E22-BDF0-0DB3905E419B}" type="presParOf" srcId="{22615BFF-AAD4-4BB8-A521-DBA4EB0AB31E}" destId="{B5C14495-D92B-47EA-842A-9B9EE41F418F}" srcOrd="3" destOrd="0" presId="urn:microsoft.com/office/officeart/2018/2/layout/IconVerticalSolidList"/>
    <dgm:cxn modelId="{CF3E3F45-2F29-48D9-92AB-F21B22C831F7}" type="presParOf" srcId="{9D156304-15BD-4754-BFE0-53F56436B0CE}" destId="{8020C916-16F1-4A29-B87F-A2F0EB083790}" srcOrd="7" destOrd="0" presId="urn:microsoft.com/office/officeart/2018/2/layout/IconVerticalSolidList"/>
    <dgm:cxn modelId="{036CC4A7-3C2A-4FDB-8C63-4D669B563022}" type="presParOf" srcId="{9D156304-15BD-4754-BFE0-53F56436B0CE}" destId="{73A07F57-5ED7-4982-9FD0-1EB397384AE8}" srcOrd="8" destOrd="0" presId="urn:microsoft.com/office/officeart/2018/2/layout/IconVerticalSolidList"/>
    <dgm:cxn modelId="{4EF2141C-7548-4F0D-B646-ADD5DCF10181}" type="presParOf" srcId="{73A07F57-5ED7-4982-9FD0-1EB397384AE8}" destId="{624CE6C7-315F-42CD-BF2D-7E158BD75B20}" srcOrd="0" destOrd="0" presId="urn:microsoft.com/office/officeart/2018/2/layout/IconVerticalSolidList"/>
    <dgm:cxn modelId="{98605AF5-6457-4BA4-95C3-685D5C30B39F}" type="presParOf" srcId="{73A07F57-5ED7-4982-9FD0-1EB397384AE8}" destId="{CDD707F6-565F-4495-A3E5-49013A8577E7}" srcOrd="1" destOrd="0" presId="urn:microsoft.com/office/officeart/2018/2/layout/IconVerticalSolidList"/>
    <dgm:cxn modelId="{A34841A4-181B-45CF-8788-D7B5F89916EA}" type="presParOf" srcId="{73A07F57-5ED7-4982-9FD0-1EB397384AE8}" destId="{B316E300-934B-4C50-9A85-40C129B61985}" srcOrd="2" destOrd="0" presId="urn:microsoft.com/office/officeart/2018/2/layout/IconVerticalSolidList"/>
    <dgm:cxn modelId="{0A90F38B-A723-4CE6-BE3E-A70F8B3D6BD3}" type="presParOf" srcId="{73A07F57-5ED7-4982-9FD0-1EB397384AE8}" destId="{228CB8FC-D28F-4692-8109-37DDCB1372F7}" srcOrd="3" destOrd="0" presId="urn:microsoft.com/office/officeart/2018/2/layout/IconVerticalSolidList"/>
    <dgm:cxn modelId="{8A3C7D84-D0E1-4C3C-861D-5C9040B68D07}" type="presParOf" srcId="{9D156304-15BD-4754-BFE0-53F56436B0CE}" destId="{ECCED94C-DBC7-4270-B1C6-8CAB419AAE2E}" srcOrd="9" destOrd="0" presId="urn:microsoft.com/office/officeart/2018/2/layout/IconVerticalSolidList"/>
    <dgm:cxn modelId="{59550D0D-EAF9-4AA0-A938-87C542461C05}" type="presParOf" srcId="{9D156304-15BD-4754-BFE0-53F56436B0CE}" destId="{7F3FC9A2-F904-478E-BA15-1A2956DBB036}" srcOrd="10" destOrd="0" presId="urn:microsoft.com/office/officeart/2018/2/layout/IconVerticalSolidList"/>
    <dgm:cxn modelId="{9419229D-CAD4-4B2D-9FC8-4922E34EA452}" type="presParOf" srcId="{7F3FC9A2-F904-478E-BA15-1A2956DBB036}" destId="{5B3681F0-9F28-427A-8A63-28CB4F94BB07}" srcOrd="0" destOrd="0" presId="urn:microsoft.com/office/officeart/2018/2/layout/IconVerticalSolidList"/>
    <dgm:cxn modelId="{1702585D-0BB3-451A-9D33-E223CC3AA494}" type="presParOf" srcId="{7F3FC9A2-F904-478E-BA15-1A2956DBB036}" destId="{42365732-3D6B-4985-947E-0520C3EC4FE7}" srcOrd="1" destOrd="0" presId="urn:microsoft.com/office/officeart/2018/2/layout/IconVerticalSolidList"/>
    <dgm:cxn modelId="{776DF90F-F468-42E3-B496-F59C9C24D09F}" type="presParOf" srcId="{7F3FC9A2-F904-478E-BA15-1A2956DBB036}" destId="{FD891812-E8A8-4C8F-B43B-AC167D440F67}" srcOrd="2" destOrd="0" presId="urn:microsoft.com/office/officeart/2018/2/layout/IconVerticalSolidList"/>
    <dgm:cxn modelId="{A00CCF17-11AD-443C-9491-96E324C6C35C}" type="presParOf" srcId="{7F3FC9A2-F904-478E-BA15-1A2956DBB036}" destId="{AF607365-E3AA-457F-8B15-A2DF7A26DAA4}" srcOrd="3" destOrd="0" presId="urn:microsoft.com/office/officeart/2018/2/layout/IconVerticalSolidList"/>
  </dgm:cxnLst>
  <dgm:bg>
    <a:noFill/>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1FF6D64-B588-464A-8304-40EB5027C184}">
      <dsp:nvSpPr>
        <dsp:cNvPr id="0" name=""/>
        <dsp:cNvSpPr/>
      </dsp:nvSpPr>
      <dsp:spPr>
        <a:xfrm>
          <a:off x="141927" y="1866097"/>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gradFill rotWithShape="0">
          <a:gsLst>
            <a:gs pos="0">
              <a:schemeClr val="bg1">
                <a:lumMod val="95000"/>
                <a:hueOff val="0"/>
                <a:satOff val="0"/>
                <a:lumOff val="0"/>
                <a:alphaOff val="0"/>
                <a:tint val="98000"/>
                <a:hueMod val="94000"/>
                <a:satMod val="130000"/>
                <a:lumMod val="128000"/>
              </a:schemeClr>
            </a:gs>
            <a:gs pos="100000">
              <a:schemeClr val="bg1">
                <a:lumMod val="95000"/>
                <a:hueOff val="0"/>
                <a:satOff val="0"/>
                <a:lumOff val="0"/>
                <a:alphaOff val="0"/>
                <a:shade val="94000"/>
                <a:lumMod val="8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a:t>
          </a:r>
          <a:r>
            <a:rPr lang="en-US" sz="1900" b="1" kern="1200" dirty="0" err="1"/>
            <a:t>DevSpaces</a:t>
          </a:r>
          <a:endParaRPr lang="en-US" sz="1900" b="1" kern="1200" dirty="0"/>
        </a:p>
      </dsp:txBody>
      <dsp:txXfrm>
        <a:off x="541904" y="2933485"/>
        <a:ext cx="9713345" cy="469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063D-C19F-45C5-B30D-B26F16E83E10}">
      <dsp:nvSpPr>
        <dsp:cNvPr id="0" name=""/>
        <dsp:cNvSpPr/>
      </dsp:nvSpPr>
      <dsp:spPr>
        <a:xfrm>
          <a:off x="0" y="110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D850164-754A-4B96-B731-9A776B2EB42F}">
      <dsp:nvSpPr>
        <dsp:cNvPr id="0" name=""/>
        <dsp:cNvSpPr/>
      </dsp:nvSpPr>
      <dsp:spPr>
        <a:xfrm>
          <a:off x="141927" y="106666"/>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14E596-164E-4C93-8400-F47F47F0601F}">
      <dsp:nvSpPr>
        <dsp:cNvPr id="0" name=""/>
        <dsp:cNvSpPr/>
      </dsp:nvSpPr>
      <dsp:spPr>
        <a:xfrm>
          <a:off x="541904" y="110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Web App for Containers</a:t>
          </a:r>
        </a:p>
      </dsp:txBody>
      <dsp:txXfrm>
        <a:off x="541904" y="1101"/>
        <a:ext cx="9713345" cy="469181"/>
      </dsp:txXfrm>
    </dsp:sp>
    <dsp:sp modelId="{C1AF4B68-BDF9-4A1D-947D-7E2A9A723884}">
      <dsp:nvSpPr>
        <dsp:cNvPr id="0" name=""/>
        <dsp:cNvSpPr/>
      </dsp:nvSpPr>
      <dsp:spPr>
        <a:xfrm>
          <a:off x="0" y="587577"/>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CBAAD52-9EA4-4B78-A2A7-80AD73F4D051}">
      <dsp:nvSpPr>
        <dsp:cNvPr id="0" name=""/>
        <dsp:cNvSpPr/>
      </dsp:nvSpPr>
      <dsp:spPr>
        <a:xfrm>
          <a:off x="141927" y="693143"/>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A0877B3-52DC-419F-8B84-5E33195BA165}">
      <dsp:nvSpPr>
        <dsp:cNvPr id="0" name=""/>
        <dsp:cNvSpPr/>
      </dsp:nvSpPr>
      <dsp:spPr>
        <a:xfrm>
          <a:off x="541904" y="587577"/>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kern="1200" dirty="0"/>
            <a:t>Container Monitoring</a:t>
          </a:r>
        </a:p>
      </dsp:txBody>
      <dsp:txXfrm>
        <a:off x="541904" y="587577"/>
        <a:ext cx="9713345" cy="469181"/>
      </dsp:txXfrm>
    </dsp:sp>
    <dsp:sp modelId="{DEA11F15-F015-4EB8-A8AA-C793D706187D}">
      <dsp:nvSpPr>
        <dsp:cNvPr id="0" name=""/>
        <dsp:cNvSpPr/>
      </dsp:nvSpPr>
      <dsp:spPr>
        <a:xfrm>
          <a:off x="0" y="117405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552D46F-05B4-4F94-8ACA-5EEEEBABF9EF}">
      <dsp:nvSpPr>
        <dsp:cNvPr id="0" name=""/>
        <dsp:cNvSpPr/>
      </dsp:nvSpPr>
      <dsp:spPr>
        <a:xfrm>
          <a:off x="141927" y="1279620"/>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B7E3A9-1595-4B75-87F6-6BDAAD4FD584}">
      <dsp:nvSpPr>
        <dsp:cNvPr id="0" name=""/>
        <dsp:cNvSpPr/>
      </dsp:nvSpPr>
      <dsp:spPr>
        <a:xfrm>
          <a:off x="541904" y="1174054"/>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Registry (ACR)</a:t>
          </a:r>
          <a:endParaRPr lang="en-US" sz="1900" kern="1200" dirty="0"/>
        </a:p>
      </dsp:txBody>
      <dsp:txXfrm>
        <a:off x="541904" y="1174054"/>
        <a:ext cx="9713345" cy="469181"/>
      </dsp:txXfrm>
    </dsp:sp>
    <dsp:sp modelId="{19C28E71-7A94-4365-9691-19433793BF7C}">
      <dsp:nvSpPr>
        <dsp:cNvPr id="0" name=""/>
        <dsp:cNvSpPr/>
      </dsp:nvSpPr>
      <dsp:spPr>
        <a:xfrm>
          <a:off x="0" y="1760531"/>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1FF6D64-B588-464A-8304-40EB5027C184}">
      <dsp:nvSpPr>
        <dsp:cNvPr id="0" name=""/>
        <dsp:cNvSpPr/>
      </dsp:nvSpPr>
      <dsp:spPr>
        <a:xfrm>
          <a:off x="162272" y="1903718"/>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C14495-D92B-47EA-842A-9B9EE41F418F}">
      <dsp:nvSpPr>
        <dsp:cNvPr id="0" name=""/>
        <dsp:cNvSpPr/>
      </dsp:nvSpPr>
      <dsp:spPr>
        <a:xfrm>
          <a:off x="541904" y="1760531"/>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Container Instances (ACI)</a:t>
          </a:r>
          <a:endParaRPr lang="en-US" sz="1900" kern="1200" dirty="0"/>
        </a:p>
      </dsp:txBody>
      <dsp:txXfrm>
        <a:off x="541904" y="1760531"/>
        <a:ext cx="9713345" cy="469181"/>
      </dsp:txXfrm>
    </dsp:sp>
    <dsp:sp modelId="{624CE6C7-315F-42CD-BF2D-7E158BD75B20}">
      <dsp:nvSpPr>
        <dsp:cNvPr id="0" name=""/>
        <dsp:cNvSpPr/>
      </dsp:nvSpPr>
      <dsp:spPr>
        <a:xfrm>
          <a:off x="0" y="2340683"/>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DD707F6-565F-4495-A3E5-49013A8577E7}">
      <dsp:nvSpPr>
        <dsp:cNvPr id="0" name=""/>
        <dsp:cNvSpPr/>
      </dsp:nvSpPr>
      <dsp:spPr>
        <a:xfrm>
          <a:off x="141927" y="2452574"/>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8CB8FC-D28F-4692-8109-37DDCB1372F7}">
      <dsp:nvSpPr>
        <dsp:cNvPr id="0" name=""/>
        <dsp:cNvSpPr/>
      </dsp:nvSpPr>
      <dsp:spPr>
        <a:xfrm>
          <a:off x="541904" y="2347008"/>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Kubernetes Service (AKS/ACS*)</a:t>
          </a:r>
          <a:endParaRPr lang="en-US" sz="1900" kern="1200" dirty="0"/>
        </a:p>
      </dsp:txBody>
      <dsp:txXfrm>
        <a:off x="541904" y="2347008"/>
        <a:ext cx="9713345" cy="469181"/>
      </dsp:txXfrm>
    </dsp:sp>
    <dsp:sp modelId="{5B3681F0-9F28-427A-8A63-28CB4F94BB07}">
      <dsp:nvSpPr>
        <dsp:cNvPr id="0" name=""/>
        <dsp:cNvSpPr/>
      </dsp:nvSpPr>
      <dsp:spPr>
        <a:xfrm>
          <a:off x="0" y="2900994"/>
          <a:ext cx="10255250" cy="469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2365732-3D6B-4985-947E-0520C3EC4FE7}">
      <dsp:nvSpPr>
        <dsp:cNvPr id="0" name=""/>
        <dsp:cNvSpPr/>
      </dsp:nvSpPr>
      <dsp:spPr>
        <a:xfrm>
          <a:off x="141927" y="3039051"/>
          <a:ext cx="258049" cy="258049"/>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F607365-E3AA-457F-8B15-A2DF7A26DAA4}">
      <dsp:nvSpPr>
        <dsp:cNvPr id="0" name=""/>
        <dsp:cNvSpPr/>
      </dsp:nvSpPr>
      <dsp:spPr>
        <a:xfrm>
          <a:off x="541904" y="2933485"/>
          <a:ext cx="9713345" cy="469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655" tIns="49655" rIns="49655" bIns="49655" numCol="1" spcCol="1270" anchor="ctr" anchorCtr="0">
          <a:noAutofit/>
        </a:bodyPr>
        <a:lstStyle/>
        <a:p>
          <a:pPr marL="0" lvl="0" indent="0" algn="l" defTabSz="844550">
            <a:lnSpc>
              <a:spcPct val="100000"/>
            </a:lnSpc>
            <a:spcBef>
              <a:spcPct val="0"/>
            </a:spcBef>
            <a:spcAft>
              <a:spcPct val="35000"/>
            </a:spcAft>
            <a:buNone/>
          </a:pPr>
          <a:r>
            <a:rPr lang="en-US" sz="1900" b="1" kern="1200" dirty="0"/>
            <a:t>Azure Dev Spaces</a:t>
          </a:r>
        </a:p>
      </dsp:txBody>
      <dsp:txXfrm>
        <a:off x="541904" y="2933485"/>
        <a:ext cx="9713345" cy="469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1DEF8-E7CE-45A9-A79D-7CFAFC661EDB}"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0B5A-2F1F-4B26-9CA8-708F5F130B7C}" type="slidenum">
              <a:rPr lang="en-US" smtClean="0"/>
              <a:t>‹#›</a:t>
            </a:fld>
            <a:endParaRPr lang="en-US"/>
          </a:p>
        </p:txBody>
      </p:sp>
    </p:spTree>
    <p:extLst>
      <p:ext uri="{BB962C8B-B14F-4D97-AF65-F5344CB8AC3E}">
        <p14:creationId xmlns:p14="http://schemas.microsoft.com/office/powerpoint/2010/main" val="108462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4</a:t>
            </a:fld>
            <a:endParaRPr lang="en-US"/>
          </a:p>
        </p:txBody>
      </p:sp>
    </p:spTree>
    <p:extLst>
      <p:ext uri="{BB962C8B-B14F-4D97-AF65-F5344CB8AC3E}">
        <p14:creationId xmlns:p14="http://schemas.microsoft.com/office/powerpoint/2010/main" val="160127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5</a:t>
            </a:fld>
            <a:endParaRPr lang="en-US"/>
          </a:p>
        </p:txBody>
      </p:sp>
    </p:spTree>
    <p:extLst>
      <p:ext uri="{BB962C8B-B14F-4D97-AF65-F5344CB8AC3E}">
        <p14:creationId xmlns:p14="http://schemas.microsoft.com/office/powerpoint/2010/main" val="317748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OCI = Open Container Initiative</a:t>
            </a:r>
          </a:p>
        </p:txBody>
      </p:sp>
      <p:sp>
        <p:nvSpPr>
          <p:cNvPr id="4" name="Slide Number Placeholder 3"/>
          <p:cNvSpPr>
            <a:spLocks noGrp="1"/>
          </p:cNvSpPr>
          <p:nvPr>
            <p:ph type="sldNum" sz="quarter" idx="5"/>
          </p:nvPr>
        </p:nvSpPr>
        <p:spPr/>
        <p:txBody>
          <a:bodyPr/>
          <a:lstStyle/>
          <a:p>
            <a:fld id="{5A490B5A-2F1F-4B26-9CA8-708F5F130B7C}" type="slidenum">
              <a:rPr lang="en-US" smtClean="0"/>
              <a:t>6</a:t>
            </a:fld>
            <a:endParaRPr lang="en-US"/>
          </a:p>
        </p:txBody>
      </p:sp>
    </p:spTree>
    <p:extLst>
      <p:ext uri="{BB962C8B-B14F-4D97-AF65-F5344CB8AC3E}">
        <p14:creationId xmlns:p14="http://schemas.microsoft.com/office/powerpoint/2010/main" val="160127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intro" TargetMode="External"/><Relationship Id="rId2" Type="http://schemas.openxmlformats.org/officeDocument/2006/relationships/hyperlink" Target="https://azure.microsoft.com/en-us/services/container-registry/"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docs.microsoft.com/en-us/azure/container-registry/container-registry-sk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ervices/container-instances/"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hyperlink" Target="https://virtual-kubelet.io/" TargetMode="External"/><Relationship Id="rId5" Type="http://schemas.openxmlformats.org/officeDocument/2006/relationships/hyperlink" Target="https://docs.microsoft.com/en-us/azure/container-instances/container-instances-quotas" TargetMode="External"/><Relationship Id="rId4" Type="http://schemas.openxmlformats.org/officeDocument/2006/relationships/hyperlink" Target="https://docs.microsoft.com/en-us/azure/container-instances/container-instances-quickstar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hyperlink" Target="https://azure.microsoft.com/en-us/services/kubernetes-service/" TargetMode="External"/><Relationship Id="rId1" Type="http://schemas.openxmlformats.org/officeDocument/2006/relationships/slideLayout" Target="../slideLayouts/slideLayout2.xml"/><Relationship Id="rId5" Type="http://schemas.openxmlformats.org/officeDocument/2006/relationships/hyperlink" Target="https://github.com/kedacore/keda" TargetMode="External"/><Relationship Id="rId4" Type="http://schemas.openxmlformats.org/officeDocument/2006/relationships/hyperlink" Target="https://docs.microsoft.com/en-us/azure/aks/quotas-skus-reg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dev-spaces/quickstart-team-development" TargetMode="External"/><Relationship Id="rId2" Type="http://schemas.openxmlformats.org/officeDocument/2006/relationships/hyperlink" Target="https://docs.microsoft.com/en-us/azure/dev-spaces/" TargetMode="External"/><Relationship Id="rId1" Type="http://schemas.openxmlformats.org/officeDocument/2006/relationships/slideLayout" Target="../slideLayouts/slideLayout2.xml"/><Relationship Id="rId4" Type="http://schemas.openxmlformats.org/officeDocument/2006/relationships/hyperlink" Target="https://docs.microsoft.com/en-us/azure/dev-spaces/how-dev-spaces-works"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png"/><Relationship Id="rId3" Type="http://schemas.openxmlformats.org/officeDocument/2006/relationships/diagramData" Target="../diagrams/data1.xml"/><Relationship Id="rId21" Type="http://schemas.openxmlformats.org/officeDocument/2006/relationships/diagramLayout" Target="../diagrams/layout2.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24" Type="http://schemas.microsoft.com/office/2007/relationships/diagramDrawing" Target="../diagrams/drawing2.xml"/><Relationship Id="rId5" Type="http://schemas.openxmlformats.org/officeDocument/2006/relationships/diagramQuickStyle" Target="../diagrams/quickStyle1.xml"/><Relationship Id="rId15" Type="http://schemas.openxmlformats.org/officeDocument/2006/relationships/image" Target="../media/image9.svg"/><Relationship Id="rId23" Type="http://schemas.openxmlformats.org/officeDocument/2006/relationships/diagramColors" Target="../diagrams/colors2.xml"/><Relationship Id="rId10" Type="http://schemas.openxmlformats.org/officeDocument/2006/relationships/image" Target="../media/image4.png"/><Relationship Id="rId19" Type="http://schemas.openxmlformats.org/officeDocument/2006/relationships/image" Target="../media/image13.sv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 Id="rId22"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52B8818-0A46-4C0A-B466-8F42011C7EE9}"/>
              </a:ext>
            </a:extLst>
          </p:cNvPr>
          <p:cNvSpPr>
            <a:spLocks noGrp="1"/>
          </p:cNvSpPr>
          <p:nvPr>
            <p:ph type="ctrTitle"/>
          </p:nvPr>
        </p:nvSpPr>
        <p:spPr>
          <a:xfrm>
            <a:off x="684211" y="685799"/>
            <a:ext cx="8420877" cy="2971801"/>
          </a:xfrm>
        </p:spPr>
        <p:txBody>
          <a:bodyPr>
            <a:normAutofit/>
          </a:bodyPr>
          <a:lstStyle/>
          <a:p>
            <a:r>
              <a:rPr lang="de-DE" dirty="0"/>
              <a:t>Kubernetes on A</a:t>
            </a:r>
            <a:r>
              <a:rPr lang="en-US" dirty="0" err="1"/>
              <a:t>zure</a:t>
            </a:r>
            <a:endParaRPr lang="en-US" dirty="0"/>
          </a:p>
        </p:txBody>
      </p:sp>
      <p:sp>
        <p:nvSpPr>
          <p:cNvPr id="3" name="Subtitle 2">
            <a:extLst>
              <a:ext uri="{FF2B5EF4-FFF2-40B4-BE49-F238E27FC236}">
                <a16:creationId xmlns:a16="http://schemas.microsoft.com/office/drawing/2014/main" id="{EDDB40F4-FAA8-4330-A7F7-E2745EE7F398}"/>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Brief overview</a:t>
            </a:r>
          </a:p>
        </p:txBody>
      </p:sp>
    </p:spTree>
    <p:extLst>
      <p:ext uri="{BB962C8B-B14F-4D97-AF65-F5344CB8AC3E}">
        <p14:creationId xmlns:p14="http://schemas.microsoft.com/office/powerpoint/2010/main" val="33321273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21506312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0DFF-11FF-40C1-875E-F91C762C9506}"/>
              </a:ext>
            </a:extLst>
          </p:cNvPr>
          <p:cNvSpPr>
            <a:spLocks noGrp="1"/>
          </p:cNvSpPr>
          <p:nvPr>
            <p:ph type="title"/>
          </p:nvPr>
        </p:nvSpPr>
        <p:spPr/>
        <p:txBody>
          <a:bodyPr/>
          <a:lstStyle/>
          <a:p>
            <a:r>
              <a:rPr lang="en-US" dirty="0"/>
              <a:t>Azure Dev Spaces</a:t>
            </a:r>
          </a:p>
        </p:txBody>
      </p:sp>
      <p:pic>
        <p:nvPicPr>
          <p:cNvPr id="1026" name="Picture 2">
            <a:extLst>
              <a:ext uri="{FF2B5EF4-FFF2-40B4-BE49-F238E27FC236}">
                <a16:creationId xmlns:a16="http://schemas.microsoft.com/office/drawing/2014/main" id="{4275A4DC-C0D3-4F6A-99B5-99A29D2BA2E0}"/>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tretch>
            <a:fillRect/>
          </a:stretch>
        </p:blipFill>
        <p:spPr bwMode="auto">
          <a:xfrm>
            <a:off x="684213" y="1225969"/>
            <a:ext cx="8534400" cy="253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286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5241-A22D-4714-BA2B-822A7DE34A46}"/>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52CC69-4EC1-47A1-AF07-94F6AB11C4D2}"/>
              </a:ext>
            </a:extLst>
          </p:cNvPr>
          <p:cNvSpPr>
            <a:spLocks noGrp="1"/>
          </p:cNvSpPr>
          <p:nvPr>
            <p:ph idx="1"/>
          </p:nvPr>
        </p:nvSpPr>
        <p:spPr>
          <a:xfrm>
            <a:off x="684212" y="2068511"/>
            <a:ext cx="8534400" cy="3615267"/>
          </a:xfrm>
        </p:spPr>
        <p:txBody>
          <a:bodyPr>
            <a:normAutofit/>
          </a:bodyPr>
          <a:lstStyle/>
          <a:p>
            <a:r>
              <a:rPr lang="en-US">
                <a:solidFill>
                  <a:schemeClr val="tx1"/>
                </a:solidFill>
              </a:rPr>
              <a:t>Deploys Susi’s debug version of service the Bike Kubernetes</a:t>
            </a:r>
          </a:p>
          <a:p>
            <a:r>
              <a:rPr lang="en-US">
                <a:solidFill>
                  <a:schemeClr val="tx1"/>
                </a:solidFill>
              </a:rPr>
              <a:t>When Susi debugs her service, calls to the service are redirected to her IDE</a:t>
            </a:r>
          </a:p>
          <a:p>
            <a:r>
              <a:rPr lang="en-US">
                <a:solidFill>
                  <a:schemeClr val="tx1"/>
                </a:solidFill>
              </a:rPr>
              <a:t>Meanwhile John debugs his version of the Reservations service without interrupting Susi’s work</a:t>
            </a:r>
          </a:p>
          <a:p>
            <a:endParaRPr lang="en-US">
              <a:solidFill>
                <a:schemeClr val="tx1"/>
              </a:solidFill>
            </a:endParaRPr>
          </a:p>
          <a:p>
            <a:r>
              <a:rPr lang="en-US">
                <a:solidFill>
                  <a:schemeClr val="tx1"/>
                </a:solidFill>
              </a:rPr>
              <a:t>DevSpaces deploys the service right out of the IDE to Kubernetes and stream stdin and stdout to the IDE and attaches the debugger</a:t>
            </a:r>
          </a:p>
        </p:txBody>
      </p:sp>
    </p:spTree>
    <p:extLst>
      <p:ext uri="{BB962C8B-B14F-4D97-AF65-F5344CB8AC3E}">
        <p14:creationId xmlns:p14="http://schemas.microsoft.com/office/powerpoint/2010/main" val="16745426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45D-C406-46C1-A5E0-3BDD76005606}"/>
              </a:ext>
            </a:extLst>
          </p:cNvPr>
          <p:cNvSpPr>
            <a:spLocks noGrp="1"/>
          </p:cNvSpPr>
          <p:nvPr>
            <p:ph type="title"/>
          </p:nvPr>
        </p:nvSpPr>
        <p:spPr/>
        <p:txBody>
          <a:bodyPr/>
          <a:lstStyle/>
          <a:p>
            <a:r>
              <a:rPr lang="en-US" dirty="0"/>
              <a:t>Azure Dev </a:t>
            </a:r>
            <a:r>
              <a:rPr lang="en-US" dirty="0" err="1"/>
              <a:t>SPaces</a:t>
            </a:r>
            <a:endParaRPr lang="en-US" dirty="0"/>
          </a:p>
        </p:txBody>
      </p:sp>
      <p:pic>
        <p:nvPicPr>
          <p:cNvPr id="8" name="Content Placeholder 7">
            <a:extLst>
              <a:ext uri="{FF2B5EF4-FFF2-40B4-BE49-F238E27FC236}">
                <a16:creationId xmlns:a16="http://schemas.microsoft.com/office/drawing/2014/main" id="{6D47EF70-7D0F-4EE3-AAA3-D935B245C816}"/>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19171" y="394730"/>
            <a:ext cx="5876925" cy="3457575"/>
          </a:xfrm>
        </p:spPr>
      </p:pic>
    </p:spTree>
    <p:extLst>
      <p:ext uri="{BB962C8B-B14F-4D97-AF65-F5344CB8AC3E}">
        <p14:creationId xmlns:p14="http://schemas.microsoft.com/office/powerpoint/2010/main" val="17337480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7F5E-0A87-4A90-BB80-DE24865466EF}"/>
              </a:ext>
            </a:extLst>
          </p:cNvPr>
          <p:cNvSpPr>
            <a:spLocks noGrp="1"/>
          </p:cNvSpPr>
          <p:nvPr>
            <p:ph type="title"/>
          </p:nvPr>
        </p:nvSpPr>
        <p:spPr>
          <a:xfrm>
            <a:off x="684212" y="485244"/>
            <a:ext cx="8534400" cy="1507067"/>
          </a:xfrm>
        </p:spPr>
        <p:txBody>
          <a:bodyPr>
            <a:normAutofit/>
          </a:bodyPr>
          <a:lstStyle/>
          <a:p>
            <a:r>
              <a:rPr lang="en-US" dirty="0"/>
              <a:t>Azure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76C89AA-C7DD-4F81-8DDA-70B3368DEDB7}"/>
              </a:ext>
            </a:extLst>
          </p:cNvPr>
          <p:cNvSpPr>
            <a:spLocks noGrp="1"/>
          </p:cNvSpPr>
          <p:nvPr>
            <p:ph idx="1"/>
          </p:nvPr>
        </p:nvSpPr>
        <p:spPr>
          <a:xfrm>
            <a:off x="684212" y="2068511"/>
            <a:ext cx="8534400" cy="3615267"/>
          </a:xfrm>
        </p:spPr>
        <p:txBody>
          <a:bodyPr>
            <a:normAutofit/>
          </a:bodyPr>
          <a:lstStyle/>
          <a:p>
            <a:r>
              <a:rPr lang="en-US">
                <a:solidFill>
                  <a:schemeClr val="tx1"/>
                </a:solidFill>
              </a:rPr>
              <a:t>Using Kubernetes namespaces for separation</a:t>
            </a:r>
          </a:p>
          <a:p>
            <a:r>
              <a:rPr lang="en-US">
                <a:solidFill>
                  <a:schemeClr val="tx1"/>
                </a:solidFill>
              </a:rPr>
              <a:t>Support for inheritance</a:t>
            </a:r>
          </a:p>
          <a:p>
            <a:endParaRPr lang="en-US">
              <a:solidFill>
                <a:schemeClr val="tx1"/>
              </a:solidFill>
            </a:endParaRPr>
          </a:p>
          <a:p>
            <a:r>
              <a:rPr lang="en-US">
                <a:solidFill>
                  <a:schemeClr val="tx1"/>
                </a:solidFill>
              </a:rPr>
              <a:t>Static assets are directly update on the running container</a:t>
            </a:r>
          </a:p>
          <a:p>
            <a:r>
              <a:rPr lang="en-US">
                <a:solidFill>
                  <a:schemeClr val="tx1"/>
                </a:solidFill>
              </a:rPr>
              <a:t>Source code changes are built and app is restarted in running container</a:t>
            </a:r>
          </a:p>
          <a:p>
            <a:r>
              <a:rPr lang="en-US">
                <a:solidFill>
                  <a:schemeClr val="tx1"/>
                </a:solidFill>
              </a:rPr>
              <a:t>Kubernetes config changes are applied and container is restarted</a:t>
            </a:r>
          </a:p>
          <a:p>
            <a:endParaRPr lang="en-US">
              <a:solidFill>
                <a:schemeClr val="tx1"/>
              </a:solidFill>
            </a:endParaRPr>
          </a:p>
        </p:txBody>
      </p:sp>
    </p:spTree>
    <p:extLst>
      <p:ext uri="{BB962C8B-B14F-4D97-AF65-F5344CB8AC3E}">
        <p14:creationId xmlns:p14="http://schemas.microsoft.com/office/powerpoint/2010/main" val="239920847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8546B2-407D-4ECD-97E3-273B77AEE5C4}"/>
              </a:ext>
            </a:extLst>
          </p:cNvPr>
          <p:cNvSpPr>
            <a:spLocks noGrp="1"/>
          </p:cNvSpPr>
          <p:nvPr>
            <p:ph type="title"/>
          </p:nvPr>
        </p:nvSpPr>
        <p:spPr>
          <a:xfrm>
            <a:off x="1005840" y="2186302"/>
            <a:ext cx="8737600" cy="2716107"/>
          </a:xfrm>
        </p:spPr>
        <p:txBody>
          <a:bodyPr vert="horz" lIns="91440" tIns="45720" rIns="91440" bIns="45720" rtlCol="0" anchor="b">
            <a:normAutofit/>
          </a:bodyPr>
          <a:lstStyle/>
          <a:p>
            <a:r>
              <a:rPr lang="en-US" sz="5400">
                <a:solidFill>
                  <a:schemeClr val="tx2"/>
                </a:solidFill>
              </a:rPr>
              <a:t>Thank you</a:t>
            </a:r>
          </a:p>
        </p:txBody>
      </p:sp>
    </p:spTree>
    <p:extLst>
      <p:ext uri="{BB962C8B-B14F-4D97-AF65-F5344CB8AC3E}">
        <p14:creationId xmlns:p14="http://schemas.microsoft.com/office/powerpoint/2010/main" val="178566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42DCF-5F86-4EAA-AEC9-C17DE6556904}"/>
              </a:ext>
            </a:extLst>
          </p:cNvPr>
          <p:cNvSpPr>
            <a:spLocks noGrp="1"/>
          </p:cNvSpPr>
          <p:nvPr>
            <p:ph type="title"/>
          </p:nvPr>
        </p:nvSpPr>
        <p:spPr>
          <a:xfrm>
            <a:off x="684212" y="485244"/>
            <a:ext cx="8534400" cy="1507067"/>
          </a:xfrm>
        </p:spPr>
        <p:txBody>
          <a:bodyPr>
            <a:normAutofit/>
          </a:bodyPr>
          <a:lstStyle/>
          <a:p>
            <a:r>
              <a:rPr lang="en-US" dirty="0"/>
              <a:t>Resource ACR</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866E136-93D5-4CEF-AF98-920050C4101D}"/>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https://azure.microsoft.com/en-us/services/container-registry/</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https://docs.microsoft.com/en-us/azure/container-registry/container-registry-intro</a:t>
            </a:r>
            <a:endParaRPr lang="en-US" dirty="0">
              <a:solidFill>
                <a:schemeClr val="bg2">
                  <a:lumMod val="60000"/>
                  <a:lumOff val="40000"/>
                </a:schemeClr>
              </a:solidFill>
            </a:endParaRPr>
          </a:p>
          <a:p>
            <a:r>
              <a:rPr lang="en-US" dirty="0">
                <a:solidFill>
                  <a:schemeClr val="tx1"/>
                </a:solidFill>
              </a:rPr>
              <a:t>SKUs and limits</a:t>
            </a:r>
            <a:r>
              <a:rPr lang="en-US" dirty="0">
                <a:solidFill>
                  <a:schemeClr val="bg2">
                    <a:lumMod val="60000"/>
                    <a:lumOff val="40000"/>
                  </a:schemeClr>
                </a:solidFill>
              </a:rPr>
              <a:t>: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https://docs.microsoft.com/en-us/azure/container-registry/container-registry-skus</a:t>
            </a:r>
            <a:endParaRPr lang="en-US" dirty="0">
              <a:solidFill>
                <a:schemeClr val="bg2">
                  <a:lumMod val="60000"/>
                  <a:lumOff val="40000"/>
                </a:schemeClr>
              </a:solidFill>
            </a:endParaRPr>
          </a:p>
          <a:p>
            <a:r>
              <a:rPr lang="en-US" dirty="0">
                <a:solidFill>
                  <a:schemeClr val="tx1"/>
                </a:solidFill>
              </a:rPr>
              <a:t>OCI: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https://www.opencontainers.org/</a:t>
            </a:r>
            <a:endParaRPr lang="en-US" dirty="0">
              <a:solidFill>
                <a:schemeClr val="bg2">
                  <a:lumMod val="60000"/>
                  <a:lumOff val="40000"/>
                </a:schemeClr>
              </a:solidFill>
            </a:endParaRPr>
          </a:p>
        </p:txBody>
      </p:sp>
    </p:spTree>
    <p:extLst>
      <p:ext uri="{BB962C8B-B14F-4D97-AF65-F5344CB8AC3E}">
        <p14:creationId xmlns:p14="http://schemas.microsoft.com/office/powerpoint/2010/main" val="5495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2448D-17B8-4C7D-8373-7BC4C5182D13}"/>
              </a:ext>
            </a:extLst>
          </p:cNvPr>
          <p:cNvSpPr>
            <a:spLocks noGrp="1"/>
          </p:cNvSpPr>
          <p:nvPr>
            <p:ph type="title"/>
          </p:nvPr>
        </p:nvSpPr>
        <p:spPr>
          <a:xfrm>
            <a:off x="684212" y="485244"/>
            <a:ext cx="8534400" cy="1507067"/>
          </a:xfrm>
        </p:spPr>
        <p:txBody>
          <a:bodyPr>
            <a:normAutofit/>
          </a:bodyPr>
          <a:lstStyle/>
          <a:p>
            <a:r>
              <a:rPr lang="en-US" dirty="0"/>
              <a:t>Resources ACI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C20C77A6-495F-4380-8A34-A7D85CDC0FF3}"/>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https://azure.microsoft.com/en-us/services/container-instances/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https://docs.microsoft.com/en-us/azure/container-instances/container-instances-quickstart</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https://docs.microsoft.com/en-us/azure/container-instances/container-instances-quotas</a:t>
            </a:r>
            <a:endParaRPr lang="en-US" dirty="0">
              <a:solidFill>
                <a:schemeClr val="bg2">
                  <a:lumMod val="60000"/>
                  <a:lumOff val="40000"/>
                </a:schemeClr>
              </a:solidFill>
            </a:endParaRPr>
          </a:p>
          <a:p>
            <a:r>
              <a:rPr lang="en-US" dirty="0">
                <a:solidFill>
                  <a:schemeClr val="tx1"/>
                </a:solidFill>
              </a:rPr>
              <a:t>Virtual </a:t>
            </a:r>
            <a:r>
              <a:rPr lang="en-US" dirty="0" err="1">
                <a:solidFill>
                  <a:schemeClr val="tx1"/>
                </a:solidFill>
              </a:rPr>
              <a:t>Kubelet</a:t>
            </a:r>
            <a:r>
              <a:rPr lang="en-US" dirty="0">
                <a:solidFill>
                  <a:schemeClr val="tx1"/>
                </a:solidFill>
              </a:rPr>
              <a:t>: </a:t>
            </a:r>
            <a:r>
              <a:rPr lang="en-US"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https://virtual-kubelet.io/</a:t>
            </a:r>
            <a:endParaRPr lang="en-US" dirty="0">
              <a:solidFill>
                <a:schemeClr val="bg2">
                  <a:lumMod val="60000"/>
                  <a:lumOff val="40000"/>
                </a:schemeClr>
              </a:solidFill>
            </a:endParaRPr>
          </a:p>
        </p:txBody>
      </p:sp>
    </p:spTree>
    <p:extLst>
      <p:ext uri="{BB962C8B-B14F-4D97-AF65-F5344CB8AC3E}">
        <p14:creationId xmlns:p14="http://schemas.microsoft.com/office/powerpoint/2010/main" val="889898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AB753-5457-4DCC-9BFD-256B7BB8207C}"/>
              </a:ext>
            </a:extLst>
          </p:cNvPr>
          <p:cNvSpPr>
            <a:spLocks noGrp="1"/>
          </p:cNvSpPr>
          <p:nvPr>
            <p:ph type="title"/>
          </p:nvPr>
        </p:nvSpPr>
        <p:spPr>
          <a:xfrm>
            <a:off x="684212" y="485244"/>
            <a:ext cx="8534400" cy="1507067"/>
          </a:xfrm>
        </p:spPr>
        <p:txBody>
          <a:bodyPr>
            <a:normAutofit/>
          </a:bodyPr>
          <a:lstStyle/>
          <a:p>
            <a:r>
              <a:rPr lang="en-US" dirty="0"/>
              <a:t>Resources AKS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B031E87-AE50-45AD-8712-9CB05DAAD4E2}"/>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https://azure.microsoft.com/en-us/services/kubernetes-service/</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bg2">
                  <a:lumMod val="60000"/>
                  <a:lumOff val="40000"/>
                </a:schemeClr>
              </a:solidFill>
            </a:endParaRPr>
          </a:p>
          <a:p>
            <a:r>
              <a:rPr lang="en-US" dirty="0">
                <a:solidFill>
                  <a:schemeClr val="tx1"/>
                </a:solidFill>
              </a:rPr>
              <a:t>Quotas and limits: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https://docs.microsoft.com/en-us/azure/aks/quotas-skus-regions</a:t>
            </a:r>
            <a:endParaRPr lang="en-US" dirty="0">
              <a:solidFill>
                <a:schemeClr val="bg2">
                  <a:lumMod val="60000"/>
                  <a:lumOff val="40000"/>
                </a:schemeClr>
              </a:solidFill>
            </a:endParaRPr>
          </a:p>
          <a:p>
            <a:r>
              <a:rPr lang="en-US" dirty="0">
                <a:solidFill>
                  <a:schemeClr val="tx1"/>
                </a:solidFill>
              </a:rPr>
              <a:t>KEDA: </a:t>
            </a:r>
            <a:r>
              <a:rPr lang="en-US"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https://github.com/kedacore/keda</a:t>
            </a:r>
            <a:endParaRPr lang="en-US" dirty="0">
              <a:solidFill>
                <a:schemeClr val="bg2">
                  <a:lumMod val="60000"/>
                  <a:lumOff val="40000"/>
                </a:schemeClr>
              </a:solidFill>
            </a:endParaRPr>
          </a:p>
          <a:p>
            <a:endParaRPr lang="en-US" dirty="0">
              <a:solidFill>
                <a:schemeClr val="tx1"/>
              </a:solidFill>
            </a:endParaRPr>
          </a:p>
        </p:txBody>
      </p:sp>
    </p:spTree>
    <p:extLst>
      <p:ext uri="{BB962C8B-B14F-4D97-AF65-F5344CB8AC3E}">
        <p14:creationId xmlns:p14="http://schemas.microsoft.com/office/powerpoint/2010/main" val="414275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A3A84-4AFF-4DC0-9ED5-4FCF07C10F76}"/>
              </a:ext>
            </a:extLst>
          </p:cNvPr>
          <p:cNvSpPr>
            <a:spLocks noGrp="1"/>
          </p:cNvSpPr>
          <p:nvPr>
            <p:ph type="title"/>
          </p:nvPr>
        </p:nvSpPr>
        <p:spPr>
          <a:xfrm>
            <a:off x="684212" y="485244"/>
            <a:ext cx="8534400" cy="1507067"/>
          </a:xfrm>
        </p:spPr>
        <p:txBody>
          <a:bodyPr>
            <a:normAutofit/>
          </a:bodyPr>
          <a:lstStyle/>
          <a:p>
            <a:r>
              <a:rPr lang="en-US" dirty="0"/>
              <a:t>Resources Dev Spaces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70B0BF4-2E63-4FD2-B005-5905109847BF}"/>
              </a:ext>
            </a:extLst>
          </p:cNvPr>
          <p:cNvSpPr>
            <a:spLocks noGrp="1"/>
          </p:cNvSpPr>
          <p:nvPr>
            <p:ph idx="1"/>
          </p:nvPr>
        </p:nvSpPr>
        <p:spPr>
          <a:xfrm>
            <a:off x="684212" y="2068511"/>
            <a:ext cx="8534400" cy="3615267"/>
          </a:xfrm>
        </p:spPr>
        <p:txBody>
          <a:bodyPr>
            <a:normAutofit/>
          </a:bodyPr>
          <a:lstStyle/>
          <a:p>
            <a:r>
              <a:rPr lang="en-US" dirty="0">
                <a:solidFill>
                  <a:schemeClr val="tx1"/>
                </a:solidFill>
              </a:rPr>
              <a:t>Overview: </a:t>
            </a:r>
            <a:r>
              <a:rPr lang="en-US"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https://docs.microsoft.com/en-us/azure/dev-spaces/</a:t>
            </a:r>
            <a:endParaRPr lang="en-US" dirty="0">
              <a:solidFill>
                <a:schemeClr val="bg2">
                  <a:lumMod val="60000"/>
                  <a:lumOff val="40000"/>
                </a:schemeClr>
              </a:solidFill>
            </a:endParaRPr>
          </a:p>
          <a:p>
            <a:r>
              <a:rPr lang="en-US" dirty="0">
                <a:solidFill>
                  <a:schemeClr val="tx1"/>
                </a:solidFill>
              </a:rPr>
              <a:t>Docs: </a:t>
            </a:r>
            <a:r>
              <a:rPr lang="en-US"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https://docs.microsoft.com/en-us/azure/dev-spaces/quickstart-team-development</a:t>
            </a:r>
            <a:endParaRPr lang="en-US" dirty="0">
              <a:solidFill>
                <a:schemeClr val="bg2">
                  <a:lumMod val="60000"/>
                  <a:lumOff val="40000"/>
                </a:schemeClr>
              </a:solidFill>
            </a:endParaRPr>
          </a:p>
          <a:p>
            <a:r>
              <a:rPr lang="en-US" dirty="0">
                <a:solidFill>
                  <a:schemeClr val="tx1"/>
                </a:solidFill>
              </a:rPr>
              <a:t>How it works: </a:t>
            </a:r>
            <a:r>
              <a:rPr lang="en-US"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https://docs.microsoft.com/en-us/azure/dev-spaces/how-dev-spaces-works</a:t>
            </a:r>
            <a:endParaRPr lang="en-US" dirty="0">
              <a:solidFill>
                <a:schemeClr val="bg2">
                  <a:lumMod val="60000"/>
                  <a:lumOff val="40000"/>
                </a:schemeClr>
              </a:solidFill>
            </a:endParaRPr>
          </a:p>
        </p:txBody>
      </p:sp>
    </p:spTree>
    <p:extLst>
      <p:ext uri="{BB962C8B-B14F-4D97-AF65-F5344CB8AC3E}">
        <p14:creationId xmlns:p14="http://schemas.microsoft.com/office/powerpoint/2010/main" val="349872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B673E-4978-4924-9455-F15B9061E49D}"/>
              </a:ext>
            </a:extLst>
          </p:cNvPr>
          <p:cNvSpPr>
            <a:spLocks noGrp="1"/>
          </p:cNvSpPr>
          <p:nvPr>
            <p:ph type="title"/>
          </p:nvPr>
        </p:nvSpPr>
        <p:spPr>
          <a:xfrm>
            <a:off x="684212" y="485244"/>
            <a:ext cx="8534400" cy="1507067"/>
          </a:xfrm>
        </p:spPr>
        <p:txBody>
          <a:bodyPr>
            <a:normAutofit/>
          </a:bodyPr>
          <a:lstStyle/>
          <a:p>
            <a:r>
              <a:rPr lang="en-US"/>
              <a:t>Sia Ghassemi</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323E33C5-48A7-4A63-9586-37B44E8F464A}"/>
              </a:ext>
            </a:extLst>
          </p:cNvPr>
          <p:cNvSpPr>
            <a:spLocks noGrp="1"/>
          </p:cNvSpPr>
          <p:nvPr>
            <p:ph idx="1"/>
          </p:nvPr>
        </p:nvSpPr>
        <p:spPr>
          <a:xfrm>
            <a:off x="684212" y="2068511"/>
            <a:ext cx="8534400" cy="3615267"/>
          </a:xfrm>
        </p:spPr>
        <p:txBody>
          <a:bodyPr numCol="2">
            <a:normAutofit/>
          </a:bodyPr>
          <a:lstStyle/>
          <a:p>
            <a:pPr marL="0" indent="0">
              <a:buNone/>
            </a:pPr>
            <a:r>
              <a:rPr lang="en-US" dirty="0">
                <a:solidFill>
                  <a:schemeClr val="tx1"/>
                </a:solidFill>
              </a:rPr>
              <a:t>Founder </a:t>
            </a:r>
            <a:r>
              <a:rPr lang="en-US" dirty="0" err="1">
                <a:solidFill>
                  <a:schemeClr val="tx1"/>
                </a:solidFill>
              </a:rPr>
              <a:t>sia</a:t>
            </a:r>
            <a:r>
              <a:rPr lang="en-US" dirty="0">
                <a:solidFill>
                  <a:schemeClr val="tx1"/>
                </a:solidFill>
              </a:rPr>
              <a:t> consulting</a:t>
            </a:r>
          </a:p>
          <a:p>
            <a:r>
              <a:rPr lang="en-US" dirty="0">
                <a:solidFill>
                  <a:schemeClr val="tx1"/>
                </a:solidFill>
              </a:rPr>
              <a:t> Cloud Consulting</a:t>
            </a:r>
          </a:p>
          <a:p>
            <a:r>
              <a:rPr lang="en-US" dirty="0">
                <a:solidFill>
                  <a:schemeClr val="tx1"/>
                </a:solidFill>
              </a:rPr>
              <a:t> Cloud Development</a:t>
            </a:r>
          </a:p>
          <a:p>
            <a:r>
              <a:rPr lang="en-US" dirty="0">
                <a:solidFill>
                  <a:schemeClr val="tx1"/>
                </a:solidFill>
              </a:rPr>
              <a:t> Cloud Security</a:t>
            </a:r>
          </a:p>
          <a:p>
            <a:r>
              <a:rPr lang="en-US" dirty="0">
                <a:solidFill>
                  <a:schemeClr val="tx1"/>
                </a:solidFill>
              </a:rPr>
              <a:t> Blockchain Consulting</a:t>
            </a:r>
          </a:p>
          <a:p>
            <a:r>
              <a:rPr lang="en-US" dirty="0">
                <a:solidFill>
                  <a:schemeClr val="tx1"/>
                </a:solidFill>
              </a:rPr>
              <a:t> Domain modeling</a:t>
            </a:r>
          </a:p>
          <a:p>
            <a:r>
              <a:rPr lang="en-US" dirty="0">
                <a:solidFill>
                  <a:schemeClr val="tx1"/>
                </a:solidFill>
              </a:rPr>
              <a:t> Trainings</a:t>
            </a:r>
          </a:p>
          <a:p>
            <a:endParaRPr lang="en-US" dirty="0">
              <a:solidFill>
                <a:schemeClr val="tx1"/>
              </a:solidFill>
            </a:endParaRPr>
          </a:p>
          <a:p>
            <a:endParaRPr lang="en-US" dirty="0">
              <a:solidFill>
                <a:schemeClr val="tx1"/>
              </a:solidFill>
            </a:endParaRPr>
          </a:p>
          <a:p>
            <a:r>
              <a:rPr lang="en-US" dirty="0">
                <a:solidFill>
                  <a:schemeClr val="tx1"/>
                </a:solidFill>
              </a:rPr>
              <a:t>Event sourcing enthusiast</a:t>
            </a:r>
          </a:p>
          <a:p>
            <a:r>
              <a:rPr lang="en-US" dirty="0">
                <a:solidFill>
                  <a:schemeClr val="tx1"/>
                </a:solidFill>
              </a:rPr>
              <a:t>Microsoft MVP</a:t>
            </a:r>
          </a:p>
          <a:p>
            <a:r>
              <a:rPr lang="en-US" dirty="0">
                <a:solidFill>
                  <a:schemeClr val="tx1"/>
                </a:solidFill>
              </a:rPr>
              <a:t>Love DDD</a:t>
            </a:r>
          </a:p>
          <a:p>
            <a:r>
              <a:rPr lang="en-US" dirty="0">
                <a:solidFill>
                  <a:schemeClr val="tx1"/>
                </a:solidFill>
              </a:rPr>
              <a:t>Speaker </a:t>
            </a:r>
            <a:r>
              <a:rPr lang="en-US">
                <a:solidFill>
                  <a:schemeClr val="tx1"/>
                </a:solidFill>
              </a:rPr>
              <a:t>at conferences and meetups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680705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4269-A111-4A41-B7DF-36B97B330D25}"/>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Link to slides</a:t>
            </a:r>
          </a:p>
        </p:txBody>
      </p:sp>
      <p:pic>
        <p:nvPicPr>
          <p:cNvPr id="5" name="Content Placeholder 4">
            <a:extLst>
              <a:ext uri="{FF2B5EF4-FFF2-40B4-BE49-F238E27FC236}">
                <a16:creationId xmlns:a16="http://schemas.microsoft.com/office/drawing/2014/main" id="{CEBC11E5-62CF-49D0-8C1D-7F0FD1C2B7A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7242391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14E0-F640-40E0-BB18-5B73B21A335F}"/>
              </a:ext>
            </a:extLst>
          </p:cNvPr>
          <p:cNvSpPr>
            <a:spLocks noGrp="1"/>
          </p:cNvSpPr>
          <p:nvPr>
            <p:ph type="title"/>
          </p:nvPr>
        </p:nvSpPr>
        <p:spPr>
          <a:xfrm>
            <a:off x="665641" y="3949438"/>
            <a:ext cx="9552558" cy="1443483"/>
          </a:xfrm>
        </p:spPr>
        <p:txBody>
          <a:bodyPr vert="horz" lIns="91440" tIns="45720" rIns="91440" bIns="45720" rtlCol="0" anchor="b">
            <a:normAutofit/>
          </a:bodyPr>
          <a:lstStyle/>
          <a:p>
            <a:r>
              <a:rPr lang="en-US" sz="4800" dirty="0"/>
              <a:t>Container as a Service</a:t>
            </a:r>
          </a:p>
        </p:txBody>
      </p:sp>
      <p:pic>
        <p:nvPicPr>
          <p:cNvPr id="4" name="Content Placeholder 4" descr="A screenshot of a cell phone&#10;&#10;Description automatically generated">
            <a:extLst>
              <a:ext uri="{FF2B5EF4-FFF2-40B4-BE49-F238E27FC236}">
                <a16:creationId xmlns:a16="http://schemas.microsoft.com/office/drawing/2014/main" id="{84E26B33-2038-4723-A650-65480329CF8D}"/>
              </a:ext>
            </a:extLst>
          </p:cNvPr>
          <p:cNvPicPr>
            <a:picLocks noChangeAspect="1"/>
          </p:cNvPicPr>
          <p:nvPr/>
        </p:nvPicPr>
        <p:blipFill rotWithShape="1">
          <a:blip r:embed="rId3"/>
          <a:srcRect t="8490" r="-3" b="6033"/>
          <a:stretch/>
        </p:blipFill>
        <p:spPr>
          <a:xfrm>
            <a:off x="684211" y="804672"/>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26276816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a:t>Container as a Service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Content Placeholder 4" descr="A screenshot of a cell phone&#10;&#10;Description automatically generated">
            <a:extLst>
              <a:ext uri="{FF2B5EF4-FFF2-40B4-BE49-F238E27FC236}">
                <a16:creationId xmlns:a16="http://schemas.microsoft.com/office/drawing/2014/main" id="{E0552386-693E-4B6E-AA6A-AB36E749DBD0}"/>
              </a:ext>
            </a:extLst>
          </p:cNvPr>
          <p:cNvPicPr>
            <a:picLocks noChangeAspect="1"/>
          </p:cNvPicPr>
          <p:nvPr/>
        </p:nvPicPr>
        <p:blipFill rotWithShape="1">
          <a:blip r:embed="rId3"/>
          <a:srcRect t="8490" r="-3" b="6033"/>
          <a:stretch/>
        </p:blipFill>
        <p:spPr>
          <a:xfrm>
            <a:off x="1120508" y="2417267"/>
            <a:ext cx="7543799" cy="2917756"/>
          </a:xfrm>
          <a:custGeom>
            <a:avLst/>
            <a:gdLst>
              <a:gd name="connsiteX0" fmla="*/ 325906 w 7543799"/>
              <a:gd name="connsiteY0" fmla="*/ 0 h 2917756"/>
              <a:gd name="connsiteX1" fmla="*/ 7543799 w 7543799"/>
              <a:gd name="connsiteY1" fmla="*/ 0 h 2917756"/>
              <a:gd name="connsiteX2" fmla="*/ 7543799 w 7543799"/>
              <a:gd name="connsiteY2" fmla="*/ 2601638 h 2917756"/>
              <a:gd name="connsiteX3" fmla="*/ 7227681 w 7543799"/>
              <a:gd name="connsiteY3" fmla="*/ 2917756 h 2917756"/>
              <a:gd name="connsiteX4" fmla="*/ 0 w 7543799"/>
              <a:gd name="connsiteY4" fmla="*/ 2917756 h 2917756"/>
              <a:gd name="connsiteX5" fmla="*/ 0 w 7543799"/>
              <a:gd name="connsiteY5" fmla="*/ 325906 h 291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3799" h="2917756">
                <a:moveTo>
                  <a:pt x="325906" y="0"/>
                </a:moveTo>
                <a:lnTo>
                  <a:pt x="7543799" y="0"/>
                </a:lnTo>
                <a:lnTo>
                  <a:pt x="7543799" y="2601638"/>
                </a:lnTo>
                <a:lnTo>
                  <a:pt x="7227681" y="2917756"/>
                </a:lnTo>
                <a:lnTo>
                  <a:pt x="0" y="2917756"/>
                </a:lnTo>
                <a:lnTo>
                  <a:pt x="0" y="325906"/>
                </a:lnTo>
                <a:close/>
              </a:path>
            </a:pathLst>
          </a:custGeom>
          <a:ln w="15875">
            <a:solidFill>
              <a:srgbClr val="FFFFFF">
                <a:alpha val="40000"/>
              </a:srgb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4094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37" name="Content Placeholder 2">
            <a:extLst>
              <a:ext uri="{FF2B5EF4-FFF2-40B4-BE49-F238E27FC236}">
                <a16:creationId xmlns:a16="http://schemas.microsoft.com/office/drawing/2014/main" id="{3A319D97-8C5B-47A5-9EFC-9D37CE2DB0CA}"/>
              </a:ext>
            </a:extLst>
          </p:cNvPr>
          <p:cNvGraphicFramePr>
            <a:graphicFrameLocks/>
          </p:cNvGraphicFramePr>
          <p:nvPr>
            <p:extLst>
              <p:ext uri="{D42A27DB-BD31-4B8C-83A1-F6EECF244321}">
                <p14:modId xmlns:p14="http://schemas.microsoft.com/office/powerpoint/2010/main" val="3676818897"/>
              </p:ext>
            </p:extLst>
          </p:nvPr>
        </p:nvGraphicFramePr>
        <p:xfrm>
          <a:off x="604308" y="2219322"/>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Graphic 37">
            <a:extLst>
              <a:ext uri="{FF2B5EF4-FFF2-40B4-BE49-F238E27FC236}">
                <a16:creationId xmlns:a16="http://schemas.microsoft.com/office/drawing/2014/main" id="{5EA4393F-A1D5-4F22-A86F-653891F943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9592" y="1345065"/>
            <a:ext cx="255008" cy="255008"/>
          </a:xfrm>
          <a:prstGeom prst="rect">
            <a:avLst/>
          </a:prstGeom>
        </p:spPr>
      </p:pic>
      <p:pic>
        <p:nvPicPr>
          <p:cNvPr id="39" name="Graphic 38">
            <a:extLst>
              <a:ext uri="{FF2B5EF4-FFF2-40B4-BE49-F238E27FC236}">
                <a16:creationId xmlns:a16="http://schemas.microsoft.com/office/drawing/2014/main" id="{7C012C6F-2B52-47FF-8866-F4B9A78FCF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0650" y="4673864"/>
            <a:ext cx="255008" cy="255008"/>
          </a:xfrm>
          <a:prstGeom prst="rect">
            <a:avLst/>
          </a:prstGeom>
        </p:spPr>
      </p:pic>
      <p:pic>
        <p:nvPicPr>
          <p:cNvPr id="40" name="Graphic 39">
            <a:extLst>
              <a:ext uri="{FF2B5EF4-FFF2-40B4-BE49-F238E27FC236}">
                <a16:creationId xmlns:a16="http://schemas.microsoft.com/office/drawing/2014/main" id="{4A65BA5A-BB5F-4AC2-971C-0D03EA819A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650" y="3491702"/>
            <a:ext cx="255008" cy="255008"/>
          </a:xfrm>
          <a:prstGeom prst="rect">
            <a:avLst/>
          </a:prstGeom>
        </p:spPr>
      </p:pic>
      <p:pic>
        <p:nvPicPr>
          <p:cNvPr id="41" name="Graphic 40">
            <a:extLst>
              <a:ext uri="{FF2B5EF4-FFF2-40B4-BE49-F238E27FC236}">
                <a16:creationId xmlns:a16="http://schemas.microsoft.com/office/drawing/2014/main" id="{657605C6-93F5-4A7E-B728-2186E12C01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650" y="4087709"/>
            <a:ext cx="255009" cy="255009"/>
          </a:xfrm>
          <a:prstGeom prst="rect">
            <a:avLst/>
          </a:prstGeom>
        </p:spPr>
      </p:pic>
      <p:pic>
        <p:nvPicPr>
          <p:cNvPr id="42" name="Graphic 41">
            <a:extLst>
              <a:ext uri="{FF2B5EF4-FFF2-40B4-BE49-F238E27FC236}">
                <a16:creationId xmlns:a16="http://schemas.microsoft.com/office/drawing/2014/main" id="{D5635D55-BCE4-44B9-9EF8-7D1AABDBB1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0650" y="2905547"/>
            <a:ext cx="255008" cy="255008"/>
          </a:xfrm>
          <a:prstGeom prst="rect">
            <a:avLst/>
          </a:prstGeom>
        </p:spPr>
      </p:pic>
      <p:pic>
        <p:nvPicPr>
          <p:cNvPr id="43" name="Graphic 42">
            <a:extLst>
              <a:ext uri="{FF2B5EF4-FFF2-40B4-BE49-F238E27FC236}">
                <a16:creationId xmlns:a16="http://schemas.microsoft.com/office/drawing/2014/main" id="{AE0CA396-37F8-4941-B0F0-559E85E2B2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0650" y="5255194"/>
            <a:ext cx="255009" cy="255009"/>
          </a:xfrm>
          <a:prstGeom prst="rect">
            <a:avLst/>
          </a:prstGeom>
        </p:spPr>
      </p:pic>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72569" y="481376"/>
            <a:ext cx="8534400" cy="1507067"/>
          </a:xfrm>
        </p:spPr>
        <p:txBody>
          <a:bodyPr>
            <a:normAutofit/>
          </a:bodyPr>
          <a:lstStyle/>
          <a:p>
            <a:r>
              <a:rPr lang="en-US" dirty="0">
                <a:solidFill>
                  <a:srgbClr val="FFFFFF"/>
                </a:solidFill>
              </a:rPr>
              <a:t>Container </a:t>
            </a:r>
            <a:r>
              <a:rPr lang="en-US" dirty="0" err="1">
                <a:solidFill>
                  <a:srgbClr val="FFFFFF"/>
                </a:solidFill>
              </a:rPr>
              <a:t>ServiceS</a:t>
            </a:r>
            <a:r>
              <a:rPr lang="en-US" dirty="0">
                <a:solidFill>
                  <a:srgbClr val="FFFFFF"/>
                </a:solidFill>
              </a:rPr>
              <a:t> on Azure</a:t>
            </a: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graphicFrame>
        <p:nvGraphicFramePr>
          <p:cNvPr id="51" name="Content Placeholder 2">
            <a:extLst>
              <a:ext uri="{FF2B5EF4-FFF2-40B4-BE49-F238E27FC236}">
                <a16:creationId xmlns:a16="http://schemas.microsoft.com/office/drawing/2014/main" id="{6A51036D-4F86-48EB-BBD4-8500950E277B}"/>
              </a:ext>
            </a:extLst>
          </p:cNvPr>
          <p:cNvGraphicFramePr>
            <a:graphicFrameLocks noGrp="1"/>
          </p:cNvGraphicFramePr>
          <p:nvPr>
            <p:ph idx="1"/>
            <p:extLst>
              <p:ext uri="{D42A27DB-BD31-4B8C-83A1-F6EECF244321}">
                <p14:modId xmlns:p14="http://schemas.microsoft.com/office/powerpoint/2010/main" val="52073536"/>
              </p:ext>
            </p:extLst>
          </p:nvPr>
        </p:nvGraphicFramePr>
        <p:xfrm>
          <a:off x="593827" y="2607610"/>
          <a:ext cx="10255250" cy="340376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52" name="Graphic 51">
            <a:extLst>
              <a:ext uri="{FF2B5EF4-FFF2-40B4-BE49-F238E27FC236}">
                <a16:creationId xmlns:a16="http://schemas.microsoft.com/office/drawing/2014/main" id="{1496FE4C-61E2-4731-AA6F-DCDBC8FD93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169" y="2732229"/>
            <a:ext cx="255008" cy="255008"/>
          </a:xfrm>
          <a:prstGeom prst="rect">
            <a:avLst/>
          </a:prstGeom>
        </p:spPr>
      </p:pic>
      <p:pic>
        <p:nvPicPr>
          <p:cNvPr id="53" name="Graphic 52">
            <a:extLst>
              <a:ext uri="{FF2B5EF4-FFF2-40B4-BE49-F238E27FC236}">
                <a16:creationId xmlns:a16="http://schemas.microsoft.com/office/drawing/2014/main" id="{EE3132DE-AB25-4E0B-A7FB-C8A5DF1372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169" y="5062152"/>
            <a:ext cx="255008" cy="255008"/>
          </a:xfrm>
          <a:prstGeom prst="rect">
            <a:avLst/>
          </a:prstGeom>
        </p:spPr>
      </p:pic>
      <p:pic>
        <p:nvPicPr>
          <p:cNvPr id="54" name="Graphic 53">
            <a:extLst>
              <a:ext uri="{FF2B5EF4-FFF2-40B4-BE49-F238E27FC236}">
                <a16:creationId xmlns:a16="http://schemas.microsoft.com/office/drawing/2014/main" id="{50F9159C-FBCF-4A7F-8DE4-6B672197E3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0169" y="3879990"/>
            <a:ext cx="255008" cy="255008"/>
          </a:xfrm>
          <a:prstGeom prst="rect">
            <a:avLst/>
          </a:prstGeom>
        </p:spPr>
      </p:pic>
      <p:pic>
        <p:nvPicPr>
          <p:cNvPr id="55" name="Graphic 54">
            <a:extLst>
              <a:ext uri="{FF2B5EF4-FFF2-40B4-BE49-F238E27FC236}">
                <a16:creationId xmlns:a16="http://schemas.microsoft.com/office/drawing/2014/main" id="{71EE93C0-E232-421C-A099-ED01DB3DC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0169" y="4475997"/>
            <a:ext cx="255009" cy="255009"/>
          </a:xfrm>
          <a:prstGeom prst="rect">
            <a:avLst/>
          </a:prstGeom>
        </p:spPr>
      </p:pic>
      <p:pic>
        <p:nvPicPr>
          <p:cNvPr id="56" name="Graphic 55">
            <a:extLst>
              <a:ext uri="{FF2B5EF4-FFF2-40B4-BE49-F238E27FC236}">
                <a16:creationId xmlns:a16="http://schemas.microsoft.com/office/drawing/2014/main" id="{30C958F8-9B54-4652-BC75-16C95168D08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0169" y="3293835"/>
            <a:ext cx="255008" cy="255008"/>
          </a:xfrm>
          <a:prstGeom prst="rect">
            <a:avLst/>
          </a:prstGeom>
        </p:spPr>
      </p:pic>
      <p:pic>
        <p:nvPicPr>
          <p:cNvPr id="57" name="Graphic 56">
            <a:extLst>
              <a:ext uri="{FF2B5EF4-FFF2-40B4-BE49-F238E27FC236}">
                <a16:creationId xmlns:a16="http://schemas.microsoft.com/office/drawing/2014/main" id="{C8885E43-D475-4F3F-B62C-E1C802617A8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0169" y="5643482"/>
            <a:ext cx="255009" cy="255009"/>
          </a:xfrm>
          <a:prstGeom prst="rect">
            <a:avLst/>
          </a:prstGeom>
        </p:spPr>
      </p:pic>
    </p:spTree>
    <p:extLst>
      <p:ext uri="{BB962C8B-B14F-4D97-AF65-F5344CB8AC3E}">
        <p14:creationId xmlns:p14="http://schemas.microsoft.com/office/powerpoint/2010/main" val="293975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0182E-FE56-4972-A222-320C1EB6F83C}"/>
              </a:ext>
            </a:extLst>
          </p:cNvPr>
          <p:cNvSpPr>
            <a:spLocks noGrp="1"/>
          </p:cNvSpPr>
          <p:nvPr>
            <p:ph type="title"/>
          </p:nvPr>
        </p:nvSpPr>
        <p:spPr>
          <a:xfrm>
            <a:off x="684212" y="485244"/>
            <a:ext cx="8534400" cy="1507067"/>
          </a:xfrm>
        </p:spPr>
        <p:txBody>
          <a:bodyPr>
            <a:normAutofit/>
          </a:bodyPr>
          <a:lstStyle/>
          <a:p>
            <a:r>
              <a:rPr lang="en-US" dirty="0"/>
              <a:t>Azure Container Registry</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6663D7F6-2474-4A57-B1A8-0A5E069E0021}"/>
              </a:ext>
            </a:extLst>
          </p:cNvPr>
          <p:cNvSpPr>
            <a:spLocks noGrp="1"/>
          </p:cNvSpPr>
          <p:nvPr>
            <p:ph idx="1"/>
          </p:nvPr>
        </p:nvSpPr>
        <p:spPr>
          <a:xfrm>
            <a:off x="684212" y="2068511"/>
            <a:ext cx="8534400" cy="3615267"/>
          </a:xfrm>
        </p:spPr>
        <p:txBody>
          <a:bodyPr>
            <a:normAutofit/>
          </a:bodyPr>
          <a:lstStyle/>
          <a:p>
            <a:r>
              <a:rPr lang="en-US" dirty="0">
                <a:solidFill>
                  <a:schemeClr val="tx1"/>
                </a:solidFill>
              </a:rPr>
              <a:t>Store Docker images</a:t>
            </a:r>
          </a:p>
          <a:p>
            <a:r>
              <a:rPr lang="en-US" dirty="0">
                <a:solidFill>
                  <a:schemeClr val="tx1"/>
                </a:solidFill>
              </a:rPr>
              <a:t>Store Helm Templates</a:t>
            </a:r>
          </a:p>
          <a:p>
            <a:r>
              <a:rPr lang="en-US" dirty="0">
                <a:solidFill>
                  <a:schemeClr val="tx1"/>
                </a:solidFill>
              </a:rPr>
              <a:t>Store OCI Artifacts</a:t>
            </a:r>
          </a:p>
          <a:p>
            <a:r>
              <a:rPr lang="en-US" dirty="0">
                <a:solidFill>
                  <a:schemeClr val="tx1"/>
                </a:solidFill>
              </a:rPr>
              <a:t>Auto update based on Triggers</a:t>
            </a:r>
          </a:p>
          <a:p>
            <a:r>
              <a:rPr lang="en-US" dirty="0">
                <a:solidFill>
                  <a:schemeClr val="tx1"/>
                </a:solidFill>
              </a:rPr>
              <a:t>Auto update based on base-image</a:t>
            </a:r>
          </a:p>
          <a:p>
            <a:r>
              <a:rPr lang="en-US" dirty="0">
                <a:solidFill>
                  <a:schemeClr val="tx1"/>
                </a:solidFill>
              </a:rPr>
              <a:t>Geo replication</a:t>
            </a:r>
          </a:p>
          <a:p>
            <a:r>
              <a:rPr lang="en-US" dirty="0">
                <a:solidFill>
                  <a:schemeClr val="tx1"/>
                </a:solidFill>
              </a:rPr>
              <a:t>Complete task base build-system (CI/CD)</a:t>
            </a:r>
          </a:p>
          <a:p>
            <a:r>
              <a:rPr lang="en-US" dirty="0">
                <a:solidFill>
                  <a:schemeClr val="tx1"/>
                </a:solidFill>
              </a:rPr>
              <a:t>Auto deploy to Azure Container Instances</a:t>
            </a:r>
          </a:p>
        </p:txBody>
      </p:sp>
    </p:spTree>
    <p:extLst>
      <p:ext uri="{BB962C8B-B14F-4D97-AF65-F5344CB8AC3E}">
        <p14:creationId xmlns:p14="http://schemas.microsoft.com/office/powerpoint/2010/main" val="117717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2CB39-A069-4ACC-B799-39AE59E2175F}"/>
              </a:ext>
            </a:extLst>
          </p:cNvPr>
          <p:cNvSpPr>
            <a:spLocks noGrp="1"/>
          </p:cNvSpPr>
          <p:nvPr>
            <p:ph type="title"/>
          </p:nvPr>
        </p:nvSpPr>
        <p:spPr>
          <a:xfrm>
            <a:off x="684212" y="485244"/>
            <a:ext cx="8534400" cy="1507067"/>
          </a:xfrm>
        </p:spPr>
        <p:txBody>
          <a:bodyPr>
            <a:normAutofit/>
          </a:bodyPr>
          <a:lstStyle/>
          <a:p>
            <a:r>
              <a:rPr lang="en-US" dirty="0"/>
              <a:t>Azure Container Instances</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E1857291-5857-4C85-A56C-EC283DD21A22}"/>
              </a:ext>
            </a:extLst>
          </p:cNvPr>
          <p:cNvSpPr>
            <a:spLocks noGrp="1"/>
          </p:cNvSpPr>
          <p:nvPr>
            <p:ph idx="1"/>
          </p:nvPr>
        </p:nvSpPr>
        <p:spPr>
          <a:xfrm>
            <a:off x="684212" y="2068511"/>
            <a:ext cx="8534400" cy="3615267"/>
          </a:xfrm>
        </p:spPr>
        <p:txBody>
          <a:bodyPr>
            <a:normAutofit/>
          </a:bodyPr>
          <a:lstStyle/>
          <a:p>
            <a:r>
              <a:rPr lang="en-US">
                <a:solidFill>
                  <a:schemeClr val="tx1"/>
                </a:solidFill>
              </a:rPr>
              <a:t>Lightweight container solution</a:t>
            </a:r>
          </a:p>
          <a:p>
            <a:r>
              <a:rPr lang="en-US">
                <a:solidFill>
                  <a:schemeClr val="tx1"/>
                </a:solidFill>
              </a:rPr>
              <a:t>Simply run containers in Azure</a:t>
            </a:r>
          </a:p>
          <a:p>
            <a:r>
              <a:rPr lang="en-US">
                <a:solidFill>
                  <a:schemeClr val="tx1"/>
                </a:solidFill>
              </a:rPr>
              <a:t>Basis for Azure Virtual Kubelets</a:t>
            </a:r>
          </a:p>
          <a:p>
            <a:r>
              <a:rPr lang="en-US">
                <a:solidFill>
                  <a:schemeClr val="tx1"/>
                </a:solidFill>
              </a:rPr>
              <a:t>Event driven scheduling</a:t>
            </a:r>
          </a:p>
          <a:p>
            <a:r>
              <a:rPr lang="en-US">
                <a:solidFill>
                  <a:schemeClr val="tx1"/>
                </a:solidFill>
              </a:rPr>
              <a:t>Public IP address</a:t>
            </a:r>
          </a:p>
        </p:txBody>
      </p:sp>
    </p:spTree>
    <p:extLst>
      <p:ext uri="{BB962C8B-B14F-4D97-AF65-F5344CB8AC3E}">
        <p14:creationId xmlns:p14="http://schemas.microsoft.com/office/powerpoint/2010/main" val="289194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23466-5864-45D9-A985-102CEEA3AB4F}"/>
              </a:ext>
            </a:extLst>
          </p:cNvPr>
          <p:cNvSpPr>
            <a:spLocks noGrp="1"/>
          </p:cNvSpPr>
          <p:nvPr>
            <p:ph type="title"/>
          </p:nvPr>
        </p:nvSpPr>
        <p:spPr>
          <a:xfrm>
            <a:off x="684212" y="485244"/>
            <a:ext cx="8534400" cy="1507067"/>
          </a:xfrm>
        </p:spPr>
        <p:txBody>
          <a:bodyPr>
            <a:normAutofit/>
          </a:bodyPr>
          <a:lstStyle/>
          <a:p>
            <a:r>
              <a:rPr lang="en-US" dirty="0"/>
              <a:t>Azure Kubernetes Service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FF5D0B1-7B6F-47D3-8640-9C49131B2C89}"/>
              </a:ext>
            </a:extLst>
          </p:cNvPr>
          <p:cNvSpPr>
            <a:spLocks noGrp="1"/>
          </p:cNvSpPr>
          <p:nvPr>
            <p:ph idx="1"/>
          </p:nvPr>
        </p:nvSpPr>
        <p:spPr>
          <a:xfrm>
            <a:off x="684212" y="2068511"/>
            <a:ext cx="10436072" cy="3615267"/>
          </a:xfrm>
        </p:spPr>
        <p:txBody>
          <a:bodyPr numCol="2">
            <a:normAutofit/>
          </a:bodyPr>
          <a:lstStyle/>
          <a:p>
            <a:r>
              <a:rPr lang="en-US" dirty="0">
                <a:solidFill>
                  <a:schemeClr val="tx1"/>
                </a:solidFill>
              </a:rPr>
              <a:t>Managed Kubernetes Service</a:t>
            </a:r>
          </a:p>
          <a:p>
            <a:pPr lvl="1"/>
            <a:r>
              <a:rPr lang="en-US" sz="1400" dirty="0">
                <a:solidFill>
                  <a:schemeClr val="tx1"/>
                </a:solidFill>
              </a:rPr>
              <a:t>Auto provisioning of Azure resource on demand</a:t>
            </a:r>
          </a:p>
          <a:p>
            <a:r>
              <a:rPr lang="en-US" dirty="0">
                <a:solidFill>
                  <a:schemeClr val="tx1"/>
                </a:solidFill>
              </a:rPr>
              <a:t>Support for Virtual </a:t>
            </a:r>
            <a:r>
              <a:rPr lang="en-US" dirty="0" err="1">
                <a:solidFill>
                  <a:schemeClr val="tx1"/>
                </a:solidFill>
              </a:rPr>
              <a:t>Kubelets</a:t>
            </a:r>
            <a:r>
              <a:rPr lang="en-US" dirty="0">
                <a:solidFill>
                  <a:schemeClr val="tx1"/>
                </a:solidFill>
              </a:rPr>
              <a:t> </a:t>
            </a:r>
          </a:p>
          <a:p>
            <a:pPr lvl="1"/>
            <a:r>
              <a:rPr lang="en-US" sz="1400" dirty="0">
                <a:solidFill>
                  <a:schemeClr val="tx1"/>
                </a:solidFill>
              </a:rPr>
              <a:t>Virtual nodes and virtual pods</a:t>
            </a:r>
          </a:p>
          <a:p>
            <a:r>
              <a:rPr lang="en-US" dirty="0">
                <a:solidFill>
                  <a:schemeClr val="tx1"/>
                </a:solidFill>
              </a:rPr>
              <a:t>Support for multiple-node-pools</a:t>
            </a:r>
          </a:p>
          <a:p>
            <a:pPr lvl="1"/>
            <a:r>
              <a:rPr lang="en-US" sz="1400" dirty="0">
                <a:solidFill>
                  <a:schemeClr val="tx1"/>
                </a:solidFill>
              </a:rPr>
              <a:t>Mix </a:t>
            </a:r>
            <a:r>
              <a:rPr lang="en-US" sz="1400" dirty="0" err="1">
                <a:solidFill>
                  <a:schemeClr val="tx1"/>
                </a:solidFill>
              </a:rPr>
              <a:t>linux</a:t>
            </a:r>
            <a:r>
              <a:rPr lang="en-US" sz="1400" dirty="0">
                <a:solidFill>
                  <a:schemeClr val="tx1"/>
                </a:solidFill>
              </a:rPr>
              <a:t> and windows containers</a:t>
            </a:r>
          </a:p>
          <a:p>
            <a:r>
              <a:rPr lang="en-US" dirty="0" err="1">
                <a:solidFill>
                  <a:schemeClr val="tx1"/>
                </a:solidFill>
              </a:rPr>
              <a:t>Autoscaler</a:t>
            </a:r>
            <a:r>
              <a:rPr lang="en-US" dirty="0">
                <a:solidFill>
                  <a:schemeClr val="tx1"/>
                </a:solidFill>
              </a:rPr>
              <a:t> for Nodes and Pods</a:t>
            </a:r>
          </a:p>
          <a:p>
            <a:endParaRPr lang="en-US" dirty="0">
              <a:solidFill>
                <a:schemeClr val="tx1"/>
              </a:solidFill>
            </a:endParaRPr>
          </a:p>
          <a:p>
            <a:endParaRPr lang="en-US" dirty="0">
              <a:solidFill>
                <a:schemeClr val="tx1"/>
              </a:solidFill>
            </a:endParaRPr>
          </a:p>
          <a:p>
            <a:r>
              <a:rPr lang="en-US" dirty="0">
                <a:solidFill>
                  <a:schemeClr val="tx1"/>
                </a:solidFill>
              </a:rPr>
              <a:t>Event driven scaling with KEDA</a:t>
            </a:r>
          </a:p>
          <a:p>
            <a:r>
              <a:rPr lang="en-US" dirty="0">
                <a:solidFill>
                  <a:schemeClr val="tx1"/>
                </a:solidFill>
              </a:rPr>
              <a:t>Integrated Ingress-controller</a:t>
            </a:r>
          </a:p>
          <a:p>
            <a:pPr lvl="1"/>
            <a:r>
              <a:rPr lang="en-US" sz="1400" dirty="0">
                <a:solidFill>
                  <a:schemeClr val="tx1"/>
                </a:solidFill>
              </a:rPr>
              <a:t>Basic Http-Routing or Azure Application Gateway</a:t>
            </a:r>
          </a:p>
          <a:p>
            <a:r>
              <a:rPr lang="en-US" dirty="0">
                <a:solidFill>
                  <a:schemeClr val="tx1"/>
                </a:solidFill>
              </a:rPr>
              <a:t>Integrated Identity</a:t>
            </a:r>
          </a:p>
          <a:p>
            <a:pPr lvl="1"/>
            <a:r>
              <a:rPr lang="en-US" sz="1400" dirty="0">
                <a:solidFill>
                  <a:schemeClr val="tx1"/>
                </a:solidFill>
              </a:rPr>
              <a:t>Azure Active Directory</a:t>
            </a:r>
          </a:p>
        </p:txBody>
      </p:sp>
    </p:spTree>
    <p:extLst>
      <p:ext uri="{BB962C8B-B14F-4D97-AF65-F5344CB8AC3E}">
        <p14:creationId xmlns:p14="http://schemas.microsoft.com/office/powerpoint/2010/main" val="3792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7A6B69-1584-44FB-A58F-22BEA5942669}"/>
              </a:ext>
            </a:extLst>
          </p:cNvPr>
          <p:cNvPicPr>
            <a:picLocks noChangeAspect="1"/>
          </p:cNvPicPr>
          <p:nvPr/>
        </p:nvPicPr>
        <p:blipFill rotWithShape="1">
          <a:blip r:embed="rId2">
            <a:alphaModFix amt="35000"/>
          </a:blip>
          <a:srcRect t="5113" b="10617"/>
          <a:stretch/>
        </p:blipFill>
        <p:spPr>
          <a:xfrm>
            <a:off x="3174" y="10"/>
            <a:ext cx="12192000" cy="6857990"/>
          </a:xfrm>
          <a:prstGeom prst="rect">
            <a:avLst/>
          </a:prstGeom>
        </p:spPr>
      </p:pic>
      <p:sp>
        <p:nvSpPr>
          <p:cNvPr id="2" name="Title 1">
            <a:extLst>
              <a:ext uri="{FF2B5EF4-FFF2-40B4-BE49-F238E27FC236}">
                <a16:creationId xmlns:a16="http://schemas.microsoft.com/office/drawing/2014/main" id="{FF131A4A-8AA4-46A3-87B9-99D7C324111A}"/>
              </a:ext>
            </a:extLst>
          </p:cNvPr>
          <p:cNvSpPr>
            <a:spLocks noGrp="1"/>
          </p:cNvSpPr>
          <p:nvPr>
            <p:ph type="title"/>
          </p:nvPr>
        </p:nvSpPr>
        <p:spPr>
          <a:xfrm>
            <a:off x="684212" y="4487332"/>
            <a:ext cx="8534400" cy="1507067"/>
          </a:xfrm>
        </p:spPr>
        <p:txBody>
          <a:bodyPr>
            <a:normAutofit/>
          </a:bodyPr>
          <a:lstStyle/>
          <a:p>
            <a:r>
              <a:rPr lang="en-US" dirty="0"/>
              <a:t>Azure Dev Spaces</a:t>
            </a:r>
          </a:p>
        </p:txBody>
      </p:sp>
      <p:sp>
        <p:nvSpPr>
          <p:cNvPr id="3" name="Content Placeholder 2">
            <a:extLst>
              <a:ext uri="{FF2B5EF4-FFF2-40B4-BE49-F238E27FC236}">
                <a16:creationId xmlns:a16="http://schemas.microsoft.com/office/drawing/2014/main" id="{5250740D-E9F1-485D-B1C3-0F6E2FB3F89D}"/>
              </a:ext>
            </a:extLst>
          </p:cNvPr>
          <p:cNvSpPr>
            <a:spLocks noGrp="1"/>
          </p:cNvSpPr>
          <p:nvPr>
            <p:ph idx="1"/>
          </p:nvPr>
        </p:nvSpPr>
        <p:spPr>
          <a:xfrm>
            <a:off x="684212" y="685800"/>
            <a:ext cx="8534400" cy="3615267"/>
          </a:xfrm>
        </p:spPr>
        <p:txBody>
          <a:bodyPr>
            <a:normAutofit/>
          </a:bodyPr>
          <a:lstStyle/>
          <a:p>
            <a:r>
              <a:rPr lang="en-US" b="0" i="0">
                <a:solidFill>
                  <a:schemeClr val="tx1"/>
                </a:solidFill>
                <a:effectLst/>
                <a:latin typeface="Segoe UI" panose="020B0502040204020203" pitchFamily="34" charset="0"/>
              </a:rPr>
              <a:t>Azure Dev Spaces provides a rapid, iterative Kubernetes development experience for teams in Azure Kubernetes Service (AKS) clusters. Azure Dev Spaces also allows you to debug and test all the components of your application in AKS with minimal development machine setup, without replicating or mocking up dependencies.</a:t>
            </a:r>
            <a:endParaRPr lang="en-US">
              <a:solidFill>
                <a:schemeClr val="tx1"/>
              </a:solidFill>
            </a:endParaRPr>
          </a:p>
        </p:txBody>
      </p:sp>
    </p:spTree>
    <p:extLst>
      <p:ext uri="{BB962C8B-B14F-4D97-AF65-F5344CB8AC3E}">
        <p14:creationId xmlns:p14="http://schemas.microsoft.com/office/powerpoint/2010/main" val="19250985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10.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9.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6E556EFD919934490F6814870E6A43F" ma:contentTypeVersion="5" ma:contentTypeDescription="Ein neues Dokument erstellen." ma:contentTypeScope="" ma:versionID="782acb71aba3857185348fcc4fdcbb1d">
  <xsd:schema xmlns:xsd="http://www.w3.org/2001/XMLSchema" xmlns:xs="http://www.w3.org/2001/XMLSchema" xmlns:p="http://schemas.microsoft.com/office/2006/metadata/properties" xmlns:ns3="c6772278-f940-4e95-987a-dd231d1f9cbb" xmlns:ns4="2a22409f-aa73-4b8d-bb9b-bf169d4d6d27" targetNamespace="http://schemas.microsoft.com/office/2006/metadata/properties" ma:root="true" ma:fieldsID="f304ab44c93f421d3b48d462dee210d4" ns3:_="" ns4:_="">
    <xsd:import namespace="c6772278-f940-4e95-987a-dd231d1f9cbb"/>
    <xsd:import namespace="2a22409f-aa73-4b8d-bb9b-bf169d4d6d2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772278-f940-4e95-987a-dd231d1f9c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22409f-aa73-4b8d-bb9b-bf169d4d6d27"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4570A2-85FB-4D6E-A31A-7FF51DE73D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BEFA0A5-2C1F-4538-806E-E8F302CB58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772278-f940-4e95-987a-dd231d1f9cbb"/>
    <ds:schemaRef ds:uri="2a22409f-aa73-4b8d-bb9b-bf169d4d6d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FEA294-A611-472D-B4C2-BD98337D5C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TotalTime>
  <Words>655</Words>
  <Application>Microsoft Office PowerPoint</Application>
  <PresentationFormat>Widescreen</PresentationFormat>
  <Paragraphs>106</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Segoe UI</vt:lpstr>
      <vt:lpstr>Wingdings 3</vt:lpstr>
      <vt:lpstr>Slice</vt:lpstr>
      <vt:lpstr>Kubernetes on Azure</vt:lpstr>
      <vt:lpstr>Sia Ghassemi</vt:lpstr>
      <vt:lpstr>Container as a Service</vt:lpstr>
      <vt:lpstr>Container as a Service</vt:lpstr>
      <vt:lpstr>Container ServiceS on Azure</vt:lpstr>
      <vt:lpstr>Azure Container Registry</vt:lpstr>
      <vt:lpstr>Azure Container Instances</vt:lpstr>
      <vt:lpstr>Azure Kubernetes Service</vt:lpstr>
      <vt:lpstr>Azure Dev Spaces</vt:lpstr>
      <vt:lpstr>Azure Dev SPaces</vt:lpstr>
      <vt:lpstr>Azure Dev Spaces</vt:lpstr>
      <vt:lpstr>Azure Dev spaces</vt:lpstr>
      <vt:lpstr>Azure Dev SPaces</vt:lpstr>
      <vt:lpstr>Azure Dev spaces</vt:lpstr>
      <vt:lpstr>Thank you</vt:lpstr>
      <vt:lpstr>Resource ACR</vt:lpstr>
      <vt:lpstr>Resources ACI</vt:lpstr>
      <vt:lpstr>Resources AKS</vt:lpstr>
      <vt:lpstr>Resources Dev Spaces</vt:lpstr>
      <vt:lpstr>Link to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on Azure</dc:title>
  <dc:creator>Sia Ghassemi</dc:creator>
  <cp:lastModifiedBy>Sia Ghassemi</cp:lastModifiedBy>
  <cp:revision>2</cp:revision>
  <dcterms:created xsi:type="dcterms:W3CDTF">2020-02-12T16:49:37Z</dcterms:created>
  <dcterms:modified xsi:type="dcterms:W3CDTF">2020-02-12T17:59:14Z</dcterms:modified>
</cp:coreProperties>
</file>