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587" r:id="rId3"/>
    <p:sldId id="590" r:id="rId4"/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2" r:id="rId15"/>
    <p:sldId id="265" r:id="rId16"/>
    <p:sldId id="266" r:id="rId17"/>
    <p:sldId id="267" r:id="rId18"/>
    <p:sldId id="273" r:id="rId19"/>
    <p:sldId id="274" r:id="rId20"/>
    <p:sldId id="268" r:id="rId21"/>
    <p:sldId id="269" r:id="rId22"/>
    <p:sldId id="270" r:id="rId23"/>
    <p:sldId id="591" r:id="rId24"/>
    <p:sldId id="51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" y="5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B77A446-BD8F-184D-AE7C-3DBA4C7FF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66"/>
          <a:stretch/>
        </p:blipFill>
        <p:spPr>
          <a:xfrm>
            <a:off x="263352" y="188640"/>
            <a:ext cx="5199939" cy="3960440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1487488" y="3608459"/>
            <a:ext cx="7485244" cy="584775"/>
          </a:xfrm>
          <a:noFill/>
        </p:spPr>
        <p:txBody>
          <a:bodyPr wrap="square">
            <a:noAutofit/>
          </a:bodyPr>
          <a:lstStyle>
            <a:lvl1pPr marL="50800" indent="41275" algn="l">
              <a:tabLst/>
              <a:defRPr sz="3200" b="1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487488" y="4166484"/>
            <a:ext cx="10513168" cy="584775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 b="0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5082289"/>
            <a:ext cx="4824536" cy="578959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marL="179388" marR="0" lvl="0" indent="-17938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3"/>
              </a:buClr>
              <a:buSzPct val="80000"/>
              <a:tabLst/>
              <a:defRPr/>
            </a:pPr>
            <a:r>
              <a:rPr lang="de-DE" dirty="0"/>
              <a:t>Name Vorname | Firma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0A842EF-08B5-3945-A5C6-DDD3E87E27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7768" y="321376"/>
            <a:ext cx="7992888" cy="31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88935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94DDFC2-DC12-094B-9781-C59CFCDB6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980728"/>
            <a:ext cx="12192000" cy="4866807"/>
          </a:xfrm>
          <a:prstGeom prst="rect">
            <a:avLst/>
          </a:prstGeom>
        </p:spPr>
      </p:pic>
      <p:sp>
        <p:nvSpPr>
          <p:cNvPr id="30" name="Inhaltsplatzhalter 2"/>
          <p:cNvSpPr>
            <a:spLocks noGrp="1"/>
          </p:cNvSpPr>
          <p:nvPr>
            <p:ph idx="1"/>
          </p:nvPr>
        </p:nvSpPr>
        <p:spPr>
          <a:xfrm>
            <a:off x="3647728" y="1095971"/>
            <a:ext cx="7037927" cy="1850076"/>
          </a:xfrm>
          <a:solidFill>
            <a:srgbClr val="ECECEC">
              <a:alpha val="80000"/>
            </a:srgbClr>
          </a:solidFill>
          <a:ln w="12700">
            <a:noFill/>
          </a:ln>
        </p:spPr>
        <p:txBody>
          <a:bodyPr lIns="180000" tIns="180000" rIns="180000" bIns="180000">
            <a:spAutoFit/>
          </a:bodyPr>
          <a:lstStyle>
            <a:lvl1pPr>
              <a:buClr>
                <a:srgbClr val="19BAEE"/>
              </a:buClr>
              <a:defRPr>
                <a:solidFill>
                  <a:srgbClr val="19BAEE"/>
                </a:solidFill>
              </a:defRPr>
            </a:lvl1pPr>
            <a:lvl2pPr>
              <a:buClr>
                <a:srgbClr val="19BAEE"/>
              </a:buClr>
              <a:defRPr>
                <a:solidFill>
                  <a:srgbClr val="19BAEE"/>
                </a:solidFill>
              </a:defRPr>
            </a:lvl2pPr>
            <a:lvl3pPr>
              <a:buClr>
                <a:srgbClr val="19BAEE"/>
              </a:buClr>
              <a:defRPr>
                <a:solidFill>
                  <a:srgbClr val="19BAEE"/>
                </a:solidFill>
              </a:defRPr>
            </a:lvl3pPr>
            <a:lvl4pPr>
              <a:buClr>
                <a:srgbClr val="19BAEE"/>
              </a:buClr>
              <a:defRPr>
                <a:solidFill>
                  <a:srgbClr val="19BAEE"/>
                </a:solidFill>
              </a:defRPr>
            </a:lvl4pPr>
            <a:lvl5pPr>
              <a:buClr>
                <a:srgbClr val="19BAEE"/>
              </a:buClr>
              <a:defRPr>
                <a:solidFill>
                  <a:srgbClr val="19BAE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1559496" y="1095971"/>
            <a:ext cx="1584176" cy="576064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19BAEE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1710993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648000" y="234851"/>
            <a:ext cx="10934400" cy="604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Untertitel 2"/>
          <p:cNvSpPr>
            <a:spLocks noGrp="1"/>
          </p:cNvSpPr>
          <p:nvPr>
            <p:ph type="subTitle" idx="10"/>
          </p:nvPr>
        </p:nvSpPr>
        <p:spPr>
          <a:xfrm>
            <a:off x="648000" y="839688"/>
            <a:ext cx="10934400" cy="417612"/>
          </a:xfrm>
        </p:spPr>
        <p:txBody>
          <a:bodyPr tIns="9000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647700" y="1412876"/>
            <a:ext cx="10934700" cy="4447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6A42793-4A6F-4D40-A319-607053A3D3EB}"/>
              </a:ext>
            </a:extLst>
          </p:cNvPr>
          <p:cNvGrpSpPr/>
          <p:nvPr userDrawn="1"/>
        </p:nvGrpSpPr>
        <p:grpSpPr>
          <a:xfrm>
            <a:off x="205898" y="172326"/>
            <a:ext cx="883604" cy="729888"/>
            <a:chOff x="171836" y="372846"/>
            <a:chExt cx="1802940" cy="1489291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AA194CB-D0E6-6946-A9DF-F09039D77A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35360" y="1040060"/>
              <a:ext cx="1512168" cy="82207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B7D8CFF-E290-6043-BB2A-22A8D1D7F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1836" y="700733"/>
              <a:ext cx="639688" cy="347761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244C3A5-DAB0-9548-B403-89EEFF8C79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87488" y="372846"/>
              <a:ext cx="487288" cy="26491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15A5D4C-7908-CB49-AB49-258F5CE8993B}"/>
              </a:ext>
            </a:extLst>
          </p:cNvPr>
          <p:cNvGrpSpPr/>
          <p:nvPr userDrawn="1"/>
        </p:nvGrpSpPr>
        <p:grpSpPr>
          <a:xfrm>
            <a:off x="10628794" y="5559504"/>
            <a:ext cx="1445741" cy="640854"/>
            <a:chOff x="-570374" y="1193737"/>
            <a:chExt cx="2949946" cy="130762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2E5AED7-1828-4647-8A92-8B1FF8704B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67405" y="1679281"/>
              <a:ext cx="1512167" cy="822077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9D68CFA-7F99-BD4E-8418-4103ADA289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7717" y="1193737"/>
              <a:ext cx="639688" cy="347762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7E18569-C526-ED47-B3F1-61AFEDC985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570374" y="1957864"/>
              <a:ext cx="487287" cy="26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1210113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648000" y="234851"/>
            <a:ext cx="10934400" cy="604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647700" y="1114201"/>
            <a:ext cx="10934700" cy="4691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4AEA9B2-0BEB-B347-A7AD-89BF48C80AA0}"/>
              </a:ext>
            </a:extLst>
          </p:cNvPr>
          <p:cNvGrpSpPr/>
          <p:nvPr userDrawn="1"/>
        </p:nvGrpSpPr>
        <p:grpSpPr>
          <a:xfrm>
            <a:off x="205898" y="172326"/>
            <a:ext cx="883604" cy="729888"/>
            <a:chOff x="171836" y="372846"/>
            <a:chExt cx="1802940" cy="148929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0F38AAA-5BAB-CD4A-A65F-FA80292FB1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35360" y="1040060"/>
              <a:ext cx="1512168" cy="822077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3F7FBC33-BF64-DB40-92C0-B935CFEAE5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1836" y="700733"/>
              <a:ext cx="639688" cy="347761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B05074ED-D430-1C45-B81B-730B28DB64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87488" y="372846"/>
              <a:ext cx="487288" cy="264910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0FB44F4-DE0A-084C-9958-D4A513DC3F07}"/>
              </a:ext>
            </a:extLst>
          </p:cNvPr>
          <p:cNvGrpSpPr/>
          <p:nvPr userDrawn="1"/>
        </p:nvGrpSpPr>
        <p:grpSpPr>
          <a:xfrm>
            <a:off x="10628794" y="5559504"/>
            <a:ext cx="1445741" cy="640854"/>
            <a:chOff x="-570374" y="1193737"/>
            <a:chExt cx="2949946" cy="130762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D2A0BD2-91BC-FB4F-BA5A-9E7B6DADC5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67405" y="1679281"/>
              <a:ext cx="1512167" cy="822077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FEE83B9-E5A6-DD4E-B349-462D9DD341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7717" y="1193737"/>
              <a:ext cx="639688" cy="34776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7B6AE3C2-2174-DB4C-83F4-20A1E7CD50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570374" y="1957864"/>
              <a:ext cx="487287" cy="26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402675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chel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0"/>
          </p:nvPr>
        </p:nvSpPr>
        <p:spPr>
          <a:xfrm>
            <a:off x="609600" y="839688"/>
            <a:ext cx="10972800" cy="429072"/>
          </a:xfrm>
        </p:spPr>
        <p:txBody>
          <a:bodyPr tIns="9000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1853236" y="2060848"/>
            <a:ext cx="2689225" cy="1511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1853235" y="3788171"/>
            <a:ext cx="2689225" cy="1511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3"/>
          </p:nvPr>
        </p:nvSpPr>
        <p:spPr>
          <a:xfrm>
            <a:off x="4747747" y="2060848"/>
            <a:ext cx="2689225" cy="1511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4"/>
          </p:nvPr>
        </p:nvSpPr>
        <p:spPr>
          <a:xfrm>
            <a:off x="7642258" y="2060848"/>
            <a:ext cx="2689225" cy="1511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47830" y="3788171"/>
            <a:ext cx="2689225" cy="1511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655247" y="3788171"/>
            <a:ext cx="2689225" cy="1511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14482A9-AF17-2C4A-9D03-D8BB700425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13" y="1433786"/>
            <a:ext cx="1512168" cy="8220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6DB4CD-F340-4D4E-833D-F73DE24315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989" y="1094459"/>
            <a:ext cx="639688" cy="3477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03F36D8-C84A-AE49-855A-BE156E0509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9641" y="766572"/>
            <a:ext cx="487288" cy="2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00469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chel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B6497C2-750B-E444-AFB0-4B363541E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15" y="1268760"/>
            <a:ext cx="11797769" cy="4709438"/>
          </a:xfrm>
          <a:prstGeom prst="rect">
            <a:avLst/>
          </a:prstGeom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0"/>
          </p:nvPr>
        </p:nvSpPr>
        <p:spPr>
          <a:xfrm>
            <a:off x="609600" y="839688"/>
            <a:ext cx="10972800" cy="429072"/>
          </a:xfrm>
        </p:spPr>
        <p:txBody>
          <a:bodyPr tIns="9000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9536" y="2132856"/>
            <a:ext cx="2689225" cy="1511300"/>
          </a:xfrm>
          <a:solidFill>
            <a:schemeClr val="bg1">
              <a:alpha val="90196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rgbClr val="19BAE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1919536" y="3860179"/>
            <a:ext cx="2689225" cy="1511300"/>
          </a:xfrm>
          <a:solidFill>
            <a:schemeClr val="bg1">
              <a:alpha val="90196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rgbClr val="19BAE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0542" y="2132856"/>
            <a:ext cx="2689225" cy="1511300"/>
          </a:xfrm>
          <a:solidFill>
            <a:schemeClr val="bg1">
              <a:alpha val="90196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rgbClr val="19BAE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820542" y="3860179"/>
            <a:ext cx="2689225" cy="1511300"/>
          </a:xfrm>
          <a:solidFill>
            <a:schemeClr val="bg1">
              <a:alpha val="90196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rgbClr val="19BAE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7721548" y="2132856"/>
            <a:ext cx="2689225" cy="1511300"/>
          </a:xfrm>
          <a:solidFill>
            <a:schemeClr val="bg1">
              <a:alpha val="90196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rgbClr val="19BAE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7721548" y="3860179"/>
            <a:ext cx="2689225" cy="1511300"/>
          </a:xfrm>
          <a:solidFill>
            <a:schemeClr val="bg1">
              <a:alpha val="90196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rgbClr val="19BAE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181264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BA3C01-D61A-C74B-947C-F329925E0D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524" y="1013808"/>
            <a:ext cx="1512168" cy="822077"/>
          </a:xfrm>
          <a:prstGeom prst="rect">
            <a:avLst/>
          </a:prstGeom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648000" y="234851"/>
            <a:ext cx="10934400" cy="604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Untertitel 2"/>
          <p:cNvSpPr>
            <a:spLocks noGrp="1"/>
          </p:cNvSpPr>
          <p:nvPr>
            <p:ph type="subTitle" idx="10"/>
          </p:nvPr>
        </p:nvSpPr>
        <p:spPr>
          <a:xfrm>
            <a:off x="648000" y="839688"/>
            <a:ext cx="10934400" cy="417612"/>
          </a:xfrm>
        </p:spPr>
        <p:txBody>
          <a:bodyPr tIns="9000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1894360" y="1628800"/>
            <a:ext cx="8441679" cy="4248472"/>
          </a:xfrm>
          <a:ln>
            <a:solidFill>
              <a:schemeClr val="bg1"/>
            </a:solidFill>
          </a:ln>
        </p:spPr>
        <p:txBody>
          <a:bodyPr/>
          <a:lstStyle/>
          <a:p>
            <a:pPr lvl="0"/>
            <a:r>
              <a:rPr lang="de-DE" dirty="0"/>
              <a:t>Screenshot einfügen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EA3377-D65D-5D4C-8DAD-0ADD62D18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836" y="700733"/>
            <a:ext cx="639688" cy="3477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2D610EF-EAF8-E749-869B-66A7F99A6A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7488" y="372846"/>
            <a:ext cx="487288" cy="2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94161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0"/>
          </p:nvPr>
        </p:nvSpPr>
        <p:spPr>
          <a:xfrm>
            <a:off x="609600" y="839688"/>
            <a:ext cx="10972800" cy="429072"/>
          </a:xfrm>
        </p:spPr>
        <p:txBody>
          <a:bodyPr tIns="9000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2855640" y="1988840"/>
            <a:ext cx="2689225" cy="1511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855639" y="3933056"/>
            <a:ext cx="2689225" cy="1511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746176" y="3759262"/>
            <a:ext cx="4392613" cy="640515"/>
          </a:xfrm>
        </p:spPr>
        <p:txBody>
          <a:bodyPr/>
          <a:lstStyle>
            <a:lvl1pPr marL="0" indent="0">
              <a:buNone/>
              <a:defRPr/>
            </a:lvl1pPr>
            <a:lvl2pPr marL="182563" indent="0">
              <a:buNone/>
              <a:defRPr/>
            </a:lvl2pPr>
            <a:lvl3pPr marL="452437" indent="0">
              <a:buNone/>
              <a:defRPr/>
            </a:lvl3pPr>
            <a:lvl4pPr marL="720725" indent="0">
              <a:buNone/>
              <a:defRPr/>
            </a:lvl4pPr>
            <a:lvl5pPr marL="98901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759501" y="1772816"/>
            <a:ext cx="4392613" cy="640515"/>
          </a:xfrm>
        </p:spPr>
        <p:txBody>
          <a:bodyPr/>
          <a:lstStyle>
            <a:lvl1pPr marL="0" indent="0">
              <a:buNone/>
              <a:defRPr/>
            </a:lvl1pPr>
            <a:lvl2pPr marL="182563" indent="0">
              <a:buNone/>
              <a:defRPr/>
            </a:lvl2pPr>
            <a:lvl3pPr marL="452437" indent="0">
              <a:buNone/>
              <a:defRPr/>
            </a:lvl3pPr>
            <a:lvl4pPr marL="720725" indent="0">
              <a:buNone/>
              <a:defRPr/>
            </a:lvl4pPr>
            <a:lvl5pPr marL="98901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A36288-24E6-F842-8CC7-B93C5FC57F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7488" y="950739"/>
            <a:ext cx="1512168" cy="8220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26DDD7F-18ED-2844-B73D-7E567A0991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44" y="880343"/>
            <a:ext cx="639688" cy="3477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D7872A-EB9F-A74D-A179-576CED40A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3844" y="568332"/>
            <a:ext cx="487288" cy="2649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E8AFF67-1D41-2042-B8F1-94D5A7738E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2556" y="189508"/>
            <a:ext cx="639688" cy="3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98685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ED0EEB0-08FA-C54C-822F-2E95476B03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66"/>
          <a:stretch/>
        </p:blipFill>
        <p:spPr>
          <a:xfrm>
            <a:off x="191344" y="1412776"/>
            <a:ext cx="5199939" cy="396044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8F24E65-640A-E949-AFBD-508C9C24E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577"/>
          <a:stretch/>
        </p:blipFill>
        <p:spPr>
          <a:xfrm>
            <a:off x="8832304" y="1869504"/>
            <a:ext cx="3456384" cy="273630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790EDC5-C335-E745-9B59-A4F9696A08CE}"/>
              </a:ext>
            </a:extLst>
          </p:cNvPr>
          <p:cNvSpPr txBox="1"/>
          <p:nvPr userDrawn="1"/>
        </p:nvSpPr>
        <p:spPr>
          <a:xfrm>
            <a:off x="4295800" y="2852936"/>
            <a:ext cx="4908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>
                <a:solidFill>
                  <a:schemeClr val="bg1"/>
                </a:solidFill>
              </a:rPr>
              <a:t>Azure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+mj-lt"/>
              </a:rPr>
              <a:t>Saturday</a:t>
            </a:r>
            <a:r>
              <a:rPr lang="de-DE" sz="4400" dirty="0">
                <a:solidFill>
                  <a:schemeClr val="bg1"/>
                </a:solidFill>
                <a:latin typeface="+mj-lt"/>
              </a:rPr>
              <a:t> 2018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352528-6573-5445-B34E-8E5CFF17DA7B}"/>
              </a:ext>
            </a:extLst>
          </p:cNvPr>
          <p:cNvSpPr/>
          <p:nvPr userDrawn="1"/>
        </p:nvSpPr>
        <p:spPr>
          <a:xfrm>
            <a:off x="9408368" y="6093296"/>
            <a:ext cx="2448272" cy="432048"/>
          </a:xfrm>
          <a:prstGeom prst="rect">
            <a:avLst/>
          </a:prstGeom>
          <a:solidFill>
            <a:srgbClr val="19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5DDE47-59F2-004B-A8EF-789E5BBB1C37}"/>
              </a:ext>
            </a:extLst>
          </p:cNvPr>
          <p:cNvSpPr txBox="1"/>
          <p:nvPr userDrawn="1"/>
        </p:nvSpPr>
        <p:spPr>
          <a:xfrm>
            <a:off x="4295800" y="3528300"/>
            <a:ext cx="5746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  <a:latin typeface="+mj-lt"/>
              </a:rPr>
              <a:t>We</a:t>
            </a:r>
            <a:r>
              <a:rPr lang="de-DE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+mj-lt"/>
              </a:rPr>
              <a:t>appreciate</a:t>
            </a:r>
            <a:r>
              <a:rPr lang="de-DE" sz="3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aseline="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aseline="0" dirty="0" err="1">
                <a:solidFill>
                  <a:schemeClr val="bg1"/>
                </a:solidFill>
                <a:latin typeface="+mj-lt"/>
              </a:rPr>
              <a:t>feedback</a:t>
            </a:r>
            <a:r>
              <a:rPr lang="de-DE" sz="3600" baseline="0" dirty="0">
                <a:solidFill>
                  <a:schemeClr val="bg1"/>
                </a:solidFill>
                <a:latin typeface="+mj-lt"/>
              </a:rPr>
              <a:t>!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5937447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ED0EEB0-08FA-C54C-822F-2E95476B03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66"/>
          <a:stretch/>
        </p:blipFill>
        <p:spPr>
          <a:xfrm>
            <a:off x="191344" y="1412776"/>
            <a:ext cx="5199939" cy="396044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8F24E65-640A-E949-AFBD-508C9C24E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577"/>
          <a:stretch/>
        </p:blipFill>
        <p:spPr>
          <a:xfrm>
            <a:off x="8832304" y="1869504"/>
            <a:ext cx="3456384" cy="273630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790EDC5-C335-E745-9B59-A4F9696A08CE}"/>
              </a:ext>
            </a:extLst>
          </p:cNvPr>
          <p:cNvSpPr txBox="1"/>
          <p:nvPr userDrawn="1"/>
        </p:nvSpPr>
        <p:spPr>
          <a:xfrm>
            <a:off x="4295800" y="2852936"/>
            <a:ext cx="4908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>
                <a:solidFill>
                  <a:schemeClr val="bg1"/>
                </a:solidFill>
              </a:rPr>
              <a:t>Azure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+mj-lt"/>
              </a:rPr>
              <a:t>Saturday</a:t>
            </a:r>
            <a:r>
              <a:rPr lang="de-DE" sz="4400" dirty="0">
                <a:solidFill>
                  <a:schemeClr val="bg1"/>
                </a:solidFill>
                <a:latin typeface="+mj-lt"/>
              </a:rPr>
              <a:t> 2018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352528-6573-5445-B34E-8E5CFF17DA7B}"/>
              </a:ext>
            </a:extLst>
          </p:cNvPr>
          <p:cNvSpPr/>
          <p:nvPr userDrawn="1"/>
        </p:nvSpPr>
        <p:spPr>
          <a:xfrm>
            <a:off x="9408368" y="6093296"/>
            <a:ext cx="2448272" cy="432048"/>
          </a:xfrm>
          <a:prstGeom prst="rect">
            <a:avLst/>
          </a:prstGeom>
          <a:solidFill>
            <a:srgbClr val="19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5DDE47-59F2-004B-A8EF-789E5BBB1C37}"/>
              </a:ext>
            </a:extLst>
          </p:cNvPr>
          <p:cNvSpPr txBox="1"/>
          <p:nvPr userDrawn="1"/>
        </p:nvSpPr>
        <p:spPr>
          <a:xfrm>
            <a:off x="4295800" y="3528300"/>
            <a:ext cx="22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  <a:latin typeface="+mj-lt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de-DE" sz="3600" baseline="0" dirty="0">
                <a:solidFill>
                  <a:schemeClr val="bg1"/>
                </a:solidFill>
                <a:latin typeface="+mj-lt"/>
              </a:rPr>
              <a:t>!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77208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F71BB75-0D7C-E04B-BBFB-700C0ED9A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1366" b="14244"/>
          <a:stretch/>
        </p:blipFill>
        <p:spPr>
          <a:xfrm>
            <a:off x="8336725" y="5972348"/>
            <a:ext cx="1287667" cy="841028"/>
          </a:xfrm>
          <a:prstGeom prst="rect">
            <a:avLst/>
          </a:prstGeom>
        </p:spPr>
      </p:pic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34851"/>
            <a:ext cx="10972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Folientitel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47700" y="1017488"/>
            <a:ext cx="10944225" cy="185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ECAB42-42F5-854C-922B-B30C3AC91528}"/>
              </a:ext>
            </a:extLst>
          </p:cNvPr>
          <p:cNvSpPr/>
          <p:nvPr userDrawn="1"/>
        </p:nvSpPr>
        <p:spPr>
          <a:xfrm>
            <a:off x="7896200" y="6093296"/>
            <a:ext cx="37444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de-DE" sz="2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2000" b="0" dirty="0" err="1">
                <a:solidFill>
                  <a:schemeClr val="bg1"/>
                </a:solidFill>
                <a:latin typeface="+mj-lt"/>
              </a:rPr>
              <a:t>Saturday</a:t>
            </a:r>
            <a:r>
              <a:rPr lang="de-DE" sz="2000" b="0" dirty="0">
                <a:solidFill>
                  <a:schemeClr val="bg1"/>
                </a:solidFill>
                <a:latin typeface="+mj-lt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6097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transition spd="slow">
    <p:wip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3C78B4"/>
          </a:solidFill>
          <a:latin typeface="Calibri Light" panose="020F030202020403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3C78B4"/>
          </a:solidFill>
          <a:latin typeface="Calibri Light" panose="020F030202020403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3C78B4"/>
          </a:solidFill>
          <a:latin typeface="Calibri Light" panose="020F030202020403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3C78B4"/>
          </a:solidFill>
          <a:latin typeface="Calibri Light" panose="020F030202020403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3C78B4"/>
          </a:solidFill>
          <a:latin typeface="Calibri Light" panose="020F030202020403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3C78B4"/>
          </a:solidFill>
          <a:latin typeface="Calibri Light" panose="020F030202020403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3C78B4"/>
          </a:solidFill>
          <a:latin typeface="Calibri Light" panose="020F030202020403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3C78B4"/>
          </a:solidFill>
          <a:latin typeface="Calibri Light" panose="020F0302020204030204" pitchFamily="34" charset="0"/>
          <a:cs typeface="Arial" panose="020B0604020202020204" pitchFamily="34" charset="0"/>
        </a:defRPr>
      </a:lvl9pPr>
    </p:titleStyle>
    <p:bodyStyle>
      <a:lvl1pPr marL="179388" indent="-179388" algn="l" rtl="0" eaLnBrk="1" fontAlgn="base" hangingPunct="1">
        <a:spcBef>
          <a:spcPts val="1000"/>
        </a:spcBef>
        <a:spcAft>
          <a:spcPct val="0"/>
        </a:spcAft>
        <a:buClr>
          <a:schemeClr val="bg1"/>
        </a:buClr>
        <a:buSzPct val="80000"/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452438" indent="-26987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80000"/>
        <a:buFont typeface="Arial" charset="0"/>
        <a:buChar char="•"/>
        <a:defRPr sz="1800" kern="1200">
          <a:solidFill>
            <a:schemeClr val="bg1"/>
          </a:solidFill>
          <a:latin typeface="+mj-lt"/>
          <a:ea typeface="+mn-ea"/>
          <a:cs typeface="Arial" pitchFamily="34" charset="0"/>
        </a:defRPr>
      </a:lvl2pPr>
      <a:lvl3pPr marL="720725" indent="-268288" algn="l" rtl="0" eaLnBrk="1" fontAlgn="base" hangingPunct="1">
        <a:spcBef>
          <a:spcPts val="600"/>
        </a:spcBef>
        <a:spcAft>
          <a:spcPct val="0"/>
        </a:spcAft>
        <a:buClr>
          <a:schemeClr val="bg1"/>
        </a:buClr>
        <a:buSzPct val="80000"/>
        <a:buFont typeface="Arial" charset="0"/>
        <a:buChar char="•"/>
        <a:defRPr sz="1600" kern="1200">
          <a:solidFill>
            <a:schemeClr val="bg1"/>
          </a:solidFill>
          <a:latin typeface="+mj-lt"/>
          <a:ea typeface="+mn-ea"/>
          <a:cs typeface="Arial" pitchFamily="34" charset="0"/>
        </a:defRPr>
      </a:lvl3pPr>
      <a:lvl4pPr marL="989013" indent="-268288" algn="l" rtl="0" eaLnBrk="1" fontAlgn="base" hangingPunct="1">
        <a:spcBef>
          <a:spcPts val="600"/>
        </a:spcBef>
        <a:spcAft>
          <a:spcPct val="0"/>
        </a:spcAft>
        <a:buClr>
          <a:schemeClr val="bg1"/>
        </a:buClr>
        <a:buSzPct val="80000"/>
        <a:buFont typeface="Arial" charset="0"/>
        <a:buChar char="•"/>
        <a:defRPr sz="1400" kern="1200">
          <a:solidFill>
            <a:schemeClr val="bg1"/>
          </a:solidFill>
          <a:latin typeface="+mj-lt"/>
          <a:ea typeface="+mn-ea"/>
          <a:cs typeface="Arial" pitchFamily="34" charset="0"/>
        </a:defRPr>
      </a:lvl4pPr>
      <a:lvl5pPr marL="1344613" indent="-355600" algn="l" rtl="0" eaLnBrk="1" fontAlgn="base" hangingPunct="1">
        <a:spcBef>
          <a:spcPts val="600"/>
        </a:spcBef>
        <a:spcAft>
          <a:spcPct val="0"/>
        </a:spcAft>
        <a:buClr>
          <a:schemeClr val="bg1"/>
        </a:buClr>
        <a:buSzPct val="80000"/>
        <a:buFont typeface="Arial" charset="0"/>
        <a:buChar char="•"/>
        <a:defRPr sz="1200" kern="1200">
          <a:solidFill>
            <a:schemeClr val="bg1"/>
          </a:solidFill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97525-7E76-5F46-93F8-B7C695DFE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Centralized Blockchain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09DFAB-2E15-6C44-A7DA-37F0EDF50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NOT GDPR!!!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79A983-7C1E-0C4F-ADB9-D74775A27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Sia Ghassemi | appvelopment</a:t>
            </a:r>
          </a:p>
        </p:txBody>
      </p:sp>
    </p:spTree>
    <p:extLst>
      <p:ext uri="{BB962C8B-B14F-4D97-AF65-F5344CB8AC3E}">
        <p14:creationId xmlns:p14="http://schemas.microsoft.com/office/powerpoint/2010/main" val="183713105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cklace&#10;&#10;Description generated with very high confidence">
            <a:extLst>
              <a:ext uri="{FF2B5EF4-FFF2-40B4-BE49-F238E27FC236}">
                <a16:creationId xmlns:a16="http://schemas.microsoft.com/office/drawing/2014/main" id="{A3D06ECC-FA8F-46E7-A5A1-AE614D508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419" y="2735623"/>
            <a:ext cx="9157161" cy="1386754"/>
          </a:xfrm>
        </p:spPr>
      </p:pic>
    </p:spTree>
    <p:extLst>
      <p:ext uri="{BB962C8B-B14F-4D97-AF65-F5344CB8AC3E}">
        <p14:creationId xmlns:p14="http://schemas.microsoft.com/office/powerpoint/2010/main" val="374349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544B-BB85-4BB1-BECC-DFFEF40E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E79012-4AD2-4EE4-9598-76B76B10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Want Blockchain!</a:t>
            </a:r>
          </a:p>
          <a:p>
            <a:pPr lvl="1"/>
            <a:r>
              <a:rPr lang="en-CA" dirty="0"/>
              <a:t>What for?</a:t>
            </a:r>
            <a:endParaRPr lang="en-US" dirty="0"/>
          </a:p>
          <a:p>
            <a:r>
              <a:rPr lang="en-CA" dirty="0"/>
              <a:t>Immutability!</a:t>
            </a:r>
          </a:p>
          <a:p>
            <a:pPr lvl="1"/>
            <a:r>
              <a:rPr lang="en-CA" dirty="0"/>
              <a:t>Distributed?</a:t>
            </a:r>
          </a:p>
          <a:p>
            <a:r>
              <a:rPr lang="en-CA" dirty="0"/>
              <a:t>No!</a:t>
            </a:r>
          </a:p>
          <a:p>
            <a:pPr lvl="1"/>
            <a:r>
              <a:rPr lang="en-CA" dirty="0"/>
              <a:t>Centralized?</a:t>
            </a:r>
          </a:p>
          <a:p>
            <a:r>
              <a:rPr lang="en-CA" dirty="0"/>
              <a:t>Yes!</a:t>
            </a:r>
          </a:p>
          <a:p>
            <a:pPr lvl="1"/>
            <a:r>
              <a:rPr lang="en-CA" dirty="0"/>
              <a:t>Here is what you need!</a:t>
            </a:r>
          </a:p>
        </p:txBody>
      </p:sp>
    </p:spTree>
    <p:extLst>
      <p:ext uri="{BB962C8B-B14F-4D97-AF65-F5344CB8AC3E}">
        <p14:creationId xmlns:p14="http://schemas.microsoft.com/office/powerpoint/2010/main" val="425340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92B0-187D-4CE5-BD88-BB0E0613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Centralized blockchain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0EEF5C-49C0-4932-8948-6DE802426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/>
              <a:t>4 characteristics that set blockchain apart</a:t>
            </a:r>
          </a:p>
          <a:p>
            <a:pPr lvl="1"/>
            <a:r>
              <a:rPr lang="en-US" b="1" strike="sngStrike" dirty="0"/>
              <a:t>distributed</a:t>
            </a:r>
          </a:p>
          <a:p>
            <a:pPr lvl="1"/>
            <a:r>
              <a:rPr lang="en-US" b="1" dirty="0"/>
              <a:t>smart contracts</a:t>
            </a:r>
          </a:p>
          <a:p>
            <a:pPr lvl="1"/>
            <a:r>
              <a:rPr lang="en-US" b="1" dirty="0"/>
              <a:t>consensus</a:t>
            </a:r>
          </a:p>
          <a:p>
            <a:pPr lvl="1"/>
            <a:r>
              <a:rPr lang="en-US" b="1" dirty="0"/>
              <a:t>immutability</a:t>
            </a:r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r>
              <a:rPr lang="en-CA" sz="1050" b="1" dirty="0"/>
              <a:t>Source: https://www.ibm.com/blogs/cloud-computing/2017/04/11/characteristics-blockchain/</a:t>
            </a:r>
          </a:p>
        </p:txBody>
      </p:sp>
    </p:spTree>
    <p:extLst>
      <p:ext uri="{BB962C8B-B14F-4D97-AF65-F5344CB8AC3E}">
        <p14:creationId xmlns:p14="http://schemas.microsoft.com/office/powerpoint/2010/main" val="160173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544B-BB85-4BB1-BECC-DFFEF40E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 Only Ledger</a:t>
            </a:r>
            <a:endParaRPr lang="en-US" dirty="0"/>
          </a:p>
        </p:txBody>
      </p:sp>
      <p:pic>
        <p:nvPicPr>
          <p:cNvPr id="5" name="Content Placeholder 4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56D87B7-3768-48F4-9029-1B9A94DB2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821" y="2193925"/>
            <a:ext cx="4914357" cy="4024313"/>
          </a:xfrm>
        </p:spPr>
      </p:pic>
    </p:spTree>
    <p:extLst>
      <p:ext uri="{BB962C8B-B14F-4D97-AF65-F5344CB8AC3E}">
        <p14:creationId xmlns:p14="http://schemas.microsoft.com/office/powerpoint/2010/main" val="332759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1205-2018-4E00-B883-40C2B26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833C85-C941-44B0-9095-D0F532EC5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624" y="2193925"/>
            <a:ext cx="3126751" cy="4024313"/>
          </a:xfrm>
        </p:spPr>
      </p:pic>
    </p:spTree>
    <p:extLst>
      <p:ext uri="{BB962C8B-B14F-4D97-AF65-F5344CB8AC3E}">
        <p14:creationId xmlns:p14="http://schemas.microsoft.com/office/powerpoint/2010/main" val="116280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646F-850C-4B87-899D-C2B020DA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A24DCA-B76C-4120-AF91-3600C7AD3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468" y="2383745"/>
            <a:ext cx="5439064" cy="3709882"/>
          </a:xfrm>
        </p:spPr>
      </p:pic>
    </p:spTree>
    <p:extLst>
      <p:ext uri="{BB962C8B-B14F-4D97-AF65-F5344CB8AC3E}">
        <p14:creationId xmlns:p14="http://schemas.microsoft.com/office/powerpoint/2010/main" val="324786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9D81-E334-436A-A311-E022B01F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CQRS &amp; Event Sourcing</a:t>
            </a:r>
            <a:endParaRPr lang="en-US" dirty="0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BA6259A-357A-488A-AEBA-CB9BE3C03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306" y="2057401"/>
            <a:ext cx="5575530" cy="4521268"/>
          </a:xfrm>
        </p:spPr>
      </p:pic>
    </p:spTree>
    <p:extLst>
      <p:ext uri="{BB962C8B-B14F-4D97-AF65-F5344CB8AC3E}">
        <p14:creationId xmlns:p14="http://schemas.microsoft.com/office/powerpoint/2010/main" val="374847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2EA31A-23AF-463E-9EE2-9BE57A5C9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BUT I WANT CLOUD!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561184-0038-4D8F-8D3F-16FEFB2E5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8143-030C-4ECA-B2DD-74083DBA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CA" dirty="0"/>
              <a:t>Serverless CQRS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2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B74B-23E3-4241-9712-49F46D65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</a:t>
            </a:r>
            <a:endParaRPr lang="en-US" dirty="0"/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236FABB-576E-4B28-820E-74623DAA7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961" y="2193925"/>
            <a:ext cx="8010078" cy="4024313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7739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6CEB4-9734-4A4F-AE7D-2C6D8E0B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</a:t>
            </a:r>
            <a:r>
              <a:rPr lang="de-DE" dirty="0" err="1"/>
              <a:t>sponsors</a:t>
            </a:r>
            <a:r>
              <a:rPr lang="de-DE" dirty="0"/>
              <a:t>!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392144" y="4454271"/>
            <a:ext cx="2394304" cy="997458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0" y="1700268"/>
            <a:ext cx="2581275" cy="3429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7" y="2178603"/>
            <a:ext cx="4979238" cy="223173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11" y="4147401"/>
            <a:ext cx="3540779" cy="250792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625" y="1428482"/>
            <a:ext cx="2367161" cy="76251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3094" y="2563061"/>
            <a:ext cx="2774056" cy="10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4243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023740F-A7F2-49A0-A96D-F488CFF4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61" y="2193925"/>
            <a:ext cx="8010078" cy="40243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5B74B-23E3-4241-9712-49F46D65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3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B74B-23E3-4241-9712-49F46D65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 - Future</a:t>
            </a: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510C4A-BBF6-446C-B5FF-57D05242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61" y="2193924"/>
            <a:ext cx="7356501" cy="40243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8164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1B2F-11A1-4DA1-8A92-24F06DF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  <a:endParaRPr lang="en-US" dirty="0"/>
          </a:p>
        </p:txBody>
      </p:sp>
      <p:pic>
        <p:nvPicPr>
          <p:cNvPr id="5" name="Content Placeholder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70F95932-D286-4975-8943-F76075FBA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744" y="2402161"/>
            <a:ext cx="6461951" cy="3633897"/>
          </a:xfrm>
        </p:spPr>
      </p:pic>
    </p:spTree>
    <p:extLst>
      <p:ext uri="{BB962C8B-B14F-4D97-AF65-F5344CB8AC3E}">
        <p14:creationId xmlns:p14="http://schemas.microsoft.com/office/powerpoint/2010/main" val="270454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54131-DF1D-49F7-BEF7-F1C9C6C4D98B}"/>
              </a:ext>
            </a:extLst>
          </p:cNvPr>
          <p:cNvSpPr/>
          <p:nvPr/>
        </p:nvSpPr>
        <p:spPr>
          <a:xfrm>
            <a:off x="526694" y="5647334"/>
            <a:ext cx="398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https://form.responster.com/o9RjAi</a:t>
            </a:r>
          </a:p>
        </p:txBody>
      </p:sp>
      <p:pic>
        <p:nvPicPr>
          <p:cNvPr id="1026" name="Picture 2" descr="https://api.qrserver.com/v1/create-qr-code/?size=150x150&amp;data=https://form.responster.com/o9RjAi">
            <a:extLst>
              <a:ext uri="{FF2B5EF4-FFF2-40B4-BE49-F238E27FC236}">
                <a16:creationId xmlns:a16="http://schemas.microsoft.com/office/drawing/2014/main" id="{589030DE-744F-423B-8A1B-FFD6D5D8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38" y="4386790"/>
            <a:ext cx="2372487" cy="237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165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37E-FBD6-42C4-BD7C-7DB308798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Centralized Blockchain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7EBAD-E215-4EF3-B5A1-B7679100D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EventSourcing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4E3E-AB14-431A-BF18-059FC657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3A23-D777-47BC-AA36-716FE445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69587"/>
          </a:xfrm>
        </p:spPr>
        <p:txBody>
          <a:bodyPr>
            <a:normAutofit/>
          </a:bodyPr>
          <a:lstStyle/>
          <a:p>
            <a:r>
              <a:rPr lang="en-CA" b="1" dirty="0"/>
              <a:t>W</a:t>
            </a:r>
            <a:r>
              <a:rPr lang="en-US" b="1" dirty="0"/>
              <a:t>hat is Blockchain?</a:t>
            </a:r>
          </a:p>
          <a:p>
            <a:r>
              <a:rPr lang="en-CA" b="1" dirty="0"/>
              <a:t>H</a:t>
            </a:r>
            <a:r>
              <a:rPr lang="en-US" b="1" dirty="0"/>
              <a:t>ow does Blockchain work (a, b, c)</a:t>
            </a:r>
          </a:p>
          <a:p>
            <a:r>
              <a:rPr lang="en-CA" b="1" dirty="0"/>
              <a:t>What is that?</a:t>
            </a:r>
          </a:p>
          <a:p>
            <a:r>
              <a:rPr lang="en-CA" b="1" dirty="0"/>
              <a:t>What customers want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911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4E3E-AB14-431A-BF18-059FC657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blockchain?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3A23-D777-47BC-AA36-716FE445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/>
              <a:t>4 characteristics that set blockchain apart</a:t>
            </a:r>
          </a:p>
          <a:p>
            <a:pPr lvl="1"/>
            <a:r>
              <a:rPr lang="en-US" b="1" dirty="0"/>
              <a:t>distributed</a:t>
            </a:r>
          </a:p>
          <a:p>
            <a:pPr lvl="1"/>
            <a:r>
              <a:rPr lang="en-US" b="1" dirty="0"/>
              <a:t>smart contracts</a:t>
            </a:r>
          </a:p>
          <a:p>
            <a:pPr lvl="1"/>
            <a:r>
              <a:rPr lang="en-US" b="1" dirty="0"/>
              <a:t>consensus</a:t>
            </a:r>
          </a:p>
          <a:p>
            <a:pPr lvl="1"/>
            <a:r>
              <a:rPr lang="en-US" b="1" dirty="0"/>
              <a:t>immutability</a:t>
            </a:r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r>
              <a:rPr lang="en-CA" sz="1050" b="1" dirty="0"/>
              <a:t>Source: https://www.ibm.com/blogs/cloud-computing/2017/04/11/characteristics-blockchain/</a:t>
            </a:r>
          </a:p>
        </p:txBody>
      </p:sp>
    </p:spTree>
    <p:extLst>
      <p:ext uri="{BB962C8B-B14F-4D97-AF65-F5344CB8AC3E}">
        <p14:creationId xmlns:p14="http://schemas.microsoft.com/office/powerpoint/2010/main" val="193646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F34003C-F384-4D02-9865-1DA19FEFB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87" y="688770"/>
            <a:ext cx="9623349" cy="6003490"/>
          </a:xfrm>
        </p:spPr>
      </p:pic>
    </p:spTree>
    <p:extLst>
      <p:ext uri="{BB962C8B-B14F-4D97-AF65-F5344CB8AC3E}">
        <p14:creationId xmlns:p14="http://schemas.microsoft.com/office/powerpoint/2010/main" val="291127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B2CC15B-A9EB-4927-9824-C95E7C808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942" y="947003"/>
            <a:ext cx="9738783" cy="5472269"/>
          </a:xfrm>
        </p:spPr>
      </p:pic>
    </p:spTree>
    <p:extLst>
      <p:ext uri="{BB962C8B-B14F-4D97-AF65-F5344CB8AC3E}">
        <p14:creationId xmlns:p14="http://schemas.microsoft.com/office/powerpoint/2010/main" val="417244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61DE01F-C324-4C63-A0F2-FF50819C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337" y="789999"/>
            <a:ext cx="8664643" cy="5599526"/>
          </a:xfrm>
        </p:spPr>
      </p:pic>
    </p:spTree>
    <p:extLst>
      <p:ext uri="{BB962C8B-B14F-4D97-AF65-F5344CB8AC3E}">
        <p14:creationId xmlns:p14="http://schemas.microsoft.com/office/powerpoint/2010/main" val="302331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necklace&#10;&#10;Description generated with very high confidence">
            <a:extLst>
              <a:ext uri="{FF2B5EF4-FFF2-40B4-BE49-F238E27FC236}">
                <a16:creationId xmlns:a16="http://schemas.microsoft.com/office/drawing/2014/main" id="{E99839FE-3BC5-4450-A994-DA4352E57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762" y="2652929"/>
            <a:ext cx="9490546" cy="2399362"/>
          </a:xfrm>
        </p:spPr>
      </p:pic>
    </p:spTree>
    <p:extLst>
      <p:ext uri="{BB962C8B-B14F-4D97-AF65-F5344CB8AC3E}">
        <p14:creationId xmlns:p14="http://schemas.microsoft.com/office/powerpoint/2010/main" val="37083676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Folienmaster Unternehmen">
  <a:themeElements>
    <a:clrScheme name="Data One">
      <a:dk1>
        <a:srgbClr val="575757"/>
      </a:dk1>
      <a:lt1>
        <a:srgbClr val="ECECEC"/>
      </a:lt1>
      <a:dk2>
        <a:srgbClr val="575757"/>
      </a:dk2>
      <a:lt2>
        <a:srgbClr val="ECECEC"/>
      </a:lt2>
      <a:accent1>
        <a:srgbClr val="3C78B4"/>
      </a:accent1>
      <a:accent2>
        <a:srgbClr val="575757"/>
      </a:accent2>
      <a:accent3>
        <a:srgbClr val="E2335B"/>
      </a:accent3>
      <a:accent4>
        <a:srgbClr val="74B955"/>
      </a:accent4>
      <a:accent5>
        <a:srgbClr val="C8C8C8"/>
      </a:accent5>
      <a:accent6>
        <a:srgbClr val="A6C4E2"/>
      </a:accent6>
      <a:hlink>
        <a:srgbClr val="3C78B4"/>
      </a:hlink>
      <a:folHlink>
        <a:srgbClr val="3C78B4"/>
      </a:folHlink>
    </a:clrScheme>
    <a:fontScheme name="Data On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Saturday2018_PPTMasterDark.potx" id="{50395DB6-E3FE-4243-A930-E5005B2931BA}" vid="{9B324435-B562-4711-A5E1-7109AFC855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117</TotalTime>
  <Words>166</Words>
  <Application>Microsoft Office PowerPoint</Application>
  <PresentationFormat>Widescreen</PresentationFormat>
  <Paragraphs>61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Vapor Trail</vt:lpstr>
      <vt:lpstr>Folienmaster Unternehmen</vt:lpstr>
      <vt:lpstr>Centralized Blockchain</vt:lpstr>
      <vt:lpstr>Thank you, sponsors!</vt:lpstr>
      <vt:lpstr>Centralized Blockchain</vt:lpstr>
      <vt:lpstr>Agenda</vt:lpstr>
      <vt:lpstr>What’s blockchain?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</vt:lpstr>
      <vt:lpstr>Centralized blockchain</vt:lpstr>
      <vt:lpstr>Append Only Ledger</vt:lpstr>
      <vt:lpstr>Event Sourcing</vt:lpstr>
      <vt:lpstr>Event Sourcing</vt:lpstr>
      <vt:lpstr>CQRS &amp; Event Sourcing</vt:lpstr>
      <vt:lpstr>BUT I WANT CLOUD!</vt:lpstr>
      <vt:lpstr>Serverless CQRS</vt:lpstr>
      <vt:lpstr>Serverless CQRS</vt:lpstr>
      <vt:lpstr>Serverless CQRS</vt:lpstr>
      <vt:lpstr>Serverless CQRS - Future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Centralized Blockchain</dc:title>
  <dc:creator>Sia Ghassemi</dc:creator>
  <cp:lastModifiedBy>Sia Ghassemi</cp:lastModifiedBy>
  <cp:revision>9</cp:revision>
  <dcterms:created xsi:type="dcterms:W3CDTF">2018-05-25T20:22:02Z</dcterms:created>
  <dcterms:modified xsi:type="dcterms:W3CDTF">2018-05-26T11:48:05Z</dcterms:modified>
</cp:coreProperties>
</file>