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1837" r:id="rId4"/>
    <p:sldId id="1838" r:id="rId5"/>
    <p:sldId id="1839" r:id="rId6"/>
    <p:sldId id="1840" r:id="rId7"/>
    <p:sldId id="1841" r:id="rId8"/>
    <p:sldId id="1842" r:id="rId9"/>
    <p:sldId id="1843" r:id="rId10"/>
    <p:sldId id="1844" r:id="rId11"/>
    <p:sldId id="257" r:id="rId12"/>
    <p:sldId id="260" r:id="rId13"/>
    <p:sldId id="261" r:id="rId14"/>
    <p:sldId id="262" r:id="rId15"/>
    <p:sldId id="263" r:id="rId16"/>
    <p:sldId id="265" r:id="rId17"/>
    <p:sldId id="268" r:id="rId18"/>
    <p:sldId id="267" r:id="rId19"/>
    <p:sldId id="269" r:id="rId20"/>
    <p:sldId id="1834" r:id="rId21"/>
    <p:sldId id="1836" r:id="rId22"/>
    <p:sldId id="270" r:id="rId23"/>
    <p:sldId id="1823" r:id="rId24"/>
    <p:sldId id="1826" r:id="rId25"/>
    <p:sldId id="1827" r:id="rId26"/>
    <p:sldId id="1609" r:id="rId27"/>
    <p:sldId id="1828" r:id="rId28"/>
    <p:sldId id="1845" r:id="rId29"/>
    <p:sldId id="1831" r:id="rId30"/>
    <p:sldId id="1846" r:id="rId31"/>
    <p:sldId id="1832" r:id="rId32"/>
    <p:sldId id="183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https://microsoft-my.sharepoint-df.com/personal/misaun_microsoft_com/Documents/Book%20(23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Perf comparisons</a:t>
            </a:r>
            <a:r>
              <a:rPr lang="en-US" sz="2000" baseline="0" dirty="0"/>
              <a:t> for synchronous custom functions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6400111277976773"/>
          <c:y val="0.11726643078247992"/>
          <c:w val="0.80912210064500445"/>
          <c:h val="0.58201201916969247"/>
        </c:manualLayout>
      </c:layout>
      <c:barChart>
        <c:barDir val="col"/>
        <c:grouping val="clustered"/>
        <c:varyColors val="0"/>
        <c:ser>
          <c:idx val="1"/>
          <c:order val="0"/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3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889-4D58-93F1-32140C6BE87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4-8889-4D58-93F1-32140C6BE87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F4DF2D2-9904-45A1-803F-5CE7EB70B705}" type="CELLRANGE">
                      <a:rPr lang="en-US"/>
                      <a:pPr/>
                      <a:t>[CELLRANGE]</a:t>
                    </a:fld>
                    <a:endParaRPr lang="en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889-4D58-93F1-32140C6BE87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CEF8FA5-9B53-4F7B-9221-81BA94553E2E}" type="CELLRANGE">
                      <a:rPr lang="en-DE"/>
                      <a:pPr/>
                      <a:t>[CELLRANGE]</a:t>
                    </a:fld>
                    <a:endParaRPr lang="en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889-4D58-93F1-32140C6BE87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DE71A92-FF9D-409D-8DB0-8D62BF666728}" type="CELLRANGE">
                      <a:rPr lang="en-DE"/>
                      <a:pPr/>
                      <a:t>[CELLRANGE]</a:t>
                    </a:fld>
                    <a:endParaRPr lang="en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889-4D58-93F1-32140C6BE87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6DD1050-6120-4382-82C3-610BB02C8B0D}" type="CELLRANGE">
                      <a:rPr lang="en-DE"/>
                      <a:pPr/>
                      <a:t>[CELLRANGE]</a:t>
                    </a:fld>
                    <a:endParaRPr lang="en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889-4D58-93F1-32140C6BE87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07D93E7-34D6-46AE-9BCE-720FAB4A0F42}" type="CELLRANGE">
                      <a:rPr lang="en-DE"/>
                      <a:pPr/>
                      <a:t>[CELLRANGE]</a:t>
                    </a:fld>
                    <a:endParaRPr lang="en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8889-4D58-93F1-32140C6BE87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Sheet2!$B$2:$B$6</c:f>
              <c:strCache>
                <c:ptCount val="5"/>
                <c:pt idx="0">
                  <c:v>XLL (Baseline)</c:v>
                </c:pt>
                <c:pt idx="1">
                  <c:v>VBA</c:v>
                </c:pt>
                <c:pt idx="2">
                  <c:v>Web control process (original)</c:v>
                </c:pt>
                <c:pt idx="3">
                  <c:v>In-proc ChakraCore (production)</c:v>
                </c:pt>
                <c:pt idx="4">
                  <c:v>In-proc ChakraCore (prototype)</c:v>
                </c:pt>
              </c:strCache>
            </c:strRef>
          </c:cat>
          <c:val>
            <c:numRef>
              <c:f>Sheet2!$C$7:$C$11</c:f>
              <c:numCache>
                <c:formatCode>General</c:formatCode>
                <c:ptCount val="5"/>
                <c:pt idx="0">
                  <c:v>157.15</c:v>
                </c:pt>
                <c:pt idx="1">
                  <c:v>14651.08</c:v>
                </c:pt>
                <c:pt idx="2">
                  <c:v>26753.88</c:v>
                </c:pt>
                <c:pt idx="3">
                  <c:v>486.83</c:v>
                </c:pt>
                <c:pt idx="4">
                  <c:v>483.45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Sheet2!$E$7:$E$11</c15:f>
                <c15:dlblRangeCache>
                  <c:ptCount val="5"/>
                  <c:pt idx="0">
                    <c:v>1</c:v>
                  </c:pt>
                  <c:pt idx="1">
                    <c:v>93</c:v>
                  </c:pt>
                  <c:pt idx="2">
                    <c:v>170</c:v>
                  </c:pt>
                  <c:pt idx="3">
                    <c:v>3</c:v>
                  </c:pt>
                  <c:pt idx="4">
                    <c:v>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8889-4D58-93F1-32140C6BE872}"/>
            </c:ext>
          </c:extLst>
        </c:ser>
        <c:ser>
          <c:idx val="0"/>
          <c:order val="1"/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889-4D58-93F1-32140C6BE87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8889-4D58-93F1-32140C6BE87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F4FC9C4-9A34-4DAB-AAB6-D793E0F5194A}" type="CELLRANGE">
                      <a:rPr lang="en-US"/>
                      <a:pPr/>
                      <a:t>[CELLRANGE]</a:t>
                    </a:fld>
                    <a:endParaRPr lang="en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8889-4D58-93F1-32140C6BE87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4849C48-72CC-46CC-A711-8E242355ECFF}" type="CELLRANGE">
                      <a:rPr lang="en-DE"/>
                      <a:pPr/>
                      <a:t>[CELLRANGE]</a:t>
                    </a:fld>
                    <a:endParaRPr lang="en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8889-4D58-93F1-32140C6BE87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B0A52A7-5FF6-40AF-A240-9FCEA2934044}" type="CELLRANGE">
                      <a:rPr lang="en-DE"/>
                      <a:pPr/>
                      <a:t>[CELLRANGE]</a:t>
                    </a:fld>
                    <a:endParaRPr lang="en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8889-4D58-93F1-32140C6BE87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F5A5BD4-60A4-430D-8208-AE32B78049E0}" type="CELLRANGE">
                      <a:rPr lang="en-DE"/>
                      <a:pPr/>
                      <a:t>[CELLRANGE]</a:t>
                    </a:fld>
                    <a:endParaRPr lang="en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8889-4D58-93F1-32140C6BE87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7D63694-63BF-4664-93C2-B635B0805A0C}" type="CELLRANGE">
                      <a:rPr lang="en-DE"/>
                      <a:pPr/>
                      <a:t>[CELLRANGE]</a:t>
                    </a:fld>
                    <a:endParaRPr lang="en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8889-4D58-93F1-32140C6BE87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Sheet2!$B$2:$B$6</c:f>
              <c:strCache>
                <c:ptCount val="5"/>
                <c:pt idx="0">
                  <c:v>XLL (Baseline)</c:v>
                </c:pt>
                <c:pt idx="1">
                  <c:v>VBA</c:v>
                </c:pt>
                <c:pt idx="2">
                  <c:v>Web control process (original)</c:v>
                </c:pt>
                <c:pt idx="3">
                  <c:v>In-proc ChakraCore (production)</c:v>
                </c:pt>
                <c:pt idx="4">
                  <c:v>In-proc ChakraCore (prototype)</c:v>
                </c:pt>
              </c:strCache>
            </c:strRef>
          </c:cat>
          <c:val>
            <c:numRef>
              <c:f>Sheet2!$C$2:$C$6</c:f>
              <c:numCache>
                <c:formatCode>General</c:formatCode>
                <c:ptCount val="5"/>
                <c:pt idx="0">
                  <c:v>4.01</c:v>
                </c:pt>
                <c:pt idx="1">
                  <c:v>14.56</c:v>
                </c:pt>
                <c:pt idx="2">
                  <c:v>21776.462</c:v>
                </c:pt>
                <c:pt idx="3">
                  <c:v>22.89</c:v>
                </c:pt>
                <c:pt idx="4">
                  <c:v>4.09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Sheet2!$E$2:$E$6</c15:f>
                <c15:dlblRangeCache>
                  <c:ptCount val="5"/>
                  <c:pt idx="0">
                    <c:v>1</c:v>
                  </c:pt>
                  <c:pt idx="1">
                    <c:v>4</c:v>
                  </c:pt>
                  <c:pt idx="2">
                    <c:v>5431</c:v>
                  </c:pt>
                  <c:pt idx="3">
                    <c:v>6</c:v>
                  </c:pt>
                  <c:pt idx="4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8889-4D58-93F1-32140C6BE8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6016424"/>
        <c:axId val="774536872"/>
      </c:barChart>
      <c:catAx>
        <c:axId val="886016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774536872"/>
        <c:crosses val="autoZero"/>
        <c:auto val="1"/>
        <c:lblAlgn val="ctr"/>
        <c:lblOffset val="100"/>
        <c:noMultiLvlLbl val="0"/>
      </c:catAx>
      <c:valAx>
        <c:axId val="77453687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 for 1000 Functions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886016424"/>
        <c:crosses val="autoZero"/>
        <c:crossBetween val="between"/>
      </c:valAx>
    </c:plotArea>
    <c:plotVisOnly val="1"/>
    <c:dispBlanksAs val="gap"/>
    <c:showDLblsOverMax val="0"/>
    <c:extLst/>
  </c:chart>
  <c:spPr>
    <a:solidFill>
      <a:schemeClr val="bg1"/>
    </a:solidFill>
  </c:spPr>
  <c:txPr>
    <a:bodyPr/>
    <a:lstStyle/>
    <a:p>
      <a:pPr>
        <a:defRPr/>
      </a:pPr>
      <a:endParaRPr lang="en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0.2294</cdr:x>
      <cdr:y>0.83668</cdr:y>
    </cdr:from>
    <cdr:to>
      <cdr:x>0.84201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F0D2A5B-54F6-48B5-9B57-85F84365EC43}"/>
            </a:ext>
          </a:extLst>
        </cdr:cNvPr>
        <cdr:cNvSpPr txBox="1"/>
      </cdr:nvSpPr>
      <cdr:spPr>
        <a:xfrm xmlns:a="http://schemas.openxmlformats.org/drawingml/2006/main">
          <a:off x="1264726" y="3547264"/>
          <a:ext cx="3377545" cy="6924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150000"/>
            </a:lnSpc>
          </a:pPr>
          <a:r>
            <a:rPr lang="en-US" sz="1400" dirty="0"/>
            <a:t>Long-running function (Find 1000</a:t>
          </a:r>
          <a:r>
            <a:rPr lang="en-US" sz="1400" baseline="30000" dirty="0"/>
            <a:t>th</a:t>
          </a:r>
          <a:r>
            <a:rPr lang="en-US" sz="1400" dirty="0"/>
            <a:t> Prime)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sz="1400" dirty="0"/>
            <a:t>Short-running function (Mortgage Payment)</a:t>
          </a:r>
        </a:p>
      </cdr:txBody>
    </cdr:sp>
  </cdr:relSizeAnchor>
  <cdr:relSizeAnchor xmlns:cdr="http://schemas.openxmlformats.org/drawingml/2006/chartDrawing">
    <cdr:from>
      <cdr:x>0.21022</cdr:x>
      <cdr:y>0.85858</cdr:y>
    </cdr:from>
    <cdr:to>
      <cdr:x>0.23196</cdr:x>
      <cdr:y>0.88687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A66EF9AD-0973-40BE-AC1C-5076BE6B4B04}"/>
            </a:ext>
          </a:extLst>
        </cdr:cNvPr>
        <cdr:cNvSpPr/>
      </cdr:nvSpPr>
      <cdr:spPr>
        <a:xfrm xmlns:a="http://schemas.openxmlformats.org/drawingml/2006/main">
          <a:off x="1594823" y="5584214"/>
          <a:ext cx="164930" cy="18400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0.20982</cdr:x>
      <cdr:y>0.90654</cdr:y>
    </cdr:from>
    <cdr:to>
      <cdr:x>0.23156</cdr:x>
      <cdr:y>0.93483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67616124-7E9B-4FB7-BB34-770FC00F2C9B}"/>
            </a:ext>
          </a:extLst>
        </cdr:cNvPr>
        <cdr:cNvSpPr/>
      </cdr:nvSpPr>
      <cdr:spPr>
        <a:xfrm xmlns:a="http://schemas.openxmlformats.org/drawingml/2006/main">
          <a:off x="1591788" y="5896148"/>
          <a:ext cx="164930" cy="183999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50000"/>
            <a:lumOff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708FD-E3AE-4119-BC7B-2A0B7B629D2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9C5B-AE0D-4754-80C8-F43B4AF21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6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1FAE85-20FE-844F-9354-E6E61F84E3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72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A3051D2-DD0C-4419-9210-74A066BBE509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584200" y="2903438"/>
            <a:ext cx="4343400" cy="527960"/>
          </a:xfrm>
          <a:custGeom>
            <a:avLst/>
            <a:gdLst>
              <a:gd name="T0" fmla="*/ 763 w 809"/>
              <a:gd name="T1" fmla="*/ 64 h 96"/>
              <a:gd name="T2" fmla="*/ 795 w 809"/>
              <a:gd name="T3" fmla="*/ 58 h 96"/>
              <a:gd name="T4" fmla="*/ 795 w 809"/>
              <a:gd name="T5" fmla="*/ 84 h 96"/>
              <a:gd name="T6" fmla="*/ 777 w 809"/>
              <a:gd name="T7" fmla="*/ 30 h 96"/>
              <a:gd name="T8" fmla="*/ 723 w 809"/>
              <a:gd name="T9" fmla="*/ 95 h 96"/>
              <a:gd name="T10" fmla="*/ 701 w 809"/>
              <a:gd name="T11" fmla="*/ 3 h 96"/>
              <a:gd name="T12" fmla="*/ 707 w 809"/>
              <a:gd name="T13" fmla="*/ 16 h 96"/>
              <a:gd name="T14" fmla="*/ 708 w 809"/>
              <a:gd name="T15" fmla="*/ 95 h 96"/>
              <a:gd name="T16" fmla="*/ 661 w 809"/>
              <a:gd name="T17" fmla="*/ 80 h 96"/>
              <a:gd name="T18" fmla="*/ 624 w 809"/>
              <a:gd name="T19" fmla="*/ 69 h 96"/>
              <a:gd name="T20" fmla="*/ 679 w 809"/>
              <a:gd name="T21" fmla="*/ 95 h 96"/>
              <a:gd name="T22" fmla="*/ 579 w 809"/>
              <a:gd name="T23" fmla="*/ 55 h 96"/>
              <a:gd name="T24" fmla="*/ 598 w 809"/>
              <a:gd name="T25" fmla="*/ 69 h 96"/>
              <a:gd name="T26" fmla="*/ 579 w 809"/>
              <a:gd name="T27" fmla="*/ 19 h 96"/>
              <a:gd name="T28" fmla="*/ 605 w 809"/>
              <a:gd name="T29" fmla="*/ 88 h 96"/>
              <a:gd name="T30" fmla="*/ 602 w 809"/>
              <a:gd name="T31" fmla="*/ 12 h 96"/>
              <a:gd name="T32" fmla="*/ 608 w 809"/>
              <a:gd name="T33" fmla="*/ 55 h 96"/>
              <a:gd name="T34" fmla="*/ 471 w 809"/>
              <a:gd name="T35" fmla="*/ 32 h 96"/>
              <a:gd name="T36" fmla="*/ 474 w 809"/>
              <a:gd name="T37" fmla="*/ 2 h 96"/>
              <a:gd name="T38" fmla="*/ 432 w 809"/>
              <a:gd name="T39" fmla="*/ 32 h 96"/>
              <a:gd name="T40" fmla="*/ 457 w 809"/>
              <a:gd name="T41" fmla="*/ 43 h 96"/>
              <a:gd name="T42" fmla="*/ 500 w 809"/>
              <a:gd name="T43" fmla="*/ 96 h 96"/>
              <a:gd name="T44" fmla="*/ 496 w 809"/>
              <a:gd name="T45" fmla="*/ 74 h 96"/>
              <a:gd name="T46" fmla="*/ 496 w 809"/>
              <a:gd name="T47" fmla="*/ 13 h 96"/>
              <a:gd name="T48" fmla="*/ 378 w 809"/>
              <a:gd name="T49" fmla="*/ 64 h 96"/>
              <a:gd name="T50" fmla="*/ 419 w 809"/>
              <a:gd name="T51" fmla="*/ 39 h 96"/>
              <a:gd name="T52" fmla="*/ 363 w 809"/>
              <a:gd name="T53" fmla="*/ 64 h 96"/>
              <a:gd name="T54" fmla="*/ 345 w 809"/>
              <a:gd name="T55" fmla="*/ 62 h 96"/>
              <a:gd name="T56" fmla="*/ 325 w 809"/>
              <a:gd name="T57" fmla="*/ 48 h 96"/>
              <a:gd name="T58" fmla="*/ 352 w 809"/>
              <a:gd name="T59" fmla="*/ 46 h 96"/>
              <a:gd name="T60" fmla="*/ 313 w 809"/>
              <a:gd name="T61" fmla="*/ 41 h 96"/>
              <a:gd name="T62" fmla="*/ 327 w 809"/>
              <a:gd name="T63" fmla="*/ 67 h 96"/>
              <a:gd name="T64" fmla="*/ 328 w 809"/>
              <a:gd name="T65" fmla="*/ 86 h 96"/>
              <a:gd name="T66" fmla="*/ 347 w 809"/>
              <a:gd name="T67" fmla="*/ 91 h 96"/>
              <a:gd name="T68" fmla="*/ 286 w 809"/>
              <a:gd name="T69" fmla="*/ 63 h 96"/>
              <a:gd name="T70" fmla="*/ 256 w 809"/>
              <a:gd name="T71" fmla="*/ 79 h 96"/>
              <a:gd name="T72" fmla="*/ 301 w 809"/>
              <a:gd name="T73" fmla="*/ 63 h 96"/>
              <a:gd name="T74" fmla="*/ 246 w 809"/>
              <a:gd name="T75" fmla="*/ 39 h 96"/>
              <a:gd name="T76" fmla="*/ 210 w 809"/>
              <a:gd name="T77" fmla="*/ 45 h 96"/>
              <a:gd name="T78" fmla="*/ 210 w 809"/>
              <a:gd name="T79" fmla="*/ 65 h 96"/>
              <a:gd name="T80" fmla="*/ 226 w 809"/>
              <a:gd name="T81" fmla="*/ 31 h 96"/>
              <a:gd name="T82" fmla="*/ 165 w 809"/>
              <a:gd name="T83" fmla="*/ 96 h 96"/>
              <a:gd name="T84" fmla="*/ 148 w 809"/>
              <a:gd name="T85" fmla="*/ 64 h 96"/>
              <a:gd name="T86" fmla="*/ 167 w 809"/>
              <a:gd name="T87" fmla="*/ 30 h 96"/>
              <a:gd name="T88" fmla="*/ 108 w 809"/>
              <a:gd name="T89" fmla="*/ 32 h 96"/>
              <a:gd name="T90" fmla="*/ 110 w 809"/>
              <a:gd name="T91" fmla="*/ 17 h 96"/>
              <a:gd name="T92" fmla="*/ 116 w 809"/>
              <a:gd name="T93" fmla="*/ 3 h 96"/>
              <a:gd name="T94" fmla="*/ 80 w 809"/>
              <a:gd name="T95" fmla="*/ 38 h 96"/>
              <a:gd name="T96" fmla="*/ 42 w 809"/>
              <a:gd name="T97" fmla="*/ 95 h 96"/>
              <a:gd name="T98" fmla="*/ 14 w 809"/>
              <a:gd name="T99" fmla="*/ 95 h 96"/>
              <a:gd name="T100" fmla="*/ 47 w 809"/>
              <a:gd name="T101" fmla="*/ 7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09" h="96">
                <a:moveTo>
                  <a:pt x="795" y="58"/>
                </a:moveTo>
                <a:cubicBezTo>
                  <a:pt x="795" y="53"/>
                  <a:pt x="794" y="50"/>
                  <a:pt x="791" y="46"/>
                </a:cubicBezTo>
                <a:cubicBezTo>
                  <a:pt x="788" y="43"/>
                  <a:pt x="784" y="42"/>
                  <a:pt x="780" y="42"/>
                </a:cubicBezTo>
                <a:cubicBezTo>
                  <a:pt x="775" y="42"/>
                  <a:pt x="770" y="44"/>
                  <a:pt x="767" y="48"/>
                </a:cubicBezTo>
                <a:cubicBezTo>
                  <a:pt x="764" y="52"/>
                  <a:pt x="763" y="57"/>
                  <a:pt x="763" y="64"/>
                </a:cubicBezTo>
                <a:cubicBezTo>
                  <a:pt x="763" y="71"/>
                  <a:pt x="764" y="76"/>
                  <a:pt x="767" y="79"/>
                </a:cubicBezTo>
                <a:cubicBezTo>
                  <a:pt x="770" y="83"/>
                  <a:pt x="774" y="85"/>
                  <a:pt x="779" y="85"/>
                </a:cubicBezTo>
                <a:cubicBezTo>
                  <a:pt x="784" y="85"/>
                  <a:pt x="788" y="83"/>
                  <a:pt x="791" y="79"/>
                </a:cubicBezTo>
                <a:cubicBezTo>
                  <a:pt x="794" y="76"/>
                  <a:pt x="795" y="71"/>
                  <a:pt x="795" y="66"/>
                </a:cubicBezTo>
                <a:lnTo>
                  <a:pt x="795" y="58"/>
                </a:lnTo>
                <a:close/>
                <a:moveTo>
                  <a:pt x="809" y="2"/>
                </a:moveTo>
                <a:cubicBezTo>
                  <a:pt x="809" y="95"/>
                  <a:pt x="809" y="95"/>
                  <a:pt x="809" y="95"/>
                </a:cubicBezTo>
                <a:cubicBezTo>
                  <a:pt x="795" y="95"/>
                  <a:pt x="795" y="95"/>
                  <a:pt x="795" y="95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0" y="92"/>
                  <a:pt x="783" y="96"/>
                  <a:pt x="774" y="96"/>
                </a:cubicBezTo>
                <a:cubicBezTo>
                  <a:pt x="766" y="96"/>
                  <a:pt x="760" y="93"/>
                  <a:pt x="755" y="88"/>
                </a:cubicBezTo>
                <a:cubicBezTo>
                  <a:pt x="751" y="82"/>
                  <a:pt x="748" y="74"/>
                  <a:pt x="748" y="65"/>
                </a:cubicBezTo>
                <a:cubicBezTo>
                  <a:pt x="748" y="54"/>
                  <a:pt x="751" y="46"/>
                  <a:pt x="756" y="40"/>
                </a:cubicBezTo>
                <a:cubicBezTo>
                  <a:pt x="761" y="34"/>
                  <a:pt x="768" y="30"/>
                  <a:pt x="777" y="30"/>
                </a:cubicBezTo>
                <a:cubicBezTo>
                  <a:pt x="785" y="30"/>
                  <a:pt x="791" y="34"/>
                  <a:pt x="795" y="41"/>
                </a:cubicBezTo>
                <a:cubicBezTo>
                  <a:pt x="795" y="41"/>
                  <a:pt x="795" y="41"/>
                  <a:pt x="795" y="41"/>
                </a:cubicBezTo>
                <a:cubicBezTo>
                  <a:pt x="795" y="2"/>
                  <a:pt x="795" y="2"/>
                  <a:pt x="795" y="2"/>
                </a:cubicBezTo>
                <a:lnTo>
                  <a:pt x="809" y="2"/>
                </a:lnTo>
                <a:close/>
                <a:moveTo>
                  <a:pt x="723" y="95"/>
                </a:moveTo>
                <a:cubicBezTo>
                  <a:pt x="738" y="95"/>
                  <a:pt x="738" y="95"/>
                  <a:pt x="738" y="95"/>
                </a:cubicBezTo>
                <a:cubicBezTo>
                  <a:pt x="738" y="2"/>
                  <a:pt x="738" y="2"/>
                  <a:pt x="738" y="2"/>
                </a:cubicBezTo>
                <a:cubicBezTo>
                  <a:pt x="723" y="2"/>
                  <a:pt x="723" y="2"/>
                  <a:pt x="723" y="2"/>
                </a:cubicBezTo>
                <a:lnTo>
                  <a:pt x="723" y="95"/>
                </a:lnTo>
                <a:close/>
                <a:moveTo>
                  <a:pt x="701" y="3"/>
                </a:moveTo>
                <a:cubicBezTo>
                  <a:pt x="699" y="3"/>
                  <a:pt x="697" y="3"/>
                  <a:pt x="695" y="5"/>
                </a:cubicBezTo>
                <a:cubicBezTo>
                  <a:pt x="694" y="7"/>
                  <a:pt x="693" y="8"/>
                  <a:pt x="693" y="11"/>
                </a:cubicBezTo>
                <a:cubicBezTo>
                  <a:pt x="693" y="13"/>
                  <a:pt x="694" y="15"/>
                  <a:pt x="695" y="17"/>
                </a:cubicBezTo>
                <a:cubicBezTo>
                  <a:pt x="697" y="18"/>
                  <a:pt x="699" y="19"/>
                  <a:pt x="701" y="19"/>
                </a:cubicBezTo>
                <a:cubicBezTo>
                  <a:pt x="704" y="19"/>
                  <a:pt x="706" y="18"/>
                  <a:pt x="707" y="16"/>
                </a:cubicBezTo>
                <a:cubicBezTo>
                  <a:pt x="709" y="15"/>
                  <a:pt x="710" y="13"/>
                  <a:pt x="710" y="11"/>
                </a:cubicBezTo>
                <a:cubicBezTo>
                  <a:pt x="710" y="8"/>
                  <a:pt x="709" y="7"/>
                  <a:pt x="707" y="5"/>
                </a:cubicBezTo>
                <a:cubicBezTo>
                  <a:pt x="706" y="3"/>
                  <a:pt x="704" y="3"/>
                  <a:pt x="701" y="3"/>
                </a:cubicBezTo>
                <a:moveTo>
                  <a:pt x="694" y="95"/>
                </a:moveTo>
                <a:cubicBezTo>
                  <a:pt x="708" y="95"/>
                  <a:pt x="708" y="95"/>
                  <a:pt x="708" y="95"/>
                </a:cubicBezTo>
                <a:cubicBezTo>
                  <a:pt x="708" y="32"/>
                  <a:pt x="708" y="32"/>
                  <a:pt x="708" y="32"/>
                </a:cubicBezTo>
                <a:cubicBezTo>
                  <a:pt x="694" y="32"/>
                  <a:pt x="694" y="32"/>
                  <a:pt x="694" y="32"/>
                </a:cubicBezTo>
                <a:lnTo>
                  <a:pt x="694" y="95"/>
                </a:lnTo>
                <a:close/>
                <a:moveTo>
                  <a:pt x="665" y="68"/>
                </a:moveTo>
                <a:cubicBezTo>
                  <a:pt x="665" y="73"/>
                  <a:pt x="664" y="77"/>
                  <a:pt x="661" y="80"/>
                </a:cubicBezTo>
                <a:cubicBezTo>
                  <a:pt x="658" y="83"/>
                  <a:pt x="655" y="85"/>
                  <a:pt x="651" y="85"/>
                </a:cubicBezTo>
                <a:cubicBezTo>
                  <a:pt x="642" y="85"/>
                  <a:pt x="638" y="79"/>
                  <a:pt x="638" y="68"/>
                </a:cubicBezTo>
                <a:cubicBezTo>
                  <a:pt x="638" y="32"/>
                  <a:pt x="638" y="32"/>
                  <a:pt x="638" y="32"/>
                </a:cubicBezTo>
                <a:cubicBezTo>
                  <a:pt x="624" y="32"/>
                  <a:pt x="624" y="32"/>
                  <a:pt x="624" y="32"/>
                </a:cubicBezTo>
                <a:cubicBezTo>
                  <a:pt x="624" y="69"/>
                  <a:pt x="624" y="69"/>
                  <a:pt x="624" y="69"/>
                </a:cubicBezTo>
                <a:cubicBezTo>
                  <a:pt x="624" y="87"/>
                  <a:pt x="631" y="96"/>
                  <a:pt x="646" y="96"/>
                </a:cubicBezTo>
                <a:cubicBezTo>
                  <a:pt x="654" y="96"/>
                  <a:pt x="661" y="92"/>
                  <a:pt x="665" y="85"/>
                </a:cubicBezTo>
                <a:cubicBezTo>
                  <a:pt x="665" y="85"/>
                  <a:pt x="665" y="85"/>
                  <a:pt x="665" y="85"/>
                </a:cubicBezTo>
                <a:cubicBezTo>
                  <a:pt x="665" y="95"/>
                  <a:pt x="665" y="95"/>
                  <a:pt x="665" y="95"/>
                </a:cubicBezTo>
                <a:cubicBezTo>
                  <a:pt x="679" y="95"/>
                  <a:pt x="679" y="95"/>
                  <a:pt x="679" y="95"/>
                </a:cubicBezTo>
                <a:cubicBezTo>
                  <a:pt x="679" y="32"/>
                  <a:pt x="679" y="32"/>
                  <a:pt x="679" y="32"/>
                </a:cubicBezTo>
                <a:cubicBezTo>
                  <a:pt x="665" y="32"/>
                  <a:pt x="665" y="32"/>
                  <a:pt x="665" y="32"/>
                </a:cubicBezTo>
                <a:lnTo>
                  <a:pt x="665" y="68"/>
                </a:lnTo>
                <a:close/>
                <a:moveTo>
                  <a:pt x="598" y="69"/>
                </a:moveTo>
                <a:cubicBezTo>
                  <a:pt x="598" y="60"/>
                  <a:pt x="592" y="55"/>
                  <a:pt x="579" y="55"/>
                </a:cubicBezTo>
                <a:cubicBezTo>
                  <a:pt x="569" y="55"/>
                  <a:pt x="569" y="55"/>
                  <a:pt x="569" y="55"/>
                </a:cubicBezTo>
                <a:cubicBezTo>
                  <a:pt x="569" y="83"/>
                  <a:pt x="569" y="83"/>
                  <a:pt x="569" y="83"/>
                </a:cubicBezTo>
                <a:cubicBezTo>
                  <a:pt x="581" y="83"/>
                  <a:pt x="581" y="83"/>
                  <a:pt x="581" y="83"/>
                </a:cubicBezTo>
                <a:cubicBezTo>
                  <a:pt x="587" y="83"/>
                  <a:pt x="591" y="82"/>
                  <a:pt x="594" y="79"/>
                </a:cubicBezTo>
                <a:cubicBezTo>
                  <a:pt x="597" y="77"/>
                  <a:pt x="598" y="73"/>
                  <a:pt x="598" y="69"/>
                </a:cubicBezTo>
                <a:moveTo>
                  <a:pt x="569" y="44"/>
                </a:moveTo>
                <a:cubicBezTo>
                  <a:pt x="578" y="44"/>
                  <a:pt x="578" y="44"/>
                  <a:pt x="578" y="44"/>
                </a:cubicBezTo>
                <a:cubicBezTo>
                  <a:pt x="583" y="44"/>
                  <a:pt x="587" y="42"/>
                  <a:pt x="590" y="40"/>
                </a:cubicBezTo>
                <a:cubicBezTo>
                  <a:pt x="593" y="38"/>
                  <a:pt x="594" y="34"/>
                  <a:pt x="594" y="30"/>
                </a:cubicBezTo>
                <a:cubicBezTo>
                  <a:pt x="594" y="22"/>
                  <a:pt x="589" y="19"/>
                  <a:pt x="579" y="19"/>
                </a:cubicBezTo>
                <a:cubicBezTo>
                  <a:pt x="569" y="19"/>
                  <a:pt x="569" y="19"/>
                  <a:pt x="569" y="19"/>
                </a:cubicBezTo>
                <a:lnTo>
                  <a:pt x="569" y="44"/>
                </a:lnTo>
                <a:close/>
                <a:moveTo>
                  <a:pt x="608" y="55"/>
                </a:moveTo>
                <a:cubicBezTo>
                  <a:pt x="612" y="58"/>
                  <a:pt x="614" y="63"/>
                  <a:pt x="614" y="69"/>
                </a:cubicBezTo>
                <a:cubicBezTo>
                  <a:pt x="614" y="77"/>
                  <a:pt x="611" y="83"/>
                  <a:pt x="605" y="88"/>
                </a:cubicBezTo>
                <a:cubicBezTo>
                  <a:pt x="599" y="92"/>
                  <a:pt x="591" y="95"/>
                  <a:pt x="582" y="95"/>
                </a:cubicBezTo>
                <a:cubicBezTo>
                  <a:pt x="554" y="95"/>
                  <a:pt x="554" y="95"/>
                  <a:pt x="554" y="95"/>
                </a:cubicBezTo>
                <a:cubicBezTo>
                  <a:pt x="554" y="7"/>
                  <a:pt x="554" y="7"/>
                  <a:pt x="554" y="7"/>
                </a:cubicBezTo>
                <a:cubicBezTo>
                  <a:pt x="582" y="7"/>
                  <a:pt x="582" y="7"/>
                  <a:pt x="582" y="7"/>
                </a:cubicBezTo>
                <a:cubicBezTo>
                  <a:pt x="591" y="7"/>
                  <a:pt x="597" y="9"/>
                  <a:pt x="602" y="12"/>
                </a:cubicBezTo>
                <a:cubicBezTo>
                  <a:pt x="607" y="16"/>
                  <a:pt x="610" y="21"/>
                  <a:pt x="610" y="27"/>
                </a:cubicBezTo>
                <a:cubicBezTo>
                  <a:pt x="610" y="32"/>
                  <a:pt x="608" y="36"/>
                  <a:pt x="605" y="40"/>
                </a:cubicBezTo>
                <a:cubicBezTo>
                  <a:pt x="603" y="44"/>
                  <a:pt x="599" y="46"/>
                  <a:pt x="594" y="48"/>
                </a:cubicBezTo>
                <a:cubicBezTo>
                  <a:pt x="594" y="48"/>
                  <a:pt x="594" y="48"/>
                  <a:pt x="594" y="48"/>
                </a:cubicBezTo>
                <a:cubicBezTo>
                  <a:pt x="600" y="49"/>
                  <a:pt x="605" y="51"/>
                  <a:pt x="608" y="55"/>
                </a:cubicBezTo>
                <a:moveTo>
                  <a:pt x="496" y="13"/>
                </a:moveTo>
                <a:cubicBezTo>
                  <a:pt x="482" y="17"/>
                  <a:pt x="482" y="17"/>
                  <a:pt x="482" y="17"/>
                </a:cubicBezTo>
                <a:cubicBezTo>
                  <a:pt x="482" y="32"/>
                  <a:pt x="482" y="32"/>
                  <a:pt x="482" y="32"/>
                </a:cubicBezTo>
                <a:cubicBezTo>
                  <a:pt x="471" y="32"/>
                  <a:pt x="471" y="32"/>
                  <a:pt x="471" y="32"/>
                </a:cubicBezTo>
                <a:cubicBezTo>
                  <a:pt x="471" y="32"/>
                  <a:pt x="471" y="32"/>
                  <a:pt x="471" y="32"/>
                </a:cubicBezTo>
                <a:cubicBezTo>
                  <a:pt x="457" y="32"/>
                  <a:pt x="457" y="32"/>
                  <a:pt x="457" y="32"/>
                </a:cubicBezTo>
                <a:cubicBezTo>
                  <a:pt x="457" y="23"/>
                  <a:pt x="457" y="23"/>
                  <a:pt x="457" y="23"/>
                </a:cubicBezTo>
                <a:cubicBezTo>
                  <a:pt x="457" y="16"/>
                  <a:pt x="460" y="12"/>
                  <a:pt x="467" y="12"/>
                </a:cubicBezTo>
                <a:cubicBezTo>
                  <a:pt x="470" y="12"/>
                  <a:pt x="472" y="12"/>
                  <a:pt x="474" y="13"/>
                </a:cubicBezTo>
                <a:cubicBezTo>
                  <a:pt x="474" y="2"/>
                  <a:pt x="474" y="2"/>
                  <a:pt x="474" y="2"/>
                </a:cubicBezTo>
                <a:cubicBezTo>
                  <a:pt x="472" y="1"/>
                  <a:pt x="469" y="0"/>
                  <a:pt x="465" y="0"/>
                </a:cubicBezTo>
                <a:cubicBezTo>
                  <a:pt x="459" y="0"/>
                  <a:pt x="454" y="2"/>
                  <a:pt x="449" y="6"/>
                </a:cubicBezTo>
                <a:cubicBezTo>
                  <a:pt x="445" y="10"/>
                  <a:pt x="443" y="15"/>
                  <a:pt x="443" y="22"/>
                </a:cubicBezTo>
                <a:cubicBezTo>
                  <a:pt x="443" y="32"/>
                  <a:pt x="443" y="32"/>
                  <a:pt x="443" y="32"/>
                </a:cubicBezTo>
                <a:cubicBezTo>
                  <a:pt x="432" y="32"/>
                  <a:pt x="432" y="32"/>
                  <a:pt x="432" y="32"/>
                </a:cubicBezTo>
                <a:cubicBezTo>
                  <a:pt x="432" y="43"/>
                  <a:pt x="432" y="43"/>
                  <a:pt x="432" y="43"/>
                </a:cubicBezTo>
                <a:cubicBezTo>
                  <a:pt x="443" y="43"/>
                  <a:pt x="443" y="43"/>
                  <a:pt x="443" y="43"/>
                </a:cubicBezTo>
                <a:cubicBezTo>
                  <a:pt x="443" y="95"/>
                  <a:pt x="443" y="95"/>
                  <a:pt x="443" y="95"/>
                </a:cubicBezTo>
                <a:cubicBezTo>
                  <a:pt x="457" y="95"/>
                  <a:pt x="457" y="95"/>
                  <a:pt x="457" y="95"/>
                </a:cubicBezTo>
                <a:cubicBezTo>
                  <a:pt x="457" y="43"/>
                  <a:pt x="457" y="43"/>
                  <a:pt x="457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82" y="43"/>
                  <a:pt x="482" y="43"/>
                  <a:pt x="482" y="43"/>
                </a:cubicBezTo>
                <a:cubicBezTo>
                  <a:pt x="482" y="79"/>
                  <a:pt x="482" y="79"/>
                  <a:pt x="482" y="79"/>
                </a:cubicBezTo>
                <a:cubicBezTo>
                  <a:pt x="482" y="90"/>
                  <a:pt x="488" y="96"/>
                  <a:pt x="500" y="96"/>
                </a:cubicBezTo>
                <a:cubicBezTo>
                  <a:pt x="504" y="96"/>
                  <a:pt x="508" y="95"/>
                  <a:pt x="511" y="94"/>
                </a:cubicBezTo>
                <a:cubicBezTo>
                  <a:pt x="511" y="83"/>
                  <a:pt x="511" y="83"/>
                  <a:pt x="511" y="83"/>
                </a:cubicBezTo>
                <a:cubicBezTo>
                  <a:pt x="509" y="84"/>
                  <a:pt x="507" y="85"/>
                  <a:pt x="505" y="85"/>
                </a:cubicBezTo>
                <a:cubicBezTo>
                  <a:pt x="501" y="85"/>
                  <a:pt x="499" y="84"/>
                  <a:pt x="498" y="82"/>
                </a:cubicBezTo>
                <a:cubicBezTo>
                  <a:pt x="496" y="81"/>
                  <a:pt x="496" y="78"/>
                  <a:pt x="496" y="74"/>
                </a:cubicBezTo>
                <a:cubicBezTo>
                  <a:pt x="496" y="43"/>
                  <a:pt x="496" y="43"/>
                  <a:pt x="496" y="43"/>
                </a:cubicBezTo>
                <a:cubicBezTo>
                  <a:pt x="511" y="43"/>
                  <a:pt x="511" y="43"/>
                  <a:pt x="511" y="43"/>
                </a:cubicBezTo>
                <a:cubicBezTo>
                  <a:pt x="511" y="32"/>
                  <a:pt x="511" y="32"/>
                  <a:pt x="511" y="32"/>
                </a:cubicBezTo>
                <a:cubicBezTo>
                  <a:pt x="496" y="32"/>
                  <a:pt x="496" y="32"/>
                  <a:pt x="496" y="32"/>
                </a:cubicBezTo>
                <a:lnTo>
                  <a:pt x="496" y="13"/>
                </a:lnTo>
                <a:close/>
                <a:moveTo>
                  <a:pt x="413" y="63"/>
                </a:moveTo>
                <a:cubicBezTo>
                  <a:pt x="413" y="56"/>
                  <a:pt x="412" y="51"/>
                  <a:pt x="409" y="47"/>
                </a:cubicBezTo>
                <a:cubicBezTo>
                  <a:pt x="406" y="44"/>
                  <a:pt x="401" y="42"/>
                  <a:pt x="396" y="42"/>
                </a:cubicBezTo>
                <a:cubicBezTo>
                  <a:pt x="390" y="42"/>
                  <a:pt x="386" y="44"/>
                  <a:pt x="382" y="48"/>
                </a:cubicBezTo>
                <a:cubicBezTo>
                  <a:pt x="379" y="51"/>
                  <a:pt x="378" y="57"/>
                  <a:pt x="378" y="64"/>
                </a:cubicBezTo>
                <a:cubicBezTo>
                  <a:pt x="378" y="70"/>
                  <a:pt x="379" y="75"/>
                  <a:pt x="383" y="79"/>
                </a:cubicBezTo>
                <a:cubicBezTo>
                  <a:pt x="386" y="83"/>
                  <a:pt x="390" y="85"/>
                  <a:pt x="396" y="85"/>
                </a:cubicBezTo>
                <a:cubicBezTo>
                  <a:pt x="401" y="85"/>
                  <a:pt x="406" y="83"/>
                  <a:pt x="409" y="79"/>
                </a:cubicBezTo>
                <a:cubicBezTo>
                  <a:pt x="412" y="76"/>
                  <a:pt x="413" y="70"/>
                  <a:pt x="413" y="63"/>
                </a:cubicBezTo>
                <a:moveTo>
                  <a:pt x="419" y="39"/>
                </a:moveTo>
                <a:cubicBezTo>
                  <a:pt x="425" y="45"/>
                  <a:pt x="428" y="53"/>
                  <a:pt x="428" y="63"/>
                </a:cubicBezTo>
                <a:cubicBezTo>
                  <a:pt x="428" y="73"/>
                  <a:pt x="425" y="81"/>
                  <a:pt x="419" y="87"/>
                </a:cubicBezTo>
                <a:cubicBezTo>
                  <a:pt x="413" y="93"/>
                  <a:pt x="405" y="96"/>
                  <a:pt x="395" y="96"/>
                </a:cubicBezTo>
                <a:cubicBezTo>
                  <a:pt x="385" y="96"/>
                  <a:pt x="378" y="93"/>
                  <a:pt x="372" y="87"/>
                </a:cubicBezTo>
                <a:cubicBezTo>
                  <a:pt x="366" y="81"/>
                  <a:pt x="363" y="74"/>
                  <a:pt x="363" y="64"/>
                </a:cubicBezTo>
                <a:cubicBezTo>
                  <a:pt x="363" y="53"/>
                  <a:pt x="366" y="45"/>
                  <a:pt x="372" y="39"/>
                </a:cubicBezTo>
                <a:cubicBezTo>
                  <a:pt x="378" y="33"/>
                  <a:pt x="386" y="30"/>
                  <a:pt x="396" y="30"/>
                </a:cubicBezTo>
                <a:cubicBezTo>
                  <a:pt x="406" y="30"/>
                  <a:pt x="414" y="33"/>
                  <a:pt x="419" y="39"/>
                </a:cubicBezTo>
                <a:moveTo>
                  <a:pt x="350" y="66"/>
                </a:moveTo>
                <a:cubicBezTo>
                  <a:pt x="349" y="64"/>
                  <a:pt x="347" y="63"/>
                  <a:pt x="345" y="62"/>
                </a:cubicBezTo>
                <a:cubicBezTo>
                  <a:pt x="343" y="60"/>
                  <a:pt x="340" y="59"/>
                  <a:pt x="337" y="58"/>
                </a:cubicBezTo>
                <a:cubicBezTo>
                  <a:pt x="335" y="58"/>
                  <a:pt x="334" y="57"/>
                  <a:pt x="332" y="56"/>
                </a:cubicBezTo>
                <a:cubicBezTo>
                  <a:pt x="330" y="56"/>
                  <a:pt x="329" y="55"/>
                  <a:pt x="328" y="54"/>
                </a:cubicBezTo>
                <a:cubicBezTo>
                  <a:pt x="327" y="54"/>
                  <a:pt x="326" y="53"/>
                  <a:pt x="325" y="52"/>
                </a:cubicBezTo>
                <a:cubicBezTo>
                  <a:pt x="325" y="51"/>
                  <a:pt x="325" y="50"/>
                  <a:pt x="325" y="48"/>
                </a:cubicBezTo>
                <a:cubicBezTo>
                  <a:pt x="325" y="47"/>
                  <a:pt x="325" y="46"/>
                  <a:pt x="325" y="45"/>
                </a:cubicBezTo>
                <a:cubicBezTo>
                  <a:pt x="326" y="45"/>
                  <a:pt x="327" y="44"/>
                  <a:pt x="328" y="43"/>
                </a:cubicBezTo>
                <a:cubicBezTo>
                  <a:pt x="329" y="42"/>
                  <a:pt x="330" y="42"/>
                  <a:pt x="332" y="42"/>
                </a:cubicBezTo>
                <a:cubicBezTo>
                  <a:pt x="333" y="41"/>
                  <a:pt x="335" y="41"/>
                  <a:pt x="336" y="41"/>
                </a:cubicBezTo>
                <a:cubicBezTo>
                  <a:pt x="342" y="41"/>
                  <a:pt x="347" y="43"/>
                  <a:pt x="352" y="46"/>
                </a:cubicBezTo>
                <a:cubicBezTo>
                  <a:pt x="352" y="33"/>
                  <a:pt x="352" y="33"/>
                  <a:pt x="352" y="33"/>
                </a:cubicBezTo>
                <a:cubicBezTo>
                  <a:pt x="347" y="31"/>
                  <a:pt x="342" y="30"/>
                  <a:pt x="336" y="30"/>
                </a:cubicBezTo>
                <a:cubicBezTo>
                  <a:pt x="333" y="30"/>
                  <a:pt x="330" y="31"/>
                  <a:pt x="327" y="32"/>
                </a:cubicBezTo>
                <a:cubicBezTo>
                  <a:pt x="323" y="32"/>
                  <a:pt x="321" y="34"/>
                  <a:pt x="318" y="35"/>
                </a:cubicBezTo>
                <a:cubicBezTo>
                  <a:pt x="316" y="37"/>
                  <a:pt x="314" y="39"/>
                  <a:pt x="313" y="41"/>
                </a:cubicBezTo>
                <a:cubicBezTo>
                  <a:pt x="311" y="43"/>
                  <a:pt x="310" y="46"/>
                  <a:pt x="310" y="49"/>
                </a:cubicBezTo>
                <a:cubicBezTo>
                  <a:pt x="310" y="51"/>
                  <a:pt x="311" y="54"/>
                  <a:pt x="311" y="55"/>
                </a:cubicBezTo>
                <a:cubicBezTo>
                  <a:pt x="312" y="57"/>
                  <a:pt x="313" y="59"/>
                  <a:pt x="315" y="60"/>
                </a:cubicBezTo>
                <a:cubicBezTo>
                  <a:pt x="316" y="62"/>
                  <a:pt x="318" y="63"/>
                  <a:pt x="320" y="64"/>
                </a:cubicBezTo>
                <a:cubicBezTo>
                  <a:pt x="322" y="65"/>
                  <a:pt x="324" y="66"/>
                  <a:pt x="327" y="67"/>
                </a:cubicBezTo>
                <a:cubicBezTo>
                  <a:pt x="329" y="68"/>
                  <a:pt x="331" y="69"/>
                  <a:pt x="332" y="70"/>
                </a:cubicBezTo>
                <a:cubicBezTo>
                  <a:pt x="334" y="70"/>
                  <a:pt x="335" y="71"/>
                  <a:pt x="337" y="72"/>
                </a:cubicBezTo>
                <a:cubicBezTo>
                  <a:pt x="338" y="72"/>
                  <a:pt x="339" y="73"/>
                  <a:pt x="340" y="74"/>
                </a:cubicBezTo>
                <a:cubicBezTo>
                  <a:pt x="340" y="75"/>
                  <a:pt x="341" y="77"/>
                  <a:pt x="341" y="78"/>
                </a:cubicBezTo>
                <a:cubicBezTo>
                  <a:pt x="341" y="83"/>
                  <a:pt x="336" y="86"/>
                  <a:pt x="328" y="86"/>
                </a:cubicBezTo>
                <a:cubicBezTo>
                  <a:pt x="322" y="86"/>
                  <a:pt x="316" y="84"/>
                  <a:pt x="310" y="79"/>
                </a:cubicBezTo>
                <a:cubicBezTo>
                  <a:pt x="310" y="93"/>
                  <a:pt x="310" y="93"/>
                  <a:pt x="310" y="93"/>
                </a:cubicBezTo>
                <a:cubicBezTo>
                  <a:pt x="315" y="95"/>
                  <a:pt x="321" y="96"/>
                  <a:pt x="328" y="96"/>
                </a:cubicBezTo>
                <a:cubicBezTo>
                  <a:pt x="332" y="96"/>
                  <a:pt x="335" y="96"/>
                  <a:pt x="338" y="95"/>
                </a:cubicBezTo>
                <a:cubicBezTo>
                  <a:pt x="342" y="94"/>
                  <a:pt x="344" y="93"/>
                  <a:pt x="347" y="91"/>
                </a:cubicBezTo>
                <a:cubicBezTo>
                  <a:pt x="349" y="90"/>
                  <a:pt x="351" y="88"/>
                  <a:pt x="353" y="86"/>
                </a:cubicBezTo>
                <a:cubicBezTo>
                  <a:pt x="354" y="83"/>
                  <a:pt x="355" y="80"/>
                  <a:pt x="355" y="77"/>
                </a:cubicBezTo>
                <a:cubicBezTo>
                  <a:pt x="355" y="75"/>
                  <a:pt x="354" y="72"/>
                  <a:pt x="354" y="71"/>
                </a:cubicBezTo>
                <a:cubicBezTo>
                  <a:pt x="353" y="69"/>
                  <a:pt x="352" y="67"/>
                  <a:pt x="350" y="66"/>
                </a:cubicBezTo>
                <a:moveTo>
                  <a:pt x="286" y="63"/>
                </a:moveTo>
                <a:cubicBezTo>
                  <a:pt x="286" y="56"/>
                  <a:pt x="285" y="51"/>
                  <a:pt x="282" y="47"/>
                </a:cubicBezTo>
                <a:cubicBezTo>
                  <a:pt x="279" y="44"/>
                  <a:pt x="275" y="42"/>
                  <a:pt x="269" y="42"/>
                </a:cubicBezTo>
                <a:cubicBezTo>
                  <a:pt x="263" y="42"/>
                  <a:pt x="259" y="44"/>
                  <a:pt x="256" y="48"/>
                </a:cubicBezTo>
                <a:cubicBezTo>
                  <a:pt x="253" y="51"/>
                  <a:pt x="251" y="57"/>
                  <a:pt x="251" y="64"/>
                </a:cubicBezTo>
                <a:cubicBezTo>
                  <a:pt x="251" y="70"/>
                  <a:pt x="253" y="75"/>
                  <a:pt x="256" y="79"/>
                </a:cubicBezTo>
                <a:cubicBezTo>
                  <a:pt x="259" y="83"/>
                  <a:pt x="264" y="85"/>
                  <a:pt x="269" y="85"/>
                </a:cubicBezTo>
                <a:cubicBezTo>
                  <a:pt x="275" y="85"/>
                  <a:pt x="279" y="83"/>
                  <a:pt x="282" y="79"/>
                </a:cubicBezTo>
                <a:cubicBezTo>
                  <a:pt x="285" y="76"/>
                  <a:pt x="286" y="70"/>
                  <a:pt x="286" y="63"/>
                </a:cubicBezTo>
                <a:moveTo>
                  <a:pt x="293" y="39"/>
                </a:moveTo>
                <a:cubicBezTo>
                  <a:pt x="298" y="45"/>
                  <a:pt x="301" y="53"/>
                  <a:pt x="301" y="63"/>
                </a:cubicBezTo>
                <a:cubicBezTo>
                  <a:pt x="301" y="73"/>
                  <a:pt x="298" y="81"/>
                  <a:pt x="292" y="87"/>
                </a:cubicBezTo>
                <a:cubicBezTo>
                  <a:pt x="286" y="93"/>
                  <a:pt x="278" y="96"/>
                  <a:pt x="268" y="96"/>
                </a:cubicBezTo>
                <a:cubicBezTo>
                  <a:pt x="259" y="96"/>
                  <a:pt x="251" y="93"/>
                  <a:pt x="245" y="87"/>
                </a:cubicBezTo>
                <a:cubicBezTo>
                  <a:pt x="239" y="81"/>
                  <a:pt x="237" y="74"/>
                  <a:pt x="237" y="64"/>
                </a:cubicBezTo>
                <a:cubicBezTo>
                  <a:pt x="237" y="53"/>
                  <a:pt x="240" y="45"/>
                  <a:pt x="246" y="39"/>
                </a:cubicBezTo>
                <a:cubicBezTo>
                  <a:pt x="252" y="33"/>
                  <a:pt x="260" y="30"/>
                  <a:pt x="270" y="30"/>
                </a:cubicBezTo>
                <a:cubicBezTo>
                  <a:pt x="280" y="30"/>
                  <a:pt x="287" y="33"/>
                  <a:pt x="293" y="39"/>
                </a:cubicBezTo>
                <a:moveTo>
                  <a:pt x="216" y="35"/>
                </a:moveTo>
                <a:cubicBezTo>
                  <a:pt x="213" y="37"/>
                  <a:pt x="211" y="40"/>
                  <a:pt x="210" y="45"/>
                </a:cubicBezTo>
                <a:cubicBezTo>
                  <a:pt x="210" y="45"/>
                  <a:pt x="210" y="45"/>
                  <a:pt x="210" y="45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195" y="32"/>
                  <a:pt x="195" y="32"/>
                  <a:pt x="195" y="32"/>
                </a:cubicBezTo>
                <a:cubicBezTo>
                  <a:pt x="195" y="95"/>
                  <a:pt x="195" y="95"/>
                  <a:pt x="195" y="95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10" y="65"/>
                  <a:pt x="210" y="65"/>
                  <a:pt x="210" y="65"/>
                </a:cubicBezTo>
                <a:cubicBezTo>
                  <a:pt x="210" y="58"/>
                  <a:pt x="211" y="53"/>
                  <a:pt x="214" y="49"/>
                </a:cubicBezTo>
                <a:cubicBezTo>
                  <a:pt x="217" y="45"/>
                  <a:pt x="220" y="43"/>
                  <a:pt x="224" y="43"/>
                </a:cubicBezTo>
                <a:cubicBezTo>
                  <a:pt x="227" y="43"/>
                  <a:pt x="230" y="44"/>
                  <a:pt x="232" y="45"/>
                </a:cubicBezTo>
                <a:cubicBezTo>
                  <a:pt x="232" y="32"/>
                  <a:pt x="232" y="32"/>
                  <a:pt x="232" y="32"/>
                </a:cubicBezTo>
                <a:cubicBezTo>
                  <a:pt x="230" y="31"/>
                  <a:pt x="228" y="31"/>
                  <a:pt x="226" y="31"/>
                </a:cubicBezTo>
                <a:cubicBezTo>
                  <a:pt x="222" y="31"/>
                  <a:pt x="219" y="32"/>
                  <a:pt x="216" y="35"/>
                </a:cubicBezTo>
                <a:moveTo>
                  <a:pt x="143" y="40"/>
                </a:moveTo>
                <a:cubicBezTo>
                  <a:pt x="137" y="46"/>
                  <a:pt x="133" y="54"/>
                  <a:pt x="133" y="65"/>
                </a:cubicBezTo>
                <a:cubicBezTo>
                  <a:pt x="133" y="74"/>
                  <a:pt x="136" y="82"/>
                  <a:pt x="142" y="87"/>
                </a:cubicBezTo>
                <a:cubicBezTo>
                  <a:pt x="148" y="93"/>
                  <a:pt x="155" y="96"/>
                  <a:pt x="165" y="96"/>
                </a:cubicBezTo>
                <a:cubicBezTo>
                  <a:pt x="171" y="96"/>
                  <a:pt x="177" y="95"/>
                  <a:pt x="182" y="92"/>
                </a:cubicBezTo>
                <a:cubicBezTo>
                  <a:pt x="182" y="79"/>
                  <a:pt x="182" y="79"/>
                  <a:pt x="182" y="79"/>
                </a:cubicBezTo>
                <a:cubicBezTo>
                  <a:pt x="178" y="83"/>
                  <a:pt x="173" y="85"/>
                  <a:pt x="168" y="85"/>
                </a:cubicBezTo>
                <a:cubicBezTo>
                  <a:pt x="162" y="85"/>
                  <a:pt x="157" y="83"/>
                  <a:pt x="153" y="79"/>
                </a:cubicBezTo>
                <a:cubicBezTo>
                  <a:pt x="150" y="75"/>
                  <a:pt x="148" y="70"/>
                  <a:pt x="148" y="64"/>
                </a:cubicBezTo>
                <a:cubicBezTo>
                  <a:pt x="148" y="57"/>
                  <a:pt x="150" y="52"/>
                  <a:pt x="154" y="48"/>
                </a:cubicBezTo>
                <a:cubicBezTo>
                  <a:pt x="158" y="44"/>
                  <a:pt x="162" y="42"/>
                  <a:pt x="168" y="42"/>
                </a:cubicBezTo>
                <a:cubicBezTo>
                  <a:pt x="173" y="42"/>
                  <a:pt x="178" y="43"/>
                  <a:pt x="182" y="47"/>
                </a:cubicBezTo>
                <a:cubicBezTo>
                  <a:pt x="182" y="33"/>
                  <a:pt x="182" y="33"/>
                  <a:pt x="182" y="33"/>
                </a:cubicBezTo>
                <a:cubicBezTo>
                  <a:pt x="178" y="31"/>
                  <a:pt x="173" y="30"/>
                  <a:pt x="167" y="30"/>
                </a:cubicBezTo>
                <a:cubicBezTo>
                  <a:pt x="157" y="30"/>
                  <a:pt x="149" y="34"/>
                  <a:pt x="143" y="40"/>
                </a:cubicBezTo>
                <a:moveTo>
                  <a:pt x="108" y="95"/>
                </a:moveTo>
                <a:cubicBezTo>
                  <a:pt x="123" y="95"/>
                  <a:pt x="123" y="95"/>
                  <a:pt x="123" y="95"/>
                </a:cubicBezTo>
                <a:cubicBezTo>
                  <a:pt x="123" y="32"/>
                  <a:pt x="123" y="32"/>
                  <a:pt x="123" y="32"/>
                </a:cubicBezTo>
                <a:cubicBezTo>
                  <a:pt x="108" y="32"/>
                  <a:pt x="108" y="32"/>
                  <a:pt x="108" y="32"/>
                </a:cubicBezTo>
                <a:lnTo>
                  <a:pt x="108" y="95"/>
                </a:lnTo>
                <a:close/>
                <a:moveTo>
                  <a:pt x="116" y="3"/>
                </a:moveTo>
                <a:cubicBezTo>
                  <a:pt x="113" y="3"/>
                  <a:pt x="111" y="3"/>
                  <a:pt x="110" y="5"/>
                </a:cubicBezTo>
                <a:cubicBezTo>
                  <a:pt x="108" y="7"/>
                  <a:pt x="107" y="8"/>
                  <a:pt x="107" y="11"/>
                </a:cubicBezTo>
                <a:cubicBezTo>
                  <a:pt x="107" y="13"/>
                  <a:pt x="108" y="15"/>
                  <a:pt x="110" y="17"/>
                </a:cubicBezTo>
                <a:cubicBezTo>
                  <a:pt x="111" y="18"/>
                  <a:pt x="113" y="19"/>
                  <a:pt x="116" y="19"/>
                </a:cubicBezTo>
                <a:cubicBezTo>
                  <a:pt x="118" y="19"/>
                  <a:pt x="120" y="18"/>
                  <a:pt x="122" y="16"/>
                </a:cubicBezTo>
                <a:cubicBezTo>
                  <a:pt x="123" y="15"/>
                  <a:pt x="124" y="13"/>
                  <a:pt x="124" y="11"/>
                </a:cubicBezTo>
                <a:cubicBezTo>
                  <a:pt x="124" y="8"/>
                  <a:pt x="123" y="7"/>
                  <a:pt x="122" y="5"/>
                </a:cubicBezTo>
                <a:cubicBezTo>
                  <a:pt x="120" y="3"/>
                  <a:pt x="118" y="3"/>
                  <a:pt x="116" y="3"/>
                </a:cubicBezTo>
                <a:moveTo>
                  <a:pt x="75" y="7"/>
                </a:moveTo>
                <a:cubicBezTo>
                  <a:pt x="95" y="7"/>
                  <a:pt x="95" y="7"/>
                  <a:pt x="95" y="7"/>
                </a:cubicBezTo>
                <a:cubicBezTo>
                  <a:pt x="95" y="95"/>
                  <a:pt x="95" y="95"/>
                  <a:pt x="95" y="95"/>
                </a:cubicBezTo>
                <a:cubicBezTo>
                  <a:pt x="80" y="95"/>
                  <a:pt x="80" y="95"/>
                  <a:pt x="80" y="95"/>
                </a:cubicBezTo>
                <a:cubicBezTo>
                  <a:pt x="80" y="38"/>
                  <a:pt x="80" y="38"/>
                  <a:pt x="80" y="38"/>
                </a:cubicBezTo>
                <a:cubicBezTo>
                  <a:pt x="80" y="33"/>
                  <a:pt x="80" y="27"/>
                  <a:pt x="81" y="21"/>
                </a:cubicBezTo>
                <a:cubicBezTo>
                  <a:pt x="81" y="21"/>
                  <a:pt x="81" y="21"/>
                  <a:pt x="81" y="21"/>
                </a:cubicBezTo>
                <a:cubicBezTo>
                  <a:pt x="80" y="25"/>
                  <a:pt x="79" y="27"/>
                  <a:pt x="78" y="29"/>
                </a:cubicBezTo>
                <a:cubicBezTo>
                  <a:pt x="52" y="95"/>
                  <a:pt x="52" y="95"/>
                  <a:pt x="52" y="95"/>
                </a:cubicBezTo>
                <a:cubicBezTo>
                  <a:pt x="42" y="95"/>
                  <a:pt x="42" y="95"/>
                  <a:pt x="42" y="95"/>
                </a:cubicBezTo>
                <a:cubicBezTo>
                  <a:pt x="16" y="29"/>
                  <a:pt x="16" y="29"/>
                  <a:pt x="16" y="29"/>
                </a:cubicBezTo>
                <a:cubicBezTo>
                  <a:pt x="15" y="28"/>
                  <a:pt x="14" y="25"/>
                  <a:pt x="14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4" y="24"/>
                  <a:pt x="14" y="30"/>
                  <a:pt x="14" y="38"/>
                </a:cubicBezTo>
                <a:cubicBezTo>
                  <a:pt x="14" y="95"/>
                  <a:pt x="14" y="95"/>
                  <a:pt x="14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7"/>
                  <a:pt x="0" y="7"/>
                  <a:pt x="0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44" y="65"/>
                  <a:pt x="44" y="65"/>
                  <a:pt x="44" y="65"/>
                </a:cubicBezTo>
                <a:cubicBezTo>
                  <a:pt x="46" y="70"/>
                  <a:pt x="47" y="73"/>
                  <a:pt x="47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9" y="71"/>
                  <a:pt x="50" y="67"/>
                  <a:pt x="51" y="65"/>
                </a:cubicBezTo>
                <a:lnTo>
                  <a:pt x="7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73F7E-519C-4D23-B871-7FD985D67D4D}"/>
              </a:ext>
            </a:extLst>
          </p:cNvPr>
          <p:cNvSpPr/>
          <p:nvPr userDrawn="1"/>
        </p:nvSpPr>
        <p:spPr>
          <a:xfrm>
            <a:off x="584200" y="3977148"/>
            <a:ext cx="3550972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May 7–9, 2018   //   Seattle, WA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0149D-DBA5-49F4-9EA0-6801AFB758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11" r="20173" b="58603"/>
          <a:stretch/>
        </p:blipFill>
        <p:spPr>
          <a:xfrm>
            <a:off x="2255245" y="0"/>
            <a:ext cx="9936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03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6675120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66751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20681-E031-438A-87F4-3EF4E311C2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5DB46-DA06-45E4-B8E6-78FFA7D835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1723" y="5961261"/>
            <a:ext cx="3017520" cy="307777"/>
          </a:xfrm>
        </p:spPr>
        <p:txBody>
          <a:bodyPr anchor="b"/>
          <a:lstStyle>
            <a:lvl1pPr marL="0" indent="0" algn="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760522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63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94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125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011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01974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8314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482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6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83443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336469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2904304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1028E-16C3-4002-B04C-173B0E47CA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94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C388-D05E-4BD1-8D7C-196F5BE5DA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73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48BC3-17FF-42D3-9B26-17258F2E57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9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FAF49-2747-46DC-BE92-CD844B707A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8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61595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90239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5099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207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605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79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264449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321C7-FE30-4889-8385-C2FED6A8F96C}" type="datetimeFigureOut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11/28/2020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142A94-6104-47F8-8D10-B04B9F787AF4}" type="slidenum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3788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756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9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office/dev/add-ins/excel/custom-functions-overview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ocs.microsoft.com/en-us/javascript/api/custom-functions-runtime?view=excel-js-preview" TargetMode="External"/><Relationship Id="rId12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fficedev/office-js/" TargetMode="External"/><Relationship Id="rId11" Type="http://schemas.openxmlformats.org/officeDocument/2006/relationships/hyperlink" Target="https://github.com/dersia/m365bootcamp" TargetMode="External"/><Relationship Id="rId5" Type="http://schemas.openxmlformats.org/officeDocument/2006/relationships/hyperlink" Target="https://docs.microsoft.com/en-us/office/dev/add-ins/reference/javascript-api-for-office" TargetMode="External"/><Relationship Id="rId10" Type="http://schemas.openxmlformats.org/officeDocument/2006/relationships/hyperlink" Target="https://github.com/dersia/ExcelSignalRSample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docs.microsoft.com/en-us/office/dev/add-ins/exce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FDC0-76D5-40A6-997E-F8D44F73E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7" y="3428998"/>
            <a:ext cx="6014741" cy="2268559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>Custom Functions for Excel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9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F6A7-4F19-424C-9BBB-2A8C4F02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CE9C-2940-4C3A-A9CC-1BF02019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Serverless</a:t>
            </a:r>
          </a:p>
          <a:p>
            <a:r>
              <a:rPr lang="en-CA" dirty="0"/>
              <a:t>Cloud-Only</a:t>
            </a:r>
          </a:p>
          <a:p>
            <a:r>
              <a:rPr lang="en-CA" dirty="0"/>
              <a:t>Event-Driven</a:t>
            </a:r>
          </a:p>
          <a:p>
            <a:r>
              <a:rPr lang="en-CA" dirty="0"/>
              <a:t>Perfect Scalability</a:t>
            </a:r>
          </a:p>
          <a:p>
            <a:r>
              <a:rPr lang="en-CA" dirty="0"/>
              <a:t>Very good fit for 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3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6F79-CB4A-4212-939F-D4182180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Cloud Computing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F2491-AC90-47B6-9CB7-A7C2DC6F9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IaaS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4F5F0-759B-4642-A3FA-97CCACF541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Infrastructure</a:t>
            </a:r>
          </a:p>
          <a:p>
            <a:r>
              <a:rPr lang="en-CA" dirty="0"/>
              <a:t>VMs</a:t>
            </a:r>
          </a:p>
          <a:p>
            <a:r>
              <a:rPr lang="en-CA" dirty="0"/>
              <a:t>Manage everything yourself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7483D-7AE3-46E2-AC45-E5E0A1A6F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PaaS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B231C-73C0-4878-9410-6D9C63A6D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Platform</a:t>
            </a:r>
          </a:p>
          <a:p>
            <a:r>
              <a:rPr lang="en-CA" dirty="0"/>
              <a:t>Shared Platform</a:t>
            </a:r>
          </a:p>
          <a:p>
            <a:r>
              <a:rPr lang="en-CA" dirty="0"/>
              <a:t>Platform manages everything for you</a:t>
            </a:r>
          </a:p>
          <a:p>
            <a:r>
              <a:rPr lang="en-CA" dirty="0"/>
              <a:t>Manage Application Runtime and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6F79-CB4A-4212-939F-D4182180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Cloud Computing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F2491-AC90-47B6-9CB7-A7C2DC6F9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PaaS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4F5F0-759B-4642-A3FA-97CCACF541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Platform</a:t>
            </a:r>
          </a:p>
          <a:p>
            <a:r>
              <a:rPr lang="en-CA" dirty="0"/>
              <a:t>Shared Platform</a:t>
            </a:r>
          </a:p>
          <a:p>
            <a:r>
              <a:rPr lang="en-CA" dirty="0"/>
              <a:t>Platform manages everything for you</a:t>
            </a:r>
          </a:p>
          <a:p>
            <a:r>
              <a:rPr lang="en-CA" dirty="0"/>
              <a:t>Manage Application Runtime and Application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7483D-7AE3-46E2-AC45-E5E0A1A6F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err="1"/>
              <a:t>FaaS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B231C-73C0-4878-9410-6D9C63A6D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Function</a:t>
            </a:r>
          </a:p>
          <a:p>
            <a:r>
              <a:rPr lang="en-CA" dirty="0"/>
              <a:t>Shared Instance</a:t>
            </a:r>
          </a:p>
          <a:p>
            <a:r>
              <a:rPr lang="en-CA" dirty="0"/>
              <a:t>Instance manages everything for you</a:t>
            </a:r>
          </a:p>
          <a:p>
            <a:r>
              <a:rPr lang="en-CA" dirty="0"/>
              <a:t>Function Host manages Runtime and Application</a:t>
            </a:r>
          </a:p>
          <a:p>
            <a:r>
              <a:rPr lang="en-CA" dirty="0"/>
              <a:t>You manage Function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31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1C99-BCA3-4C88-BB76-0ECDE88B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B8E1F-7C4D-4198-8AD6-C969AEFD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1E920-AB0C-40B3-A3D7-13905DDE1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184">
            <a:extLst>
              <a:ext uri="{FF2B5EF4-FFF2-40B4-BE49-F238E27FC236}">
                <a16:creationId xmlns:a16="http://schemas.microsoft.com/office/drawing/2014/main" id="{A3F231AE-574B-4B43-AFAD-85D410E22DEF}"/>
              </a:ext>
            </a:extLst>
          </p:cNvPr>
          <p:cNvSpPr/>
          <p:nvPr/>
        </p:nvSpPr>
        <p:spPr>
          <a:xfrm>
            <a:off x="5796243" y="1188585"/>
            <a:ext cx="875452" cy="875452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sz="1400" dirty="0"/>
              <a:t>DB</a:t>
            </a:r>
          </a:p>
        </p:txBody>
      </p:sp>
      <p:sp>
        <p:nvSpPr>
          <p:cNvPr id="7" name="Shape 185">
            <a:extLst>
              <a:ext uri="{FF2B5EF4-FFF2-40B4-BE49-F238E27FC236}">
                <a16:creationId xmlns:a16="http://schemas.microsoft.com/office/drawing/2014/main" id="{082AA398-3FE5-45D0-9C18-DA297CB0F388}"/>
              </a:ext>
            </a:extLst>
          </p:cNvPr>
          <p:cNvSpPr/>
          <p:nvPr/>
        </p:nvSpPr>
        <p:spPr>
          <a:xfrm>
            <a:off x="5765189" y="4929768"/>
            <a:ext cx="875452" cy="875452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algn="ctr"/>
            <a:r>
              <a:rPr sz="1200" dirty="0"/>
              <a:t>Messaging</a:t>
            </a:r>
          </a:p>
        </p:txBody>
      </p:sp>
      <p:sp>
        <p:nvSpPr>
          <p:cNvPr id="8" name="Shape 186">
            <a:extLst>
              <a:ext uri="{FF2B5EF4-FFF2-40B4-BE49-F238E27FC236}">
                <a16:creationId xmlns:a16="http://schemas.microsoft.com/office/drawing/2014/main" id="{E28BF4A3-1ED2-43E4-9CED-60ED081F00ED}"/>
              </a:ext>
            </a:extLst>
          </p:cNvPr>
          <p:cNvSpPr/>
          <p:nvPr/>
        </p:nvSpPr>
        <p:spPr>
          <a:xfrm>
            <a:off x="9178179" y="1214057"/>
            <a:ext cx="865345" cy="824508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sz="1400" dirty="0"/>
              <a:t>Web-Server</a:t>
            </a:r>
            <a:endParaRPr dirty="0"/>
          </a:p>
        </p:txBody>
      </p:sp>
      <p:sp>
        <p:nvSpPr>
          <p:cNvPr id="9" name="Shape 187">
            <a:extLst>
              <a:ext uri="{FF2B5EF4-FFF2-40B4-BE49-F238E27FC236}">
                <a16:creationId xmlns:a16="http://schemas.microsoft.com/office/drawing/2014/main" id="{A2302588-82A1-4B65-AD97-49E1B05C2D63}"/>
              </a:ext>
            </a:extLst>
          </p:cNvPr>
          <p:cNvSpPr/>
          <p:nvPr/>
        </p:nvSpPr>
        <p:spPr>
          <a:xfrm>
            <a:off x="9307230" y="4852473"/>
            <a:ext cx="875452" cy="875452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algn="ctr"/>
            <a:r>
              <a:rPr sz="1200" dirty="0"/>
              <a:t>Monitoring</a:t>
            </a:r>
          </a:p>
        </p:txBody>
      </p:sp>
      <p:sp>
        <p:nvSpPr>
          <p:cNvPr id="10" name="Shape 188">
            <a:extLst>
              <a:ext uri="{FF2B5EF4-FFF2-40B4-BE49-F238E27FC236}">
                <a16:creationId xmlns:a16="http://schemas.microsoft.com/office/drawing/2014/main" id="{EEDE0AEC-495C-4C77-AAA6-2FD52460698E}"/>
              </a:ext>
            </a:extLst>
          </p:cNvPr>
          <p:cNvSpPr/>
          <p:nvPr/>
        </p:nvSpPr>
        <p:spPr>
          <a:xfrm>
            <a:off x="5779365" y="1322631"/>
            <a:ext cx="4271248" cy="4271248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175596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FA26-7388-449A-B962-99C2FF26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4E50-76AA-4B31-97C1-5380BEBFC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A906D-60C7-4685-BD37-EF82E971E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191">
            <a:extLst>
              <a:ext uri="{FF2B5EF4-FFF2-40B4-BE49-F238E27FC236}">
                <a16:creationId xmlns:a16="http://schemas.microsoft.com/office/drawing/2014/main" id="{5B76BBB7-BD2A-4D7C-ABD8-6F71C2AF1EC8}"/>
              </a:ext>
            </a:extLst>
          </p:cNvPr>
          <p:cNvSpPr/>
          <p:nvPr/>
        </p:nvSpPr>
        <p:spPr>
          <a:xfrm>
            <a:off x="7486785" y="2830924"/>
            <a:ext cx="1004784" cy="1004784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Feature</a:t>
            </a:r>
          </a:p>
        </p:txBody>
      </p:sp>
      <p:sp>
        <p:nvSpPr>
          <p:cNvPr id="6" name="Shape 192">
            <a:extLst>
              <a:ext uri="{FF2B5EF4-FFF2-40B4-BE49-F238E27FC236}">
                <a16:creationId xmlns:a16="http://schemas.microsoft.com/office/drawing/2014/main" id="{A8BB9113-8181-418A-8506-309F90F38AD4}"/>
              </a:ext>
            </a:extLst>
          </p:cNvPr>
          <p:cNvSpPr/>
          <p:nvPr/>
        </p:nvSpPr>
        <p:spPr>
          <a:xfrm>
            <a:off x="6519735" y="1955605"/>
            <a:ext cx="1289129" cy="1289129"/>
          </a:xfrm>
          <a:prstGeom prst="rect">
            <a:avLst/>
          </a:prstGeom>
          <a:solidFill>
            <a:schemeClr val="accent2">
              <a:hueOff val="-554920"/>
              <a:satOff val="-21482"/>
              <a:lumOff val="-6228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DB</a:t>
            </a:r>
          </a:p>
        </p:txBody>
      </p:sp>
      <p:sp>
        <p:nvSpPr>
          <p:cNvPr id="7" name="Shape 193">
            <a:extLst>
              <a:ext uri="{FF2B5EF4-FFF2-40B4-BE49-F238E27FC236}">
                <a16:creationId xmlns:a16="http://schemas.microsoft.com/office/drawing/2014/main" id="{9A46F7B2-34D7-4A5F-A4AB-FE2188495975}"/>
              </a:ext>
            </a:extLst>
          </p:cNvPr>
          <p:cNvSpPr/>
          <p:nvPr/>
        </p:nvSpPr>
        <p:spPr>
          <a:xfrm>
            <a:off x="6529345" y="3408671"/>
            <a:ext cx="1289129" cy="1289129"/>
          </a:xfrm>
          <a:prstGeom prst="rect">
            <a:avLst/>
          </a:prstGeom>
          <a:solidFill>
            <a:schemeClr val="accent2">
              <a:hueOff val="-554920"/>
              <a:satOff val="-21482"/>
              <a:lumOff val="-6228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Messaging</a:t>
            </a:r>
          </a:p>
        </p:txBody>
      </p:sp>
      <p:sp>
        <p:nvSpPr>
          <p:cNvPr id="8" name="Shape 194">
            <a:extLst>
              <a:ext uri="{FF2B5EF4-FFF2-40B4-BE49-F238E27FC236}">
                <a16:creationId xmlns:a16="http://schemas.microsoft.com/office/drawing/2014/main" id="{292D21C3-2884-4A37-84DF-F361FEDD2BA0}"/>
              </a:ext>
            </a:extLst>
          </p:cNvPr>
          <p:cNvSpPr/>
          <p:nvPr/>
        </p:nvSpPr>
        <p:spPr>
          <a:xfrm>
            <a:off x="8169491" y="1955606"/>
            <a:ext cx="1289128" cy="1289129"/>
          </a:xfrm>
          <a:prstGeom prst="rect">
            <a:avLst/>
          </a:prstGeom>
          <a:solidFill>
            <a:schemeClr val="accent2">
              <a:hueOff val="-554920"/>
              <a:satOff val="-21482"/>
              <a:lumOff val="-6228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Web-Server</a:t>
            </a:r>
          </a:p>
        </p:txBody>
      </p:sp>
      <p:sp>
        <p:nvSpPr>
          <p:cNvPr id="9" name="Shape 195">
            <a:extLst>
              <a:ext uri="{FF2B5EF4-FFF2-40B4-BE49-F238E27FC236}">
                <a16:creationId xmlns:a16="http://schemas.microsoft.com/office/drawing/2014/main" id="{BA3C0F2A-F09E-411F-83D1-9BD8DB763896}"/>
              </a:ext>
            </a:extLst>
          </p:cNvPr>
          <p:cNvSpPr/>
          <p:nvPr/>
        </p:nvSpPr>
        <p:spPr>
          <a:xfrm>
            <a:off x="8169491" y="3423563"/>
            <a:ext cx="1289128" cy="1289129"/>
          </a:xfrm>
          <a:prstGeom prst="rect">
            <a:avLst/>
          </a:prstGeom>
          <a:solidFill>
            <a:schemeClr val="accent2">
              <a:hueOff val="-554920"/>
              <a:satOff val="-21482"/>
              <a:lumOff val="-6228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3372430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82CE-E22A-4FC2-BDD9-8993FDE7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CA" dirty="0"/>
              <a:t>Azure Functions</a:t>
            </a:r>
            <a:endParaRPr lang="en-US" dirty="0"/>
          </a:p>
        </p:txBody>
      </p:sp>
      <p:sp>
        <p:nvSpPr>
          <p:cNvPr id="3" name="Shape 233">
            <a:extLst>
              <a:ext uri="{FF2B5EF4-FFF2-40B4-BE49-F238E27FC236}">
                <a16:creationId xmlns:a16="http://schemas.microsoft.com/office/drawing/2014/main" id="{08AA0337-5B4B-4B7D-AC1A-9FFB3781D72D}"/>
              </a:ext>
            </a:extLst>
          </p:cNvPr>
          <p:cNvSpPr/>
          <p:nvPr/>
        </p:nvSpPr>
        <p:spPr>
          <a:xfrm>
            <a:off x="1548098" y="5058439"/>
            <a:ext cx="1520479" cy="1270000"/>
          </a:xfrm>
          <a:prstGeom prst="rect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Trigger</a:t>
            </a:r>
          </a:p>
        </p:txBody>
      </p:sp>
      <p:sp>
        <p:nvSpPr>
          <p:cNvPr id="4" name="Shape 234">
            <a:extLst>
              <a:ext uri="{FF2B5EF4-FFF2-40B4-BE49-F238E27FC236}">
                <a16:creationId xmlns:a16="http://schemas.microsoft.com/office/drawing/2014/main" id="{218E247D-AC29-4594-AAAD-8FEEF30161EE}"/>
              </a:ext>
            </a:extLst>
          </p:cNvPr>
          <p:cNvSpPr/>
          <p:nvPr/>
        </p:nvSpPr>
        <p:spPr>
          <a:xfrm>
            <a:off x="5572039" y="1489739"/>
            <a:ext cx="1520478" cy="1270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/>
              <a:t>In Bindings</a:t>
            </a:r>
            <a:r>
              <a:rPr lang="en-CA" dirty="0"/>
              <a:t>*</a:t>
            </a:r>
            <a:endParaRPr dirty="0"/>
          </a:p>
        </p:txBody>
      </p:sp>
      <p:sp>
        <p:nvSpPr>
          <p:cNvPr id="5" name="Shape 235">
            <a:extLst>
              <a:ext uri="{FF2B5EF4-FFF2-40B4-BE49-F238E27FC236}">
                <a16:creationId xmlns:a16="http://schemas.microsoft.com/office/drawing/2014/main" id="{9C2E725D-55C2-40A7-BBC4-8E2FE621BEA9}"/>
              </a:ext>
            </a:extLst>
          </p:cNvPr>
          <p:cNvSpPr/>
          <p:nvPr/>
        </p:nvSpPr>
        <p:spPr>
          <a:xfrm>
            <a:off x="9621578" y="5058439"/>
            <a:ext cx="1520478" cy="1270000"/>
          </a:xfrm>
          <a:prstGeom prst="rect">
            <a:avLst/>
          </a:prstGeom>
          <a:solidFill>
            <a:srgbClr val="3298C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/>
              <a:t>Out Bindings</a:t>
            </a:r>
            <a:r>
              <a:rPr lang="en-CA" dirty="0"/>
              <a:t>*</a:t>
            </a:r>
            <a:endParaRPr dirty="0"/>
          </a:p>
        </p:txBody>
      </p:sp>
      <p:sp>
        <p:nvSpPr>
          <p:cNvPr id="6" name="Shape 236">
            <a:extLst>
              <a:ext uri="{FF2B5EF4-FFF2-40B4-BE49-F238E27FC236}">
                <a16:creationId xmlns:a16="http://schemas.microsoft.com/office/drawing/2014/main" id="{9A7B56AE-F946-41A9-9272-AC8117B928DE}"/>
              </a:ext>
            </a:extLst>
          </p:cNvPr>
          <p:cNvSpPr/>
          <p:nvPr/>
        </p:nvSpPr>
        <p:spPr>
          <a:xfrm>
            <a:off x="3419068" y="5693439"/>
            <a:ext cx="1623018" cy="0"/>
          </a:xfrm>
          <a:prstGeom prst="line">
            <a:avLst/>
          </a:prstGeom>
          <a:ln w="76200">
            <a:solidFill>
              <a:srgbClr val="3298C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pasted-image.png">
            <a:extLst>
              <a:ext uri="{FF2B5EF4-FFF2-40B4-BE49-F238E27FC236}">
                <a16:creationId xmlns:a16="http://schemas.microsoft.com/office/drawing/2014/main" id="{6D430963-BB18-44FE-8CEE-D1B3C75FE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577" y="4779039"/>
            <a:ext cx="1905001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238">
            <a:extLst>
              <a:ext uri="{FF2B5EF4-FFF2-40B4-BE49-F238E27FC236}">
                <a16:creationId xmlns:a16="http://schemas.microsoft.com/office/drawing/2014/main" id="{24C6B0D3-F96F-4910-AB4B-D63103F5A047}"/>
              </a:ext>
            </a:extLst>
          </p:cNvPr>
          <p:cNvSpPr/>
          <p:nvPr/>
        </p:nvSpPr>
        <p:spPr>
          <a:xfrm>
            <a:off x="7648069" y="5693439"/>
            <a:ext cx="1623017" cy="0"/>
          </a:xfrm>
          <a:prstGeom prst="line">
            <a:avLst/>
          </a:prstGeom>
          <a:ln w="76200">
            <a:solidFill>
              <a:srgbClr val="3298C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Shape 239">
            <a:extLst>
              <a:ext uri="{FF2B5EF4-FFF2-40B4-BE49-F238E27FC236}">
                <a16:creationId xmlns:a16="http://schemas.microsoft.com/office/drawing/2014/main" id="{DB70B8F8-7B46-4A4F-A089-98BC8455CA57}"/>
              </a:ext>
            </a:extLst>
          </p:cNvPr>
          <p:cNvSpPr/>
          <p:nvPr/>
        </p:nvSpPr>
        <p:spPr>
          <a:xfrm>
            <a:off x="6345077" y="3156230"/>
            <a:ext cx="1" cy="1226318"/>
          </a:xfrm>
          <a:prstGeom prst="line">
            <a:avLst/>
          </a:prstGeom>
          <a:ln w="76200">
            <a:solidFill>
              <a:srgbClr val="3298C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04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71A-C474-47DD-99BB-6E66C6F6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Functions for Excel</a:t>
            </a:r>
            <a:endParaRPr lang="en-US" dirty="0"/>
          </a:p>
        </p:txBody>
      </p:sp>
      <p:pic>
        <p:nvPicPr>
          <p:cNvPr id="4" name="Picture 3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C0CC5C42-D466-4A0D-BBBC-36966748A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64" y="1678616"/>
            <a:ext cx="4762500" cy="4762500"/>
          </a:xfrm>
          <a:prstGeom prst="rect">
            <a:avLst/>
          </a:prstGeom>
        </p:spPr>
      </p:pic>
      <p:pic>
        <p:nvPicPr>
          <p:cNvPr id="6" name="Picture 5" descr="A picture containing person, man, indoor&#10;&#10;Description generated with high confidence">
            <a:extLst>
              <a:ext uri="{FF2B5EF4-FFF2-40B4-BE49-F238E27FC236}">
                <a16:creationId xmlns:a16="http://schemas.microsoft.com/office/drawing/2014/main" id="{DE510F10-ADE1-4861-8CF8-2A5FE821C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139" y="215486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0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285D8E-2230-47BF-9EE5-AC3EAC9BA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2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52E8-BAB6-4E3D-BEFC-AA5FB4AD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9881-67B2-411F-B6A1-37D2BE1E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206917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run across </a:t>
            </a:r>
            <a:r>
              <a:rPr lang="en-US" sz="2200" b="1" dirty="0"/>
              <a:t>all Excel platforms</a:t>
            </a:r>
          </a:p>
          <a:p>
            <a:r>
              <a:rPr lang="en-US" sz="2200" dirty="0"/>
              <a:t>run </a:t>
            </a:r>
            <a:r>
              <a:rPr lang="en-US" sz="2200" b="1" dirty="0"/>
              <a:t>fast</a:t>
            </a:r>
          </a:p>
          <a:p>
            <a:r>
              <a:rPr lang="en-US" sz="2200" dirty="0"/>
              <a:t>look and feel like native Excel functions</a:t>
            </a:r>
          </a:p>
          <a:p>
            <a:r>
              <a:rPr lang="en-US" sz="2200" dirty="0"/>
              <a:t>shipped by developers as part of an </a:t>
            </a:r>
            <a:r>
              <a:rPr lang="en-US" sz="2200" b="1" dirty="0"/>
              <a:t>add-in</a:t>
            </a:r>
            <a:endParaRPr lang="en-US" sz="2200" dirty="0"/>
          </a:p>
          <a:p>
            <a:r>
              <a:rPr lang="en-US" sz="2200" dirty="0"/>
              <a:t>make </a:t>
            </a:r>
            <a:r>
              <a:rPr lang="en-US" sz="2200" b="1" dirty="0"/>
              <a:t>web</a:t>
            </a:r>
            <a:r>
              <a:rPr lang="en-US" sz="2200" dirty="0"/>
              <a:t> </a:t>
            </a:r>
            <a:r>
              <a:rPr lang="en-US" sz="2200" b="1" dirty="0"/>
              <a:t>service calls </a:t>
            </a:r>
            <a:r>
              <a:rPr lang="en-US" sz="2200" dirty="0"/>
              <a:t>(if desired)</a:t>
            </a:r>
          </a:p>
          <a:p>
            <a:r>
              <a:rPr lang="en-US" sz="2200" dirty="0"/>
              <a:t>run </a:t>
            </a:r>
            <a:r>
              <a:rPr lang="en-US" sz="2200" b="1" dirty="0"/>
              <a:t>offline </a:t>
            </a:r>
            <a:r>
              <a:rPr lang="en-US" sz="2200" dirty="0"/>
              <a:t>if they don’t depend on the web*</a:t>
            </a:r>
            <a:endParaRPr lang="en-US" sz="2200" b="1" dirty="0"/>
          </a:p>
          <a:p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run even when the workbook is </a:t>
            </a:r>
            <a:r>
              <a:rPr lang="en-US" sz="2200" b="1" dirty="0">
                <a:solidFill>
                  <a:schemeClr val="tx1">
                    <a:lumMod val="65000"/>
                  </a:schemeClr>
                </a:solidFill>
              </a:rPr>
              <a:t>unattended </a:t>
            </a:r>
            <a:r>
              <a:rPr lang="en-US" sz="2200" dirty="0">
                <a:solidFill>
                  <a:schemeClr val="tx1">
                    <a:lumMod val="65000"/>
                  </a:schemeClr>
                </a:solidFill>
              </a:rPr>
              <a:t>(very early preview)</a:t>
            </a:r>
          </a:p>
        </p:txBody>
      </p:sp>
    </p:spTree>
    <p:extLst>
      <p:ext uri="{BB962C8B-B14F-4D97-AF65-F5344CB8AC3E}">
        <p14:creationId xmlns:p14="http://schemas.microsoft.com/office/powerpoint/2010/main" val="265898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6CD8-D92F-45DC-B732-F706833E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8E8A-CD8F-49CA-978B-FB531F71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Good bye VBA</a:t>
            </a:r>
          </a:p>
          <a:p>
            <a:r>
              <a:rPr lang="en-CA" dirty="0"/>
              <a:t>Hello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D45E6-D254-4A86-9AA9-29919DA8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Sia Ghassemi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145F05A-0B5E-495B-8D53-FD127DAA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>
            <a:normAutofit/>
          </a:bodyPr>
          <a:lstStyle/>
          <a:p>
            <a:r>
              <a:rPr lang="en-US" sz="1800" dirty="0"/>
              <a:t>Cloud architect</a:t>
            </a:r>
          </a:p>
          <a:p>
            <a:r>
              <a:rPr lang="en-US" sz="1800" dirty="0" err="1"/>
              <a:t>DevSecurity</a:t>
            </a:r>
            <a:r>
              <a:rPr lang="en-US" sz="1800" dirty="0"/>
              <a:t> Expert</a:t>
            </a:r>
          </a:p>
          <a:p>
            <a:r>
              <a:rPr lang="en-US" sz="1800" dirty="0"/>
              <a:t>Microsoft Azure MVP</a:t>
            </a:r>
          </a:p>
          <a:p>
            <a:r>
              <a:rPr lang="en-US" sz="1800" dirty="0"/>
              <a:t>Founder of </a:t>
            </a:r>
            <a:r>
              <a:rPr lang="en-US" sz="1800" dirty="0" err="1"/>
              <a:t>sia</a:t>
            </a:r>
            <a:r>
              <a:rPr lang="en-US" sz="1800" dirty="0"/>
              <a:t> consulting</a:t>
            </a:r>
          </a:p>
          <a:p>
            <a:r>
              <a:rPr lang="en-US" sz="1800" dirty="0"/>
              <a:t>Running DevTalks.de</a:t>
            </a:r>
          </a:p>
          <a:p>
            <a:pPr lvl="1"/>
            <a:r>
              <a:rPr lang="en-US" sz="1600" dirty="0"/>
              <a:t>Next DevTalks 1.12. 9pm: Holger Schwichtenberg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793ADDC-0585-4553-930F-FD833F09DE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44" r="11444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66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91B6-AAE2-4CC7-BEBF-91035826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F26A8-6973-4F06-A600-36B63D2D5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VBA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9471-552B-41C2-AC1E-B4CF0462CC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VB</a:t>
            </a:r>
          </a:p>
          <a:p>
            <a:r>
              <a:rPr lang="en-CA" dirty="0"/>
              <a:t>Runs only on Windows</a:t>
            </a:r>
          </a:p>
          <a:p>
            <a:r>
              <a:rPr lang="en-CA" dirty="0"/>
              <a:t>You need VBA developers</a:t>
            </a:r>
          </a:p>
          <a:p>
            <a:r>
              <a:rPr lang="en-CA" dirty="0"/>
              <a:t>Limited to Macros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7F832-52EF-408F-9FD5-C3212CD9C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6B5FF-7118-4DFA-9BED-4AE7D02EF2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JavaScript (TypeScript, F# Dart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r>
              <a:rPr lang="en-CA" dirty="0"/>
              <a:t>Runs everywhere</a:t>
            </a:r>
          </a:p>
          <a:p>
            <a:r>
              <a:rPr lang="en-CA" dirty="0"/>
              <a:t>Grab a Frontend-Dev</a:t>
            </a:r>
          </a:p>
          <a:p>
            <a:r>
              <a:rPr lang="en-CA" dirty="0"/>
              <a:t>Full-feature-set (UI, Control</a:t>
            </a:r>
            <a:r>
              <a:rPr lang="en-CA"/>
              <a:t>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1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ACD5-4CDF-4551-B23F-8A267283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configures access in O365 portal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107F50-67C5-4D19-A4BD-F32D7F287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640" y="2052638"/>
            <a:ext cx="7760114" cy="45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76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740E-B9B1-41CE-8E92-FBDD0B5A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Where should the code run for custom functions?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52B1D-8FC2-41FB-BF9F-8EB36E31C336}"/>
              </a:ext>
            </a:extLst>
          </p:cNvPr>
          <p:cNvSpPr txBox="1"/>
          <p:nvPr/>
        </p:nvSpPr>
        <p:spPr>
          <a:xfrm>
            <a:off x="850883" y="1620701"/>
            <a:ext cx="4111949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Run code on the client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Cheap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Works offline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No network delay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E14EF-8169-4D55-B7C4-D5741AD79071}"/>
              </a:ext>
            </a:extLst>
          </p:cNvPr>
          <p:cNvSpPr txBox="1"/>
          <p:nvPr/>
        </p:nvSpPr>
        <p:spPr>
          <a:xfrm>
            <a:off x="6651522" y="1620700"/>
            <a:ext cx="468959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Run code on the server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Scalable for heavy processing and memory needs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Doesn’t depend on a person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BC92717-6F4E-44E3-B5E0-ECBEBB5A5C0C}"/>
              </a:ext>
            </a:extLst>
          </p:cNvPr>
          <p:cNvSpPr/>
          <p:nvPr/>
        </p:nvSpPr>
        <p:spPr bwMode="auto">
          <a:xfrm>
            <a:off x="850883" y="4667867"/>
            <a:ext cx="10490233" cy="1054508"/>
          </a:xfrm>
          <a:prstGeom prst="leftRightArrow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8CF88-9685-4A1B-8CBD-C1DD79595558}"/>
              </a:ext>
            </a:extLst>
          </p:cNvPr>
          <p:cNvSpPr txBox="1"/>
          <p:nvPr/>
        </p:nvSpPr>
        <p:spPr>
          <a:xfrm>
            <a:off x="976245" y="3899435"/>
            <a:ext cx="183332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Math problems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=ISPRIME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FBA020-7887-48BB-B101-1FDA97C9BB98}"/>
              </a:ext>
            </a:extLst>
          </p:cNvPr>
          <p:cNvSpPr txBox="1"/>
          <p:nvPr/>
        </p:nvSpPr>
        <p:spPr>
          <a:xfrm>
            <a:off x="8642555" y="3888815"/>
            <a:ext cx="29642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Machine Learning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=FRAUDPROBABILITY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9764D-E5E2-4EED-8C4D-B8AA401CC14C}"/>
              </a:ext>
            </a:extLst>
          </p:cNvPr>
          <p:cNvSpPr txBox="1"/>
          <p:nvPr/>
        </p:nvSpPr>
        <p:spPr>
          <a:xfrm>
            <a:off x="3052818" y="3899435"/>
            <a:ext cx="279481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Public Web Data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=BITCOIN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C4AE5D-1304-4C20-9EA2-C2E6E266BCA3}"/>
              </a:ext>
            </a:extLst>
          </p:cNvPr>
          <p:cNvSpPr txBox="1"/>
          <p:nvPr/>
        </p:nvSpPr>
        <p:spPr>
          <a:xfrm>
            <a:off x="5906730" y="3912722"/>
            <a:ext cx="279481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Unattended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=CITYFROMPHONE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154236-9B62-4025-B8D2-84B2C948C234}"/>
              </a:ext>
            </a:extLst>
          </p:cNvPr>
          <p:cNvSpPr txBox="1"/>
          <p:nvPr/>
        </p:nvSpPr>
        <p:spPr>
          <a:xfrm>
            <a:off x="7021658" y="6137223"/>
            <a:ext cx="50115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Machine Learning functions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51BA52-7ECF-4079-8864-ECA9C630C55C}"/>
              </a:ext>
            </a:extLst>
          </p:cNvPr>
          <p:cNvCxnSpPr>
            <a:cxnSpLocks/>
          </p:cNvCxnSpPr>
          <p:nvPr/>
        </p:nvCxnSpPr>
        <p:spPr>
          <a:xfrm flipV="1">
            <a:off x="9269361" y="4176435"/>
            <a:ext cx="258097" cy="1931020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3857497-DAB7-4014-B5B3-7C5BC5F5245A}"/>
              </a:ext>
            </a:extLst>
          </p:cNvPr>
          <p:cNvSpPr/>
          <p:nvPr/>
        </p:nvSpPr>
        <p:spPr bwMode="auto">
          <a:xfrm>
            <a:off x="671052" y="3467360"/>
            <a:ext cx="5501148" cy="1392234"/>
          </a:xfrm>
          <a:prstGeom prst="ellipse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26F8DC-A2E6-4BDC-86A7-25FA09ACEE22}"/>
              </a:ext>
            </a:extLst>
          </p:cNvPr>
          <p:cNvCxnSpPr>
            <a:cxnSpLocks/>
          </p:cNvCxnSpPr>
          <p:nvPr/>
        </p:nvCxnSpPr>
        <p:spPr>
          <a:xfrm flipV="1">
            <a:off x="2728452" y="4608295"/>
            <a:ext cx="693174" cy="1315227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3AB440-B7AD-42FE-9FCB-056B6FD99940}"/>
              </a:ext>
            </a:extLst>
          </p:cNvPr>
          <p:cNvSpPr txBox="1"/>
          <p:nvPr/>
        </p:nvSpPr>
        <p:spPr>
          <a:xfrm>
            <a:off x="836038" y="5931396"/>
            <a:ext cx="50115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JavaScript custom functions</a:t>
            </a:r>
          </a:p>
        </p:txBody>
      </p:sp>
    </p:spTree>
    <p:extLst>
      <p:ext uri="{BB962C8B-B14F-4D97-AF65-F5344CB8AC3E}">
        <p14:creationId xmlns:p14="http://schemas.microsoft.com/office/powerpoint/2010/main" val="100782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6" grpId="0" animBg="1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1DCA-8DA9-4839-A120-C7D3F840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329B-3DEF-4238-9FE1-27FA58570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24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4A03-FE18-4141-9464-D0CDCB0C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Performance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05CE6-4D1F-4C73-AB2F-3177CDA9A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8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8F521F7-9DD1-45DB-8543-78A33D56C4B9}"/>
              </a:ext>
            </a:extLst>
          </p:cNvPr>
          <p:cNvGraphicFramePr>
            <a:graphicFrameLocks/>
          </p:cNvGraphicFramePr>
          <p:nvPr/>
        </p:nvGraphicFramePr>
        <p:xfrm>
          <a:off x="0" y="353961"/>
          <a:ext cx="7586465" cy="6504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DF3024-DDFB-4BCC-9FC4-12742F033833}"/>
              </a:ext>
            </a:extLst>
          </p:cNvPr>
          <p:cNvSpPr txBox="1"/>
          <p:nvPr/>
        </p:nvSpPr>
        <p:spPr>
          <a:xfrm>
            <a:off x="7978877" y="1317940"/>
            <a:ext cx="4004187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Details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Intel Xeon E5-1680 v4 @ 3.40GHz (8 cores)</a:t>
            </a: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Measured total time for 1000 functions</a:t>
            </a: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Median of 20 trials</a:t>
            </a: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ChakraCore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runtimes are preloaded</a:t>
            </a:r>
          </a:p>
          <a:p>
            <a:pPr marL="0" marR="0" lvl="0" indent="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Test Scenarios</a:t>
            </a: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Calculate the mortgage payment for a given principal, period, and rate</a:t>
            </a:r>
          </a:p>
          <a:p>
            <a:pPr marL="171450" marR="0" lvl="0" indent="-171450" algn="l" defTabSz="914367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Find the 1000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prime number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85334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F5B1-23A2-4A2A-B3D7-BB47895C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B4FC-D0E9-47B4-998C-A12C69123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93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F5B1-23A2-4A2A-B3D7-BB47895C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AWS Lambda 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B4FC-D0E9-47B4-998C-A12C69123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12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90DA-3088-4657-B8BF-E9709D16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Functions</a:t>
            </a:r>
            <a:br>
              <a:rPr lang="en-CA" dirty="0"/>
            </a:br>
            <a:r>
              <a:rPr lang="en-CA" dirty="0"/>
              <a:t>possible futures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A352-F492-48ED-8EDF-E2A4324FE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Machine Learning</a:t>
            </a:r>
          </a:p>
          <a:p>
            <a:r>
              <a:rPr lang="en-CA" dirty="0"/>
              <a:t>Push updates</a:t>
            </a:r>
          </a:p>
          <a:p>
            <a:r>
              <a:rPr lang="en-CA" dirty="0"/>
              <a:t>Workflows</a:t>
            </a:r>
          </a:p>
          <a:p>
            <a:r>
              <a:rPr lang="en-CA" dirty="0"/>
              <a:t>Run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8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AE0AC-735C-4869-AFE3-A844262E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Resources</a:t>
            </a:r>
            <a:endParaRPr lang="en-D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092D75-A4A9-455A-82CD-6759B89CC7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69803" y="2052116"/>
            <a:ext cx="4126197" cy="39978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DE" altLang="en-DE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hlinkClick r:id="rId5"/>
              </a:rPr>
              <a:t>https://docs.microsoft.com/en-us/office/dev/add-ins/reference/javascript-api-for-office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DE" altLang="en-DE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hlinkClick r:id="rId6"/>
              </a:rPr>
              <a:t>https://github.com/officedev/office-js/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DE" altLang="en-DE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hlinkClick r:id="rId7"/>
              </a:rPr>
              <a:t>https://docs.microsoft.com/en-us/javascript/api/custom-functions-runtime?view=excel-js-preview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DE" altLang="en-DE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hlinkClick r:id="rId8"/>
              </a:rPr>
              <a:t>https://docs.microsoft.com/en-us/office/dev/add-ins/excel/custom-functions-overview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DE" altLang="en-DE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hlinkClick r:id="rId9"/>
              </a:rPr>
              <a:t>https://docs.microsoft.com/en-us/office/dev/add-ins/excel/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DE" altLang="en-DE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hlinkClick r:id="rId10"/>
              </a:rPr>
              <a:t>https://github.com/dersia/ExcelSignalRSample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DE" sz="1400" b="0" i="0" u="none" strike="noStrike" cap="none" normalizeH="0" baseline="0" dirty="0">
                <a:ln>
                  <a:noFill/>
                </a:ln>
                <a:effectLst/>
                <a:latin typeface="Arial Unicode MS"/>
                <a:hlinkClick r:id="rId11"/>
              </a:rPr>
              <a:t>https://github.com/dersia/m365bootcamp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7F9280A4-5BFA-46E9-8800-81795E9D9D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51768" y="1432023"/>
            <a:ext cx="3994617" cy="399461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7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7D8F-F888-4219-A39C-1846E22E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/>
              <a:t>What this talk is about</a:t>
            </a:r>
            <a:endParaRPr lang="en-US" dirty="0"/>
          </a:p>
        </p:txBody>
      </p:sp>
      <p:pic>
        <p:nvPicPr>
          <p:cNvPr id="5" name="Content Placeholder 4" descr="A person holding a sign&#10;&#10;Description automatically generated">
            <a:extLst>
              <a:ext uri="{FF2B5EF4-FFF2-40B4-BE49-F238E27FC236}">
                <a16:creationId xmlns:a16="http://schemas.microsoft.com/office/drawing/2014/main" id="{E022CA46-8A26-49F4-9F1A-AD0E8969A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062" y="1600865"/>
            <a:ext cx="9128495" cy="5129345"/>
          </a:xfrm>
        </p:spPr>
      </p:pic>
    </p:spTree>
    <p:extLst>
      <p:ext uri="{BB962C8B-B14F-4D97-AF65-F5344CB8AC3E}">
        <p14:creationId xmlns:p14="http://schemas.microsoft.com/office/powerpoint/2010/main" val="3338425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0656-BF43-4ED6-BFC7-493D058A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 &amp; 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F46A-8944-4000-83AA-3AE93132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73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7882-EB5B-48BB-B204-9552FDEF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3D6D-80BA-4EFF-B49F-0AD5C204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6600" dirty="0"/>
              <a:t>Thank you!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2885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1982FE-3840-4E9A-B347-F3E8FCBC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100" dirty="0">
                <a:solidFill>
                  <a:srgbClr val="1F2D29"/>
                </a:solidFill>
              </a:rPr>
              <a:t>So how are you doing this today?</a:t>
            </a:r>
            <a:br>
              <a:rPr lang="en-US" sz="4100" dirty="0">
                <a:solidFill>
                  <a:srgbClr val="1F2D29"/>
                </a:solidFill>
              </a:rPr>
            </a:br>
            <a:br>
              <a:rPr lang="en-US" sz="4100" dirty="0">
                <a:solidFill>
                  <a:srgbClr val="1F2D29"/>
                </a:solidFill>
              </a:rPr>
            </a:br>
            <a:r>
              <a:rPr lang="en-US" sz="4100" dirty="0">
                <a:solidFill>
                  <a:srgbClr val="1F2D29"/>
                </a:solidFill>
              </a:rPr>
              <a:t>We do have a Excel Spreadsheet for that!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ight Triangle 73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74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4" name="Picture 8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10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0" name="Rectangle 20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4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43" name="Picture 2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4" name="Rectangle 28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8B58E-E332-4E5C-B256-AC1D5CBC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771" y="1134409"/>
            <a:ext cx="6378102" cy="3875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800"/>
              <a:t>Ok, cool we will replace that by a beautiful app. It will do all the things you are doing today and it will all work seamlessly with your current system!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F793961F-503F-434A-880A-EA44EB427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11092" y="1134409"/>
            <a:ext cx="239869" cy="23986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2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D198664-99F1-44BC-BBCD-4265763F5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6D4E21E-F22E-4B9F-9711-67079106F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74757" y="643466"/>
            <a:ext cx="944248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35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FEDB-9C64-425A-ACCD-B172A045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Excel is not easy!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900A-E467-4FA7-8807-E126238D7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App won’t have the full power of Excel</a:t>
            </a:r>
          </a:p>
          <a:p>
            <a:r>
              <a:rPr lang="en-US" dirty="0"/>
              <a:t>It takes time to transition to the new system</a:t>
            </a:r>
          </a:p>
          <a:p>
            <a:r>
              <a:rPr lang="en-US" dirty="0"/>
              <a:t>It will take a lot of time to get to the same performance with the new app</a:t>
            </a:r>
          </a:p>
        </p:txBody>
      </p:sp>
    </p:spTree>
    <p:extLst>
      <p:ext uri="{BB962C8B-B14F-4D97-AF65-F5344CB8AC3E}">
        <p14:creationId xmlns:p14="http://schemas.microsoft.com/office/powerpoint/2010/main" val="48796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4324-B7AB-4F7F-A606-A9D722E1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need to replace Excel!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D719-1186-4AC7-8FD9-70ADAD2FF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 Spreadsheets are hard to maintain</a:t>
            </a:r>
          </a:p>
          <a:p>
            <a:r>
              <a:rPr lang="en-US" dirty="0"/>
              <a:t>Spreadsheets don’t scale well</a:t>
            </a:r>
          </a:p>
          <a:p>
            <a:r>
              <a:rPr lang="en-US" dirty="0"/>
              <a:t>Spreadsheets need to be imported</a:t>
            </a:r>
          </a:p>
          <a:p>
            <a:r>
              <a:rPr lang="en-US" dirty="0"/>
              <a:t>VBA is a pain ;)</a:t>
            </a:r>
          </a:p>
        </p:txBody>
      </p:sp>
    </p:spTree>
    <p:extLst>
      <p:ext uri="{BB962C8B-B14F-4D97-AF65-F5344CB8AC3E}">
        <p14:creationId xmlns:p14="http://schemas.microsoft.com/office/powerpoint/2010/main" val="390067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A82C-44B3-464E-B7D7-AE12251B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silver lining!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A4F5-D149-498B-B4D2-6384D9E10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Functions in Excel (preview)</a:t>
            </a:r>
          </a:p>
          <a:p>
            <a:r>
              <a:rPr lang="en-US" dirty="0"/>
              <a:t>Part of new Add-In system using JavaScript (Office 2016+; Excel, Word, </a:t>
            </a:r>
            <a:r>
              <a:rPr lang="en-US" dirty="0" err="1"/>
              <a:t>Powerpoint</a:t>
            </a:r>
            <a:r>
              <a:rPr lang="en-US" dirty="0"/>
              <a:t>, Outlook)</a:t>
            </a:r>
          </a:p>
          <a:p>
            <a:r>
              <a:rPr lang="en-US" dirty="0"/>
              <a:t>Deployable individually and Tenant-wide</a:t>
            </a:r>
          </a:p>
        </p:txBody>
      </p:sp>
    </p:spTree>
    <p:extLst>
      <p:ext uri="{BB962C8B-B14F-4D97-AF65-F5344CB8AC3E}">
        <p14:creationId xmlns:p14="http://schemas.microsoft.com/office/powerpoint/2010/main" val="367917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5-50195_Microsoft_Build_Template">
  <a:themeElements>
    <a:clrScheme name="Microsoft Build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05050"/>
      </a:accent1>
      <a:accent2>
        <a:srgbClr val="D2D2D2"/>
      </a:accent2>
      <a:accent3>
        <a:srgbClr val="E3008C"/>
      </a:accent3>
      <a:accent4>
        <a:srgbClr val="32145A"/>
      </a:accent4>
      <a:accent5>
        <a:srgbClr val="2139B5"/>
      </a:accent5>
      <a:accent6>
        <a:srgbClr val="E6E6E6"/>
      </a:accent6>
      <a:hlink>
        <a:srgbClr val="2139B5"/>
      </a:hlink>
      <a:folHlink>
        <a:srgbClr val="2139B5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8_16x9_Breakout_Template.potx" id="{1A72F1D6-8E00-44B7-8612-A96C51648790}" vid="{FC63816D-7A82-403A-9DF6-29F1914C43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670</Words>
  <Application>Microsoft Office PowerPoint</Application>
  <PresentationFormat>Widescreen</PresentationFormat>
  <Paragraphs>151</Paragraphs>
  <Slides>31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Arial Unicode MS</vt:lpstr>
      <vt:lpstr>Calibri</vt:lpstr>
      <vt:lpstr>Consolas</vt:lpstr>
      <vt:lpstr>MS Shell Dlg 2</vt:lpstr>
      <vt:lpstr>Segoe UI</vt:lpstr>
      <vt:lpstr>Segoe UI Semibold</vt:lpstr>
      <vt:lpstr>Segoe UI Semilight</vt:lpstr>
      <vt:lpstr>Wingdings</vt:lpstr>
      <vt:lpstr>Wingdings 3</vt:lpstr>
      <vt:lpstr>Madison</vt:lpstr>
      <vt:lpstr>5-50195_Microsoft_Build_Template</vt:lpstr>
      <vt:lpstr>Custom Functions for Excel </vt:lpstr>
      <vt:lpstr>Sia Ghassemi</vt:lpstr>
      <vt:lpstr>What this talk is about</vt:lpstr>
      <vt:lpstr>So how are you doing this today?  We do have a Excel Spreadsheet for that!</vt:lpstr>
      <vt:lpstr>Ok, cool we will replace that by a beautiful app. It will do all the things you are doing today and it will all work seamlessly with your current system!</vt:lpstr>
      <vt:lpstr>PowerPoint Presentation</vt:lpstr>
      <vt:lpstr>Replacing Excel is not easy!</vt:lpstr>
      <vt:lpstr>But we need to replace Excel!</vt:lpstr>
      <vt:lpstr>There is a silver lining!</vt:lpstr>
      <vt:lpstr>Azure Functions</vt:lpstr>
      <vt:lpstr>Azure Cloud Computing</vt:lpstr>
      <vt:lpstr>Azure Cloud Computing</vt:lpstr>
      <vt:lpstr>Azure Functions</vt:lpstr>
      <vt:lpstr>Azure Functions</vt:lpstr>
      <vt:lpstr>Azure Functions</vt:lpstr>
      <vt:lpstr>Custom Functions for Excel</vt:lpstr>
      <vt:lpstr>PowerPoint Presentation</vt:lpstr>
      <vt:lpstr>Custom Functions</vt:lpstr>
      <vt:lpstr>Custom Functions</vt:lpstr>
      <vt:lpstr>Custom Functions</vt:lpstr>
      <vt:lpstr>Admin configures access in O365 portal</vt:lpstr>
      <vt:lpstr>Where should the code run for custom functions?</vt:lpstr>
      <vt:lpstr>Demo</vt:lpstr>
      <vt:lpstr>Performance</vt:lpstr>
      <vt:lpstr>PowerPoint Presentation</vt:lpstr>
      <vt:lpstr>Azure Functions Demo</vt:lpstr>
      <vt:lpstr>AWS Lambda Demo</vt:lpstr>
      <vt:lpstr>Custom Functions possible futures</vt:lpstr>
      <vt:lpstr>Resources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Functions for Excel </dc:title>
  <dc:creator>Sia Ghassemi</dc:creator>
  <cp:lastModifiedBy>Sia Ghassemi</cp:lastModifiedBy>
  <cp:revision>2</cp:revision>
  <dcterms:created xsi:type="dcterms:W3CDTF">2020-11-28T11:14:40Z</dcterms:created>
  <dcterms:modified xsi:type="dcterms:W3CDTF">2020-11-28T12:51:16Z</dcterms:modified>
</cp:coreProperties>
</file>