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304" r:id="rId6"/>
    <p:sldId id="305" r:id="rId7"/>
    <p:sldId id="260" r:id="rId8"/>
    <p:sldId id="266" r:id="rId9"/>
    <p:sldId id="263" r:id="rId10"/>
    <p:sldId id="261" r:id="rId11"/>
    <p:sldId id="267" r:id="rId12"/>
    <p:sldId id="264" r:id="rId13"/>
    <p:sldId id="270" r:id="rId14"/>
    <p:sldId id="268" r:id="rId15"/>
    <p:sldId id="269" r:id="rId16"/>
    <p:sldId id="262" r:id="rId17"/>
    <p:sldId id="271" r:id="rId18"/>
    <p:sldId id="273" r:id="rId19"/>
    <p:sldId id="274" r:id="rId20"/>
    <p:sldId id="275" r:id="rId21"/>
    <p:sldId id="27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4" r:id="rId32"/>
    <p:sldId id="285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7" r:id="rId41"/>
    <p:sldId id="296" r:id="rId42"/>
    <p:sldId id="298" r:id="rId43"/>
    <p:sldId id="299" r:id="rId44"/>
    <p:sldId id="300" r:id="rId45"/>
    <p:sldId id="295" r:id="rId46"/>
    <p:sldId id="301" r:id="rId47"/>
    <p:sldId id="303" r:id="rId48"/>
    <p:sldId id="30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-1302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4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1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2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1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70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1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8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3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D22A92D-C48D-4CF5-B5E0-4A5C393DAA9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2553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3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B817-ADC4-4E74-84BB-62CB0F2B8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DSGVO und CLOUD-Act?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51F1-2816-42E0-9086-135187B6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Kein</a:t>
            </a:r>
            <a:r>
              <a:rPr lang="en-US" dirty="0"/>
              <a:t> problem!</a:t>
            </a:r>
          </a:p>
        </p:txBody>
      </p:sp>
    </p:spTree>
    <p:extLst>
      <p:ext uri="{BB962C8B-B14F-4D97-AF65-F5344CB8AC3E}">
        <p14:creationId xmlns:p14="http://schemas.microsoft.com/office/powerpoint/2010/main" val="311664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635DB0C-99AE-4B73-AED8-4FC09A38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de-DE"/>
              <a:t>Was ist die DSGVO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844A8CF2-DDA9-46D3-8509-EC106FC9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de-DE"/>
              <a:t>Privacy by Design</a:t>
            </a:r>
          </a:p>
          <a:p>
            <a:r>
              <a:rPr lang="de-DE"/>
              <a:t>Privacy by Default</a:t>
            </a:r>
          </a:p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1FC4A6CA-53C6-4EC3-85ED-33DD5DC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693370"/>
            <a:ext cx="4821551" cy="27121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C59D7-9A50-450B-9C85-086765B67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1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Transparenz</a:t>
            </a:r>
          </a:p>
          <a:p>
            <a:pPr lvl="1"/>
            <a:r>
              <a:rPr lang="de-DE" dirty="0"/>
              <a:t>Artikel 12</a:t>
            </a:r>
          </a:p>
          <a:p>
            <a:pPr lvl="1"/>
            <a:r>
              <a:rPr lang="de-DE" dirty="0"/>
              <a:t>Artikel 15</a:t>
            </a:r>
          </a:p>
          <a:p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  <a:p>
            <a:pPr lvl="1"/>
            <a:r>
              <a:rPr lang="de-DE" dirty="0"/>
              <a:t>A</a:t>
            </a:r>
            <a:r>
              <a:rPr lang="en-US" dirty="0" err="1"/>
              <a:t>rtikel</a:t>
            </a:r>
            <a:r>
              <a:rPr lang="en-US" dirty="0"/>
              <a:t> 17</a:t>
            </a:r>
          </a:p>
          <a:p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Datenübertragbarkeit</a:t>
            </a:r>
            <a:endParaRPr lang="en-US" dirty="0"/>
          </a:p>
          <a:p>
            <a:pPr lvl="1"/>
            <a:r>
              <a:rPr lang="de-DE" dirty="0"/>
              <a:t>A</a:t>
            </a:r>
            <a:r>
              <a:rPr lang="en-US" dirty="0" err="1"/>
              <a:t>rtikel</a:t>
            </a:r>
            <a:r>
              <a:rPr lang="en-US" dirty="0"/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329441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- Transparenz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15: </a:t>
            </a:r>
          </a:p>
          <a:p>
            <a:pPr lvl="1"/>
            <a:r>
              <a:rPr lang="de-DE" dirty="0"/>
              <a:t>Jede Person hat das Recht auf Auskunft über alle sie betreffenden Daten</a:t>
            </a:r>
          </a:p>
          <a:p>
            <a:r>
              <a:rPr lang="de-DE" dirty="0"/>
              <a:t>Artikel 12:</a:t>
            </a:r>
          </a:p>
          <a:p>
            <a:pPr lvl="1"/>
            <a:r>
              <a:rPr lang="en-US" dirty="0"/>
              <a:t>Die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in „</a:t>
            </a:r>
            <a:r>
              <a:rPr lang="de-DE" u="sng" dirty="0"/>
              <a:t>präziser, transparenter, verständlicher und leicht zugänglicher Form in einer klaren und einfachen Sprache</a:t>
            </a:r>
            <a:r>
              <a:rPr lang="de-DE" dirty="0"/>
              <a:t>“ zu liefern</a:t>
            </a:r>
          </a:p>
        </p:txBody>
      </p:sp>
    </p:spTree>
    <p:extLst>
      <p:ext uri="{BB962C8B-B14F-4D97-AF65-F5344CB8AC3E}">
        <p14:creationId xmlns:p14="http://schemas.microsoft.com/office/powerpoint/2010/main" val="84885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- Transparenz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Wer</a:t>
            </a:r>
            <a:r>
              <a:rPr lang="de-DE" dirty="0"/>
              <a:t> hat </a:t>
            </a:r>
            <a:r>
              <a:rPr lang="de-DE" u="sng" dirty="0"/>
              <a:t>wann</a:t>
            </a:r>
            <a:r>
              <a:rPr lang="de-DE" dirty="0"/>
              <a:t> </a:t>
            </a:r>
            <a:r>
              <a:rPr lang="de-DE" u="sng" dirty="0"/>
              <a:t>welche Daten</a:t>
            </a:r>
            <a:r>
              <a:rPr lang="de-DE" dirty="0"/>
              <a:t> </a:t>
            </a:r>
            <a:r>
              <a:rPr lang="de-DE" u="sng" dirty="0"/>
              <a:t>weswegen</a:t>
            </a:r>
            <a:r>
              <a:rPr lang="de-DE" dirty="0"/>
              <a:t> übermittelt?</a:t>
            </a:r>
            <a:endParaRPr lang="de-DE" i="1" dirty="0"/>
          </a:p>
          <a:p>
            <a:pPr lvl="1"/>
            <a:r>
              <a:rPr lang="de-DE" i="1" dirty="0"/>
              <a:t>Präzise</a:t>
            </a:r>
          </a:p>
          <a:p>
            <a:pPr lvl="1"/>
            <a:r>
              <a:rPr lang="de-DE" i="1" dirty="0"/>
              <a:t>Transparent</a:t>
            </a:r>
          </a:p>
          <a:p>
            <a:pPr lvl="1"/>
            <a:r>
              <a:rPr lang="de-DE" i="1" dirty="0"/>
              <a:t>Verständlich</a:t>
            </a:r>
          </a:p>
          <a:p>
            <a:pPr lvl="1"/>
            <a:r>
              <a:rPr lang="de-DE" i="1" dirty="0"/>
              <a:t>In leicht zugänglicher Form</a:t>
            </a:r>
          </a:p>
          <a:p>
            <a:pPr lvl="1"/>
            <a:r>
              <a:rPr lang="de-DE" i="1" dirty="0"/>
              <a:t>In einer klaren und einfachen Sprache</a:t>
            </a:r>
            <a:endParaRPr lang="de-DE" i="1" u="sng" dirty="0"/>
          </a:p>
          <a:p>
            <a:endParaRPr lang="de-DE" dirty="0"/>
          </a:p>
          <a:p>
            <a:r>
              <a:rPr lang="de-DE" dirty="0"/>
              <a:t>Alle Geschäftsprozesse müssen nachvollziehbar sein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7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DSGVO - </a:t>
            </a:r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17:</a:t>
            </a:r>
          </a:p>
          <a:p>
            <a:pPr lvl="1"/>
            <a:r>
              <a:rPr lang="de-DE" dirty="0"/>
              <a:t>Betroffene Personen haben das Recht, das Löschen aller sie betreffenden Daten zu fordern, wenn die Gründe für die Datenspeicherung entfallen.</a:t>
            </a:r>
          </a:p>
          <a:p>
            <a:pPr lvl="1"/>
            <a:r>
              <a:rPr lang="de-DE" dirty="0"/>
              <a:t>Verarbeiter muss selbst aktiv die Daten löschen, wenn es keinen Grund mehr für eine Speicherung und Verarbeitung gibt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4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DSGVO - </a:t>
            </a:r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Personenbezogene Daten (Name, Adresse etc.)</a:t>
            </a:r>
          </a:p>
          <a:p>
            <a:r>
              <a:rPr lang="de-DE" dirty="0"/>
              <a:t>IP-Adresse</a:t>
            </a:r>
          </a:p>
          <a:p>
            <a:r>
              <a:rPr lang="de-DE" dirty="0"/>
              <a:t>Backups</a:t>
            </a:r>
          </a:p>
          <a:p>
            <a:r>
              <a:rPr lang="de-DE" dirty="0"/>
              <a:t>Dokumente (Rechnungen, rechtliche Dokumente)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Wenn Gründe für Datenspeicherung nicht mehr Relevant</a:t>
            </a:r>
          </a:p>
          <a:p>
            <a:pPr lvl="1"/>
            <a:r>
              <a:rPr lang="de-DE" dirty="0"/>
              <a:t>Gesetzliche Gründe  (z.B. Rechnungen nach 10 Jahren, Tages genau)</a:t>
            </a:r>
          </a:p>
          <a:p>
            <a:pPr lvl="1"/>
            <a:r>
              <a:rPr lang="de-DE" dirty="0"/>
              <a:t>Geschäftsrelevante Gründe (z.B. Vertragliche Vereinbarung: Garantie)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0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DSGVO - Recht auf Datenübertragbarkeit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20:</a:t>
            </a:r>
          </a:p>
          <a:p>
            <a:pPr lvl="1"/>
            <a:r>
              <a:rPr lang="de-DE" dirty="0"/>
              <a:t>Betroffene Personen haben das Recht, die Daten, die sie betreffen und die sie selbst dem Verantwortlichen übergeben haben, in einem „</a:t>
            </a:r>
            <a:r>
              <a:rPr lang="de-DE" u="sng" dirty="0"/>
              <a:t>strukturierten</a:t>
            </a:r>
            <a:r>
              <a:rPr lang="de-DE" dirty="0"/>
              <a:t>, </a:t>
            </a:r>
            <a:r>
              <a:rPr lang="de-DE" u="sng" dirty="0"/>
              <a:t>gängigen</a:t>
            </a:r>
            <a:r>
              <a:rPr lang="de-DE" dirty="0"/>
              <a:t> und </a:t>
            </a:r>
            <a:r>
              <a:rPr lang="de-DE" u="sng" dirty="0"/>
              <a:t>maschinenlesbaren</a:t>
            </a:r>
            <a:r>
              <a:rPr lang="de-DE" dirty="0"/>
              <a:t> Format zu erhalten“, auch und insbesondere für den Zweck, sie anderen „ohne Behinderung durch den Verantwortlichen“ zu übermitteln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0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DSGVO - Recht auf Datenübertragbarkeit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Strukturiert</a:t>
            </a:r>
          </a:p>
          <a:p>
            <a:r>
              <a:rPr lang="de-DE" dirty="0"/>
              <a:t>Gängigen</a:t>
            </a:r>
          </a:p>
          <a:p>
            <a:r>
              <a:rPr lang="de-DE" dirty="0"/>
              <a:t>Maschinenlesbares Format</a:t>
            </a:r>
          </a:p>
          <a:p>
            <a:r>
              <a:rPr lang="de-DE" dirty="0"/>
              <a:t>Ohne Behinderung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pPr lvl="1"/>
            <a:r>
              <a:rPr lang="de-DE" dirty="0"/>
              <a:t>Kunde möchte von G-Mail zu Outlook wechseln.</a:t>
            </a:r>
          </a:p>
          <a:p>
            <a:pPr lvl="1"/>
            <a:r>
              <a:rPr lang="de-DE" dirty="0"/>
              <a:t>Kunde möchte von Sparkasse zur VW-Bank wechseln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Transparenz</a:t>
            </a:r>
          </a:p>
          <a:p>
            <a:pPr lvl="1"/>
            <a:r>
              <a:rPr lang="de-DE" dirty="0"/>
              <a:t>Sehr detailiertes Auditing erforderlich</a:t>
            </a:r>
          </a:p>
          <a:p>
            <a:pPr lvl="1"/>
            <a:r>
              <a:rPr lang="de-DE" dirty="0"/>
              <a:t>Teilweise Metadaten Erfassung erforderlich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Recht auf Vergessenwerden</a:t>
            </a:r>
          </a:p>
          <a:p>
            <a:pPr lvl="1"/>
            <a:r>
              <a:rPr lang="de-DE" dirty="0"/>
              <a:t>Log-Files können IP-Adressen enthalten</a:t>
            </a:r>
          </a:p>
          <a:p>
            <a:pPr lvl="1"/>
            <a:r>
              <a:rPr lang="de-DE" dirty="0"/>
              <a:t>Backups können personenbezogene Daten enthalten</a:t>
            </a:r>
          </a:p>
          <a:p>
            <a:pPr lvl="1"/>
            <a:r>
              <a:rPr lang="de-DE" dirty="0"/>
              <a:t>Transaction-Log</a:t>
            </a:r>
          </a:p>
          <a:p>
            <a:pPr lvl="1"/>
            <a:r>
              <a:rPr lang="de-DE" dirty="0"/>
              <a:t>Dokumente aktiv löschen wenn nicht mehr benötigt</a:t>
            </a:r>
          </a:p>
          <a:p>
            <a:pPr lvl="1"/>
            <a:r>
              <a:rPr lang="de-DE" dirty="0"/>
              <a:t>Immutability (Blockchain)</a:t>
            </a:r>
          </a:p>
          <a:p>
            <a:pPr lvl="1"/>
            <a:r>
              <a:rPr lang="de-DE" dirty="0"/>
              <a:t>Nicht personenbezogene Daten und personenbezogene Daten in gleichen Tabellen / forgein-key-contraints</a:t>
            </a:r>
          </a:p>
          <a:p>
            <a:pPr lvl="1"/>
            <a:r>
              <a:rPr lang="de-DE" dirty="0"/>
              <a:t>Deleted flag nicht mehr ausreichend, Daten sind weg</a:t>
            </a:r>
          </a:p>
          <a:p>
            <a:pPr lvl="1"/>
            <a:r>
              <a:rPr lang="de-DE" dirty="0"/>
              <a:t>Auswertungen und Berichte nicht mehr Akkurat, da Daten gelöscht wurden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5C0B-CFA2-405B-BBE8-58C684A1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7BF6-12F3-47D6-8820-8188E3E6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Sia-Consulting Limited</a:t>
            </a:r>
          </a:p>
          <a:p>
            <a:pPr lvl="1"/>
            <a:r>
              <a:rPr lang="en-US" dirty="0"/>
              <a:t>Cloud-</a:t>
            </a:r>
            <a:r>
              <a:rPr lang="en-US" dirty="0" err="1"/>
              <a:t>Beratung</a:t>
            </a:r>
            <a:endParaRPr lang="en-US" dirty="0"/>
          </a:p>
          <a:p>
            <a:pPr lvl="1"/>
            <a:r>
              <a:rPr lang="en-US" dirty="0" err="1"/>
              <a:t>Softwareentwicklung</a:t>
            </a:r>
            <a:endParaRPr lang="en-US" dirty="0"/>
          </a:p>
          <a:p>
            <a:pPr lvl="1"/>
            <a:r>
              <a:rPr lang="en-US" dirty="0"/>
              <a:t>Trainings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Sia</a:t>
            </a:r>
          </a:p>
          <a:p>
            <a:pPr lvl="1"/>
            <a:r>
              <a:rPr lang="en-US" dirty="0" err="1"/>
              <a:t>Softwareentwickler</a:t>
            </a:r>
            <a:r>
              <a:rPr lang="en-US" dirty="0"/>
              <a:t> und –</a:t>
            </a:r>
            <a:r>
              <a:rPr lang="en-US" dirty="0" err="1"/>
              <a:t>architekt</a:t>
            </a:r>
            <a:endParaRPr lang="en-US" dirty="0"/>
          </a:p>
          <a:p>
            <a:pPr lvl="1"/>
            <a:r>
              <a:rPr lang="en-US" dirty="0"/>
              <a:t>Microsoft Azure MVP</a:t>
            </a:r>
          </a:p>
          <a:p>
            <a:pPr lvl="1"/>
            <a:r>
              <a:rPr lang="en-US" dirty="0"/>
              <a:t>Co-</a:t>
            </a:r>
            <a:r>
              <a:rPr lang="en-US" dirty="0" err="1"/>
              <a:t>Organisator</a:t>
            </a:r>
            <a:r>
              <a:rPr lang="en-US" dirty="0"/>
              <a:t> Meetup Hamburg</a:t>
            </a:r>
          </a:p>
          <a:p>
            <a:pPr lvl="1"/>
            <a:r>
              <a:rPr lang="en-US" dirty="0"/>
              <a:t>@DerSia_</a:t>
            </a:r>
          </a:p>
        </p:txBody>
      </p:sp>
    </p:spTree>
    <p:extLst>
      <p:ext uri="{BB962C8B-B14F-4D97-AF65-F5344CB8AC3E}">
        <p14:creationId xmlns:p14="http://schemas.microsoft.com/office/powerpoint/2010/main" val="3440386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Kein gängiges Format</a:t>
            </a:r>
          </a:p>
          <a:p>
            <a:pPr lvl="1"/>
            <a:r>
              <a:rPr lang="de-DE" dirty="0"/>
              <a:t>Jeder hat seine eigenen Tabellen und Datenformate</a:t>
            </a:r>
          </a:p>
        </p:txBody>
      </p:sp>
    </p:spTree>
    <p:extLst>
      <p:ext uri="{BB962C8B-B14F-4D97-AF65-F5344CB8AC3E}">
        <p14:creationId xmlns:p14="http://schemas.microsoft.com/office/powerpoint/2010/main" val="68864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1EF-1B75-4765-8C88-14ECF5B8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8072-CF42-41E6-98C5-3DC0BDFE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</a:t>
            </a:r>
            <a:r>
              <a:rPr lang="en-US" dirty="0"/>
              <a:t>larifying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awful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/>
              <a:t>verseas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US" dirty="0"/>
              <a:t>se of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/>
              <a:t>ata – Act</a:t>
            </a:r>
          </a:p>
          <a:p>
            <a:pPr lvl="1"/>
            <a:r>
              <a:rPr lang="de-DE" dirty="0"/>
              <a:t>verpflichtet US-amerikanische Internet-Firmen und IT-Dienstleister, US-Behörden Zugriff auf gespeicherte Daten zu gewährleisten, selbst wenn die Speicherung nicht in den USA erfolgt</a:t>
            </a:r>
          </a:p>
          <a:p>
            <a:pPr lvl="1"/>
            <a:r>
              <a:rPr lang="en-US" dirty="0" err="1"/>
              <a:t>Bilaterale</a:t>
            </a:r>
            <a:r>
              <a:rPr lang="en-US" dirty="0"/>
              <a:t> </a:t>
            </a:r>
            <a:r>
              <a:rPr lang="en-US" dirty="0" err="1"/>
              <a:t>Abkommen</a:t>
            </a:r>
            <a:r>
              <a:rPr lang="en-US" dirty="0"/>
              <a:t> </a:t>
            </a:r>
            <a:r>
              <a:rPr lang="en-US" dirty="0" err="1"/>
              <a:t>notwendig</a:t>
            </a:r>
            <a:endParaRPr lang="en-US" dirty="0"/>
          </a:p>
          <a:p>
            <a:pPr lvl="1"/>
            <a:r>
              <a:rPr lang="de-DE" dirty="0"/>
              <a:t>Auskunfts</a:t>
            </a:r>
            <a:r>
              <a:rPr lang="en-US" dirty="0" err="1"/>
              <a:t>sperre</a:t>
            </a:r>
            <a:r>
              <a:rPr lang="en-US" dirty="0"/>
              <a:t> kann </a:t>
            </a:r>
            <a:r>
              <a:rPr lang="en-US" dirty="0" err="1"/>
              <a:t>angeordnet</a:t>
            </a:r>
            <a:r>
              <a:rPr lang="en-US" dirty="0"/>
              <a:t> werden</a:t>
            </a:r>
          </a:p>
          <a:p>
            <a:pPr lvl="1"/>
            <a:endParaRPr lang="de-DE" dirty="0"/>
          </a:p>
          <a:p>
            <a:r>
              <a:rPr lang="de-DE" dirty="0"/>
              <a:t>U</a:t>
            </a:r>
            <a:r>
              <a:rPr lang="en-US" dirty="0"/>
              <a:t>S </a:t>
            </a:r>
            <a:r>
              <a:rPr lang="en-US" dirty="0" err="1"/>
              <a:t>Behörden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auf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zugreifen</a:t>
            </a:r>
            <a:r>
              <a:rPr lang="en-US" dirty="0"/>
              <a:t>,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in der EU </a:t>
            </a:r>
            <a:r>
              <a:rPr lang="en-US" dirty="0" err="1"/>
              <a:t>liegen</a:t>
            </a:r>
            <a:r>
              <a:rPr lang="en-US" dirty="0"/>
              <a:t>,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es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um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europäisches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</a:t>
            </a:r>
            <a:r>
              <a:rPr lang="en-US" dirty="0" err="1"/>
              <a:t>handelt</a:t>
            </a:r>
            <a:r>
              <a:rPr lang="en-US" dirty="0"/>
              <a:t>. (</a:t>
            </a:r>
            <a:r>
              <a:rPr lang="en-US" dirty="0" err="1"/>
              <a:t>Sofern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bilaterales</a:t>
            </a:r>
            <a:r>
              <a:rPr lang="en-US" dirty="0"/>
              <a:t> </a:t>
            </a:r>
            <a:r>
              <a:rPr lang="en-US" dirty="0" err="1"/>
              <a:t>Abkommen</a:t>
            </a:r>
            <a:r>
              <a:rPr lang="en-US" dirty="0"/>
              <a:t> </a:t>
            </a:r>
            <a:r>
              <a:rPr lang="en-US" dirty="0" err="1"/>
              <a:t>besteht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252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49B5-3C45-4C8C-BF97-1656682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vs. 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3193-1FDD-4B87-93B9-DB016BA4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DSGVO</a:t>
            </a:r>
          </a:p>
          <a:p>
            <a:pPr lvl="1"/>
            <a:r>
              <a:rPr lang="de-DE" dirty="0"/>
              <a:t>Betroffene Personen müssen über jegliche weiter Nutzung ihrer Daten informiert werden</a:t>
            </a:r>
          </a:p>
          <a:p>
            <a:r>
              <a:rPr lang="de-DE" dirty="0"/>
              <a:t>CLOUD-Act</a:t>
            </a:r>
          </a:p>
          <a:p>
            <a:pPr lvl="1"/>
            <a:r>
              <a:rPr lang="de-DE" dirty="0"/>
              <a:t>Behörden können Auskunftssperre anordnen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BAC-2C6E-41C2-9FFD-5CB87E3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74" y="3023417"/>
            <a:ext cx="2039165" cy="811161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PAUSE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5B4CEC33-D4B9-4716-9818-215800FA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135191-7F5A-4B4D-8AE6-87F20ABB6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47" y="-51985"/>
            <a:ext cx="3404680" cy="8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geht‘s!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dirty="0"/>
              <a:t>Transparenz</a:t>
            </a:r>
          </a:p>
          <a:p>
            <a:pPr lvl="1"/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Recht auf Vergessenwerden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5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Beschrieben von Martin Fowler in 2005</a:t>
            </a:r>
          </a:p>
          <a:p>
            <a:pPr>
              <a:lnSpc>
                <a:spcPct val="150000"/>
              </a:lnSpc>
            </a:pPr>
            <a:r>
              <a:rPr lang="de-DE" dirty="0"/>
              <a:t>Daten werden als Strom von Ereignissen gespeichert</a:t>
            </a:r>
          </a:p>
          <a:p>
            <a:pPr>
              <a:lnSpc>
                <a:spcPct val="150000"/>
              </a:lnSpc>
            </a:pPr>
            <a:r>
              <a:rPr lang="de-DE" dirty="0"/>
              <a:t>Ereignisse sind nicht änderbar (ohne Zeitmaschine)</a:t>
            </a:r>
          </a:p>
          <a:p>
            <a:pPr>
              <a:lnSpc>
                <a:spcPct val="150000"/>
              </a:lnSpc>
            </a:pPr>
            <a:r>
              <a:rPr lang="de-DE" dirty="0"/>
              <a:t>Ereignisse werden in der Reihenfolge abgelegt, in der sie eintreffen</a:t>
            </a:r>
          </a:p>
          <a:p>
            <a:pPr>
              <a:lnSpc>
                <a:spcPct val="150000"/>
              </a:lnSpc>
            </a:pPr>
            <a:r>
              <a:rPr lang="de-DE" dirty="0"/>
              <a:t>Neu Ereignisse werden immer am Ende des Stroms angehangen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Aktueller Zustand wird durch ein „abspielen“ aller Ereignisse in einer Zustandsmaschine dargestellt</a:t>
            </a:r>
          </a:p>
        </p:txBody>
      </p:sp>
    </p:spTree>
    <p:extLst>
      <p:ext uri="{BB962C8B-B14F-4D97-AF65-F5344CB8AC3E}">
        <p14:creationId xmlns:p14="http://schemas.microsoft.com/office/powerpoint/2010/main" val="1768128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Event Sourcing</a:t>
            </a:r>
          </a:p>
        </p:txBody>
      </p:sp>
      <p:cxnSp>
        <p:nvCxnSpPr>
          <p:cNvPr id="38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94A513-364B-418B-A5D3-C0A2F073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82360"/>
            <a:ext cx="6282919" cy="3534141"/>
          </a:xfrm>
          <a:prstGeom prst="rect">
            <a:avLst/>
          </a:prstGeom>
        </p:spPr>
      </p:pic>
      <p:pic>
        <p:nvPicPr>
          <p:cNvPr id="43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DCD4C4BB-C2F5-4ECF-8BFE-94EA7FD1B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7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Event Sourcing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D8424C-6C75-4BE0-A0E7-4AB223674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859" y="1116345"/>
            <a:ext cx="3005948" cy="386617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D24BC8B-B435-460D-ABF3-5388CC7AD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Event Sourcing (CQRS)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385FCB5-557C-4471-BDA7-99F9398FC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5" r="-2" b="7496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3D60C32-6E43-4900-884A-83456E47D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24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i="0" cap="all">
                <a:solidFill>
                  <a:schemeClr val="accent1"/>
                </a:solidFill>
              </a:rPr>
              <a:t>Blockchain basiert auf Event Sourcing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9E7DD7B-7EA2-4F5E-A527-5D6C6772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05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38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637D29-84FE-478A-907E-2EA479C9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/>
              <a:t>Worum geht’s?</a:t>
            </a:r>
            <a:endParaRPr lang="en-US" dirty="0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0E31260E-C8E3-4EB1-89A2-5738E15E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9" y="713400"/>
            <a:ext cx="4074836" cy="202723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A80430-3074-4AF1-BEE5-A4FE73219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3" y="3137516"/>
            <a:ext cx="3652568" cy="2492878"/>
          </a:xfrm>
          <a:prstGeom prst="rect">
            <a:avLst/>
          </a:prstGeom>
        </p:spPr>
      </p:pic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3D52DFF3-DC58-4976-98F9-E048698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DSGVO</a:t>
            </a:r>
          </a:p>
          <a:p>
            <a:pPr lvl="1"/>
            <a:r>
              <a:rPr lang="en-US" dirty="0"/>
              <a:t>EU </a:t>
            </a:r>
          </a:p>
          <a:p>
            <a:r>
              <a:rPr lang="en-US" dirty="0"/>
              <a:t>CLOUD-Act</a:t>
            </a:r>
          </a:p>
          <a:p>
            <a:pPr lvl="1"/>
            <a:r>
              <a:rPr lang="en-US" dirty="0"/>
              <a:t>USA</a:t>
            </a:r>
          </a:p>
        </p:txBody>
      </p:sp>
      <p:pic>
        <p:nvPicPr>
          <p:cNvPr id="50" name="Picture 42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44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929CE5B-7BE0-4861-8B3D-DB50856CC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Transaction-Log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i="0" cap="all">
                <a:solidFill>
                  <a:schemeClr val="accent1"/>
                </a:solidFill>
              </a:rPr>
              <a:t>Transaction-Log ist Event Sourcing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3E8F30A-B118-4CCC-8F9A-81346DF2E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9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Datenstruktur bildet Geschäftsprozesse 1:1 ab</a:t>
            </a:r>
          </a:p>
          <a:p>
            <a:pPr>
              <a:lnSpc>
                <a:spcPct val="150000"/>
              </a:lnSpc>
            </a:pPr>
            <a:r>
              <a:rPr lang="de-DE" dirty="0"/>
              <a:t>Bezeichnungen werden direkt aus dem Geschäftsprozesse übernommen</a:t>
            </a:r>
          </a:p>
          <a:p>
            <a:pPr>
              <a:lnSpc>
                <a:spcPct val="150000"/>
              </a:lnSpc>
            </a:pPr>
            <a:r>
              <a:rPr lang="de-DE" dirty="0"/>
              <a:t>Softwareentwicklung und Fachbereich sprechen miteinander in einer klaren, einfachen Sprache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785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Ereignisse werden in einer klaren einfachen Sprache definiert</a:t>
            </a:r>
          </a:p>
          <a:p>
            <a:pPr>
              <a:lnSpc>
                <a:spcPct val="150000"/>
              </a:lnSpc>
            </a:pPr>
            <a:r>
              <a:rPr lang="de-DE" dirty="0"/>
              <a:t>Geschäftsprozess geht aus Ereignissnamen hervor</a:t>
            </a:r>
          </a:p>
          <a:p>
            <a:pPr>
              <a:lnSpc>
                <a:spcPct val="150000"/>
              </a:lnSpc>
            </a:pPr>
            <a:r>
              <a:rPr lang="de-DE" dirty="0"/>
              <a:t>Zum Ereigniss gehörige Daten sind klar zuzuordnen</a:t>
            </a:r>
          </a:p>
          <a:p>
            <a:pPr>
              <a:lnSpc>
                <a:spcPct val="150000"/>
              </a:lnSpc>
            </a:pPr>
            <a:r>
              <a:rPr lang="de-DE" dirty="0"/>
              <a:t>Datenaufbewahrung wie in der Realität</a:t>
            </a:r>
          </a:p>
          <a:p>
            <a:pPr>
              <a:lnSpc>
                <a:spcPct val="150000"/>
              </a:lnSpc>
            </a:pPr>
            <a:r>
              <a:rPr lang="de-DE" dirty="0"/>
              <a:t>Nachvollziehbarkeit aller vorhanden Daten</a:t>
            </a:r>
          </a:p>
          <a:p>
            <a:pPr>
              <a:lnSpc>
                <a:spcPct val="150000"/>
              </a:lnSpc>
            </a:pPr>
            <a:r>
              <a:rPr lang="de-DE" dirty="0"/>
              <a:t>Exportierte Ströme innerhalb der Domäne klar und einfach verständlich</a:t>
            </a:r>
          </a:p>
        </p:txBody>
      </p:sp>
    </p:spTree>
    <p:extLst>
      <p:ext uri="{BB962C8B-B14F-4D97-AF65-F5344CB8AC3E}">
        <p14:creationId xmlns:p14="http://schemas.microsoft.com/office/powerpoint/2010/main" val="2384496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br>
              <a:rPr lang="de-DE" dirty="0"/>
            </a:br>
            <a:r>
              <a:rPr lang="de-DE" dirty="0"/>
              <a:t>&amp;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Transparenz</a:t>
            </a:r>
          </a:p>
          <a:p>
            <a:pPr lvl="1"/>
            <a:r>
              <a:rPr lang="de-DE" i="1" dirty="0"/>
              <a:t>Präzise</a:t>
            </a:r>
            <a:r>
              <a:rPr lang="de-DE" dirty="0"/>
              <a:t> =&gt; Ereignisse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Transparent</a:t>
            </a:r>
            <a:r>
              <a:rPr lang="de-DE" dirty="0"/>
              <a:t> =&gt; Ereignissstrom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Verständlich </a:t>
            </a:r>
            <a:r>
              <a:rPr lang="de-DE" dirty="0"/>
              <a:t>=&gt; Ereignissname</a:t>
            </a:r>
          </a:p>
          <a:p>
            <a:pPr lvl="1"/>
            <a:r>
              <a:rPr lang="de-DE" i="1" dirty="0"/>
              <a:t>In leicht zugänglicher Form </a:t>
            </a:r>
            <a:r>
              <a:rPr lang="de-DE" dirty="0"/>
              <a:t>=&gt; aufbewahrung wie in der Realität</a:t>
            </a:r>
          </a:p>
          <a:p>
            <a:pPr lvl="1"/>
            <a:r>
              <a:rPr lang="de-DE" i="1" dirty="0"/>
              <a:t>In einer klaren und einfachen Sprache </a:t>
            </a:r>
            <a:r>
              <a:rPr lang="de-DE" dirty="0"/>
              <a:t>=&gt; Domänen Sprache</a:t>
            </a:r>
          </a:p>
          <a:p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Ereignissströme exportierbar</a:t>
            </a:r>
          </a:p>
          <a:p>
            <a:pPr lvl="1"/>
            <a:r>
              <a:rPr lang="de-DE" dirty="0"/>
              <a:t>Importierbar durch eigene Zustandmaschine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164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strike="sngStrike" dirty="0"/>
              <a:t>Transparenz</a:t>
            </a:r>
          </a:p>
          <a:p>
            <a:pPr lvl="1"/>
            <a:r>
              <a:rPr lang="de-DE" strike="sngStrike" dirty="0"/>
              <a:t>Recht auf Datenübertragbarkeit</a:t>
            </a:r>
          </a:p>
          <a:p>
            <a:pPr lvl="1"/>
            <a:r>
              <a:rPr lang="de-DE" dirty="0"/>
              <a:t>Recht auf Vergessenwerden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Daten werden gelöscht, in dem sie verschlüsselt abgelegt werden und beim löschen der Schlüssel gelöscht / überschrieben wird</a:t>
            </a:r>
          </a:p>
          <a:p>
            <a:pPr>
              <a:lnSpc>
                <a:spcPct val="150000"/>
              </a:lnSpc>
            </a:pPr>
            <a:r>
              <a:rPr lang="de-DE" dirty="0"/>
              <a:t>Daten unlesbar wenn der Schlüssel sicher gewählt wurde</a:t>
            </a:r>
          </a:p>
          <a:p>
            <a:pPr>
              <a:lnSpc>
                <a:spcPct val="150000"/>
              </a:lnSpc>
            </a:pPr>
            <a:r>
              <a:rPr lang="de-DE" dirty="0"/>
              <a:t>TPM und HSM sehr gut geeignet</a:t>
            </a:r>
          </a:p>
          <a:p>
            <a:pPr>
              <a:lnSpc>
                <a:spcPct val="150000"/>
              </a:lnSpc>
            </a:pPr>
            <a:r>
              <a:rPr lang="de-DE" dirty="0"/>
              <a:t>iOS nutzt crypto shredding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220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dirty="0"/>
              <a:t>Transparenz</a:t>
            </a:r>
          </a:p>
          <a:p>
            <a:pPr lvl="1"/>
            <a:r>
              <a:rPr lang="de-DE" dirty="0"/>
              <a:t>Recht auf Datenübertragbarkeit</a:t>
            </a:r>
          </a:p>
          <a:p>
            <a:pPr lvl="1"/>
            <a:r>
              <a:rPr lang="de-DE" strike="sngStrike" dirty="0"/>
              <a:t>Recht auf Vergessenwerden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297913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Personenbezogene Daten (Werte) in Ereignisse werden verschlüsselt</a:t>
            </a:r>
          </a:p>
          <a:p>
            <a:r>
              <a:rPr lang="de-DE" dirty="0"/>
              <a:t>Entschlüsselung findet erst statt nachdem der Zustand durch die Zustandsmachine erstellt wurde</a:t>
            </a:r>
          </a:p>
          <a:p>
            <a:r>
              <a:rPr lang="de-DE" dirty="0"/>
              <a:t>Auch nach dem löschen des Schlüssels sind geschäftsrelevante Daten noch nutzbar für Auswertungen / Berichte</a:t>
            </a:r>
          </a:p>
          <a:p>
            <a:r>
              <a:rPr lang="de-DE" dirty="0"/>
              <a:t>Schlüssel können automatisch an einem bestimmten Datum gelöscht werden</a:t>
            </a:r>
          </a:p>
          <a:p>
            <a:r>
              <a:rPr lang="de-DE" dirty="0"/>
              <a:t>Schlüsselaustausch jeden Monat/Jahr einfach zu realisieren</a:t>
            </a:r>
          </a:p>
          <a:p>
            <a:r>
              <a:rPr lang="de-DE" dirty="0"/>
              <a:t>Eignet sich auch für Blockchain da das einmal erstellte Ereigniss (Block) nicht 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38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Schlüssel gebrochen / geleakt</a:t>
            </a:r>
          </a:p>
          <a:p>
            <a:pPr lvl="1"/>
            <a:r>
              <a:rPr lang="de-DE" dirty="0"/>
              <a:t>Ereignissstrom wird neu erzeugt mit neuem Schlüssel</a:t>
            </a:r>
          </a:p>
          <a:p>
            <a:pPr lvl="1"/>
            <a:r>
              <a:rPr lang="de-DE" dirty="0"/>
              <a:t>Alter Ereignissstrom kann gelöscht werden</a:t>
            </a:r>
          </a:p>
          <a:p>
            <a:pPr lvl="1"/>
            <a:r>
              <a:rPr lang="de-DE" dirty="0"/>
              <a:t>Dokumente können aus Ereignissstrom neu erzeugt werden, ohne die Integrität der Dokumente zu gefährden</a:t>
            </a:r>
          </a:p>
          <a:p>
            <a:r>
              <a:rPr lang="de-DE" dirty="0"/>
              <a:t>Datenübertragbarkeit</a:t>
            </a:r>
          </a:p>
          <a:p>
            <a:pPr lvl="1"/>
            <a:r>
              <a:rPr lang="de-DE" dirty="0"/>
              <a:t>Schlüssel müssen mit exportiert werden</a:t>
            </a:r>
          </a:p>
          <a:p>
            <a:pPr lvl="1"/>
            <a:r>
              <a:rPr lang="de-DE" dirty="0"/>
              <a:t>Ereignissstrom wird mit neuem Schlüssel für Export generiert</a:t>
            </a:r>
          </a:p>
          <a:p>
            <a:pPr lvl="1"/>
            <a:r>
              <a:rPr lang="de-DE" dirty="0"/>
              <a:t>Ereignisse werden als json abgelegt</a:t>
            </a:r>
          </a:p>
        </p:txBody>
      </p:sp>
    </p:spTree>
    <p:extLst>
      <p:ext uri="{BB962C8B-B14F-4D97-AF65-F5344CB8AC3E}">
        <p14:creationId xmlns:p14="http://schemas.microsoft.com/office/powerpoint/2010/main" val="930658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strike="sngStrike" dirty="0"/>
              <a:t>Transparenz</a:t>
            </a:r>
          </a:p>
          <a:p>
            <a:pPr lvl="1"/>
            <a:r>
              <a:rPr lang="de-DE" strike="sngStrike" dirty="0"/>
              <a:t>Recht auf Datenübertragbarkeit</a:t>
            </a:r>
          </a:p>
          <a:p>
            <a:pPr lvl="1"/>
            <a:r>
              <a:rPr lang="de-DE" strike="sngStrike" dirty="0"/>
              <a:t>Recht auf Vergessenwerden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83613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92CF-F4CC-413F-BFE4-7811490E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D6F0-598E-4762-8DAE-ED432E4C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DSGVO</a:t>
            </a:r>
          </a:p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der CLOUD-Act</a:t>
            </a:r>
          </a:p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Herausforderung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DSGVO</a:t>
            </a:r>
          </a:p>
          <a:p>
            <a:r>
              <a:rPr lang="en-US" dirty="0"/>
              <a:t>DSGVO vs. CLOUD-Act</a:t>
            </a:r>
          </a:p>
          <a:p>
            <a:r>
              <a:rPr lang="en-US" dirty="0"/>
              <a:t>Pause</a:t>
            </a:r>
          </a:p>
          <a:p>
            <a:r>
              <a:rPr lang="en-US" dirty="0"/>
              <a:t>So </a:t>
            </a:r>
            <a:r>
              <a:rPr lang="en-US" dirty="0" err="1"/>
              <a:t>geht’s</a:t>
            </a:r>
            <a:r>
              <a:rPr lang="en-US" dirty="0"/>
              <a:t>!</a:t>
            </a:r>
          </a:p>
          <a:p>
            <a:r>
              <a:rPr lang="en-US" dirty="0"/>
              <a:t>Alt-System-Migration</a:t>
            </a:r>
          </a:p>
          <a:p>
            <a:r>
              <a:rPr lang="de-DE" dirty="0"/>
              <a:t>N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1002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003516"/>
          </a:xfrm>
        </p:spPr>
        <p:txBody>
          <a:bodyPr/>
          <a:lstStyle/>
          <a:p>
            <a:r>
              <a:rPr lang="de-DE" dirty="0"/>
              <a:t>Domain Driven Crypto Event Sourcing – erste Schritte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1603"/>
            <a:ext cx="8946541" cy="362679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Herausarbeiten von zu verschlüsselnden Werten</a:t>
            </a:r>
          </a:p>
          <a:p>
            <a:pPr lvl="1"/>
            <a:r>
              <a:rPr lang="de-DE" dirty="0"/>
              <a:t>Domänen-Modellierung</a:t>
            </a:r>
          </a:p>
          <a:p>
            <a:pPr lvl="2"/>
            <a:r>
              <a:rPr lang="de-DE" dirty="0"/>
              <a:t>Wann wird ver-/entschlüsselt</a:t>
            </a:r>
          </a:p>
          <a:p>
            <a:pPr lvl="2"/>
            <a:r>
              <a:rPr lang="de-DE" dirty="0"/>
              <a:t>Welche Ereignisse gibt es im Geschäftsprozess</a:t>
            </a:r>
          </a:p>
          <a:p>
            <a:pPr lvl="2"/>
            <a:r>
              <a:rPr lang="de-DE" dirty="0"/>
              <a:t>Welche Zustände sind notwendig (kann auch später erfolgen)</a:t>
            </a:r>
          </a:p>
          <a:p>
            <a:r>
              <a:rPr lang="de-DE" dirty="0"/>
              <a:t>Schlüsselmanagement</a:t>
            </a:r>
          </a:p>
          <a:p>
            <a:pPr lvl="1"/>
            <a:r>
              <a:rPr lang="de-DE" dirty="0"/>
              <a:t>Wie werden Schlüssel vorbehalten</a:t>
            </a:r>
          </a:p>
          <a:p>
            <a:pPr lvl="1"/>
            <a:r>
              <a:rPr lang="de-DE" dirty="0"/>
              <a:t>Wie greift man auf einen Schlüssel zu</a:t>
            </a:r>
          </a:p>
          <a:p>
            <a:r>
              <a:rPr lang="de-DE" dirty="0"/>
              <a:t>Event Store*</a:t>
            </a:r>
          </a:p>
        </p:txBody>
      </p:sp>
    </p:spTree>
    <p:extLst>
      <p:ext uri="{BB962C8B-B14F-4D97-AF65-F5344CB8AC3E}">
        <p14:creationId xmlns:p14="http://schemas.microsoft.com/office/powerpoint/2010/main" val="1526682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 – Alt-System-Migration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EventSourcing-Systeme</a:t>
            </a:r>
          </a:p>
          <a:p>
            <a:pPr lvl="1"/>
            <a:r>
              <a:rPr lang="de-DE" dirty="0"/>
              <a:t>Überführung in einen neuen Strom mit verschlüsselten personenbezogenen Daten</a:t>
            </a:r>
          </a:p>
          <a:p>
            <a:r>
              <a:rPr lang="de-DE" dirty="0"/>
              <a:t>Blockchain</a:t>
            </a:r>
          </a:p>
          <a:p>
            <a:pPr lvl="1"/>
            <a:r>
              <a:rPr lang="de-DE" dirty="0"/>
              <a:t>Alte Chain überführen in eine neue Chain mit verschlüsselten personenbezogenen Daten</a:t>
            </a:r>
          </a:p>
          <a:p>
            <a:pPr lvl="1"/>
            <a:r>
              <a:rPr lang="de-DE" dirty="0"/>
              <a:t>Neuer Vertrag mit Schlüssel</a:t>
            </a:r>
          </a:p>
          <a:p>
            <a:r>
              <a:rPr lang="de-DE" dirty="0"/>
              <a:t>Vollvorhandene Transaction-Log</a:t>
            </a:r>
          </a:p>
          <a:p>
            <a:pPr lvl="1"/>
            <a:r>
              <a:rPr lang="de-DE" dirty="0"/>
              <a:t>Überführung in ein EventSourced-System</a:t>
            </a:r>
          </a:p>
          <a:p>
            <a:pPr lvl="1"/>
            <a:r>
              <a:rPr lang="de-DE" dirty="0"/>
              <a:t>Neue Transaction-Log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829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 – Alt-System-Migration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Nicht auf EventSourcing-basierende Systeme</a:t>
            </a:r>
          </a:p>
          <a:p>
            <a:pPr lvl="1"/>
            <a:r>
              <a:rPr lang="de-DE" dirty="0"/>
              <a:t>Überführung in ein CDDEventSourced-System</a:t>
            </a:r>
          </a:p>
          <a:p>
            <a:pPr lvl="2"/>
            <a:r>
              <a:rPr lang="de-DE" dirty="0"/>
              <a:t>Transparenz für alt-daten nicht gegeben</a:t>
            </a:r>
          </a:p>
          <a:p>
            <a:pPr lvl="1"/>
            <a:r>
              <a:rPr lang="de-DE" dirty="0"/>
              <a:t>Verschlüsselung von Daten in dem vorhandenem System</a:t>
            </a:r>
          </a:p>
          <a:p>
            <a:pPr lvl="1"/>
            <a:r>
              <a:rPr lang="de-DE" dirty="0"/>
              <a:t>Einführung von Auditing (wenn nicht vorhanden)</a:t>
            </a:r>
          </a:p>
          <a:p>
            <a:pPr lvl="1"/>
            <a:r>
              <a:rPr lang="de-DE" dirty="0"/>
              <a:t>Neue Datenformate für den Datenaustausch</a:t>
            </a:r>
          </a:p>
        </p:txBody>
      </p:sp>
    </p:spTree>
    <p:extLst>
      <p:ext uri="{BB962C8B-B14F-4D97-AF65-F5344CB8AC3E}">
        <p14:creationId xmlns:p14="http://schemas.microsoft.com/office/powerpoint/2010/main" val="3432667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besser!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Schlüssel abgeben</a:t>
            </a:r>
          </a:p>
          <a:p>
            <a:pPr lvl="1"/>
            <a:r>
              <a:rPr lang="de-DE" dirty="0"/>
              <a:t>Bevor der Schlüssel gelöscht wird, wird er dem Kunden ausgehändigt</a:t>
            </a:r>
          </a:p>
          <a:p>
            <a:pPr lvl="1"/>
            <a:r>
              <a:rPr lang="de-DE" dirty="0"/>
              <a:t>Mehr Vertrauen: Kunde kann Export selbst begutachten (Tools)</a:t>
            </a:r>
          </a:p>
          <a:p>
            <a:pPr lvl="1"/>
            <a:r>
              <a:rPr lang="de-DE" dirty="0"/>
              <a:t>Wenn Kunde beschließt widerzukehren, kann er den Schlüssel mitbringen</a:t>
            </a:r>
          </a:p>
          <a:p>
            <a:pPr lvl="1"/>
            <a:r>
              <a:rPr lang="de-DE" dirty="0"/>
              <a:t>Personenbezogene Daten können wieder gelesen werden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965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noch besser!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Gravatar ähnlicher Dienst für Schlüsselverwaltung</a:t>
            </a:r>
          </a:p>
          <a:p>
            <a:pPr lvl="1"/>
            <a:r>
              <a:rPr lang="de-DE" dirty="0"/>
              <a:t>Schlüssel wird vom Dienst nicht abgegeben</a:t>
            </a:r>
          </a:p>
          <a:p>
            <a:pPr lvl="1"/>
            <a:r>
              <a:rPr lang="de-DE" dirty="0"/>
              <a:t>Daten werden zum ver- und entschlüsseln an den Dienst geschickt</a:t>
            </a:r>
          </a:p>
          <a:p>
            <a:pPr lvl="2"/>
            <a:r>
              <a:rPr lang="de-DE" dirty="0"/>
              <a:t>Performance gewinn durch async-schlüssel</a:t>
            </a:r>
          </a:p>
          <a:p>
            <a:pPr lvl="1"/>
            <a:r>
              <a:rPr lang="de-DE" dirty="0"/>
              <a:t>Mehr Sicherheit durch räumliche Trennung von Schlüssel und Daten</a:t>
            </a:r>
          </a:p>
          <a:p>
            <a:pPr lvl="1"/>
            <a:r>
              <a:rPr lang="de-DE" dirty="0"/>
              <a:t>Kunde kann Zugriffe auf Daten einsehen</a:t>
            </a:r>
          </a:p>
          <a:p>
            <a:pPr lvl="1"/>
            <a:r>
              <a:rPr lang="de-DE" dirty="0"/>
              <a:t>Kunde kann Recht auf Vergessenwerden selbst steuern</a:t>
            </a:r>
          </a:p>
          <a:p>
            <a:pPr lvl="1"/>
            <a:r>
              <a:rPr lang="de-DE" dirty="0"/>
              <a:t>Bei Hack kein Zugriff auf personenbezogene Daten</a:t>
            </a:r>
          </a:p>
          <a:p>
            <a:pPr lvl="1"/>
            <a:r>
              <a:rPr lang="de-DE" dirty="0"/>
              <a:t>Bei gut geplanter Architektur kann Dienstaufruf auf Kundenseite stattfinden</a:t>
            </a:r>
          </a:p>
        </p:txBody>
      </p:sp>
    </p:spTree>
    <p:extLst>
      <p:ext uri="{BB962C8B-B14F-4D97-AF65-F5344CB8AC3E}">
        <p14:creationId xmlns:p14="http://schemas.microsoft.com/office/powerpoint/2010/main" val="2427010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Schlecht fürs Vertrauen:</a:t>
            </a:r>
          </a:p>
          <a:p>
            <a:pPr lvl="1"/>
            <a:r>
              <a:rPr lang="de-DE" dirty="0"/>
              <a:t>Datenherausgabe an Ermittlungsbehörden (inkl Drittstaaten)</a:t>
            </a:r>
          </a:p>
          <a:p>
            <a:pPr lvl="1"/>
            <a:r>
              <a:rPr lang="de-DE" dirty="0"/>
              <a:t>Auskunftssperre durch Behörden*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87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Gravatar ähnlicher Dienst mit Sitz in Deutschland</a:t>
            </a:r>
          </a:p>
          <a:p>
            <a:pPr lvl="1"/>
            <a:r>
              <a:rPr lang="de-DE" dirty="0"/>
              <a:t>Höherer Aufwand beim Datenzugriff für Behörden</a:t>
            </a:r>
          </a:p>
          <a:p>
            <a:pPr lvl="1"/>
            <a:r>
              <a:rPr lang="de-DE" dirty="0"/>
              <a:t>Daten auf dem eigenen Server können herausgegeben werden, da diese für Behörden ohne Schlüssel unlesbar</a:t>
            </a:r>
          </a:p>
          <a:p>
            <a:pPr lvl="1"/>
            <a:r>
              <a:rPr lang="de-DE" dirty="0"/>
              <a:t>Schlüssel liegen nicht exportierbar im TMP/HSM</a:t>
            </a:r>
          </a:p>
          <a:p>
            <a:pPr lvl="1"/>
            <a:r>
              <a:rPr lang="de-DE" dirty="0"/>
              <a:t>Auskunftssperre evtl. irrelevant da Daten unlesbar*</a:t>
            </a:r>
          </a:p>
          <a:p>
            <a:pPr lvl="1"/>
            <a:r>
              <a:rPr lang="de-DE" dirty="0"/>
              <a:t>Bei Hack kein Zugriff auf</a:t>
            </a:r>
          </a:p>
          <a:p>
            <a:pPr lvl="2"/>
            <a:r>
              <a:rPr lang="de-DE" dirty="0"/>
              <a:t>Schlüssel</a:t>
            </a:r>
          </a:p>
          <a:p>
            <a:pPr lvl="2"/>
            <a:r>
              <a:rPr lang="de-DE" dirty="0"/>
              <a:t>Daten</a:t>
            </a:r>
          </a:p>
          <a:p>
            <a:pPr lvl="1"/>
            <a:r>
              <a:rPr lang="de-DE" dirty="0"/>
              <a:t>Personenbezogene Daten auf Cloud-Diensten (Azure, AWS, Google Cloud) sicher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9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Schlecht fürs Vertrauen:</a:t>
            </a:r>
          </a:p>
          <a:p>
            <a:pPr lvl="1"/>
            <a:r>
              <a:rPr lang="de-DE" strike="sngStrike" dirty="0"/>
              <a:t>Datenherausgabe an Ermittlungsbehörden (inkl Drittstaaten)</a:t>
            </a:r>
          </a:p>
          <a:p>
            <a:pPr lvl="1"/>
            <a:r>
              <a:rPr lang="de-DE" strike="sngStrike" dirty="0"/>
              <a:t>Auskunftssperre durch Behörden*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39497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1F48-791F-4098-B05A-B00796A8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you!</a:t>
            </a:r>
          </a:p>
        </p:txBody>
      </p:sp>
      <p:pic>
        <p:nvPicPr>
          <p:cNvPr id="7" name="Graphic 6" descr="Sunglasses Face with Solid Fill">
            <a:extLst>
              <a:ext uri="{FF2B5EF4-FFF2-40B4-BE49-F238E27FC236}">
                <a16:creationId xmlns:a16="http://schemas.microsoft.com/office/drawing/2014/main" id="{C713E8D5-E806-4FA5-B16F-B561B6A40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3F542BA-9A1C-4B9A-9BB7-3139B0B87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4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92CF-F4CC-413F-BFE4-7811490E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D6F0-598E-4762-8DAE-ED432E4C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DSGVO</a:t>
            </a:r>
          </a:p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der CLOUD-Act</a:t>
            </a:r>
          </a:p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Herausforderungen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DSGVO</a:t>
            </a:r>
          </a:p>
          <a:p>
            <a:r>
              <a:rPr lang="en-US" dirty="0"/>
              <a:t>DSGVO vs. CLOUD-Act</a:t>
            </a:r>
          </a:p>
          <a:p>
            <a:r>
              <a:rPr lang="en-US" dirty="0"/>
              <a:t>So </a:t>
            </a:r>
            <a:r>
              <a:rPr lang="en-US" dirty="0" err="1"/>
              <a:t>geht’s</a:t>
            </a:r>
            <a:r>
              <a:rPr lang="en-US" dirty="0"/>
              <a:t>!</a:t>
            </a:r>
          </a:p>
          <a:p>
            <a:r>
              <a:rPr lang="de-DE" dirty="0"/>
              <a:t>N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840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FB376A39-154E-4672-B6EA-EA77F28C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67F330F7-B3EC-45B3-A3B9-8B43F6EE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292CF-F4CC-413F-BFE4-7811490E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458" y="964769"/>
            <a:ext cx="5525305" cy="237691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600"/>
              <a:t>Keine Rechtsberatung!</a:t>
            </a:r>
          </a:p>
        </p:txBody>
      </p:sp>
      <p:grpSp>
        <p:nvGrpSpPr>
          <p:cNvPr id="21" name="Group 23">
            <a:extLst>
              <a:ext uri="{FF2B5EF4-FFF2-40B4-BE49-F238E27FC236}">
                <a16:creationId xmlns:a16="http://schemas.microsoft.com/office/drawing/2014/main" id="{1B59C93E-408B-4A18-8823-245025D18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194DF9-E912-48FF-90D3-E9D8E6454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299F5B9F-C71E-4714-9F21-74DCC4D34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7">
            <a:extLst>
              <a:ext uri="{FF2B5EF4-FFF2-40B4-BE49-F238E27FC236}">
                <a16:creationId xmlns:a16="http://schemas.microsoft.com/office/drawing/2014/main" id="{B16E59B7-2693-428B-87AD-D8A76E725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3116213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nformation">
            <a:extLst>
              <a:ext uri="{FF2B5EF4-FFF2-40B4-BE49-F238E27FC236}">
                <a16:creationId xmlns:a16="http://schemas.microsoft.com/office/drawing/2014/main" id="{6D3A83FD-0550-4AD4-B1FB-7FE294F08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1223" y="1649879"/>
            <a:ext cx="2799103" cy="279910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9CA9A2-D0CB-48A6-B2ED-03C3EB3AD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3459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E11A2E1-5E39-4080-93B8-4811FE13D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8467B7-9FAF-47EC-A36A-76A9020A5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F64FE97-2A14-4A88-A1A2-860A55D0E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4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DSGVO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err="1"/>
              <a:t>aten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err="1"/>
              <a:t>chutz-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 err="1"/>
              <a:t>rund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</a:t>
            </a:r>
            <a:r>
              <a:rPr lang="en-US" dirty="0" err="1"/>
              <a:t>er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err="1"/>
              <a:t>rdnung</a:t>
            </a:r>
            <a:endParaRPr lang="en-US" dirty="0"/>
          </a:p>
          <a:p>
            <a:pPr lvl="1"/>
            <a:r>
              <a:rPr lang="en-US" dirty="0" err="1"/>
              <a:t>Verabschiedung</a:t>
            </a:r>
            <a:r>
              <a:rPr lang="en-US" dirty="0"/>
              <a:t> 2016</a:t>
            </a:r>
          </a:p>
          <a:p>
            <a:pPr lvl="1"/>
            <a:r>
              <a:rPr lang="en-US" dirty="0" err="1"/>
              <a:t>Anwendbar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Mai 2018</a:t>
            </a:r>
          </a:p>
          <a:p>
            <a:pPr lvl="1"/>
            <a:r>
              <a:rPr lang="en-US" dirty="0" err="1"/>
              <a:t>Betrifft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Sämtliche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in der EU</a:t>
            </a:r>
          </a:p>
          <a:p>
            <a:pPr lvl="2"/>
            <a:r>
              <a:rPr lang="de-DE" dirty="0"/>
              <a:t>Geltung für Unternehmen aus Drittstaaten, die Daten von EU-Bewohner verarbeiten</a:t>
            </a:r>
          </a:p>
          <a:p>
            <a:pPr lvl="2"/>
            <a:r>
              <a:rPr lang="de-DE" dirty="0"/>
              <a:t>Behörden in der EU*</a:t>
            </a:r>
          </a:p>
          <a:p>
            <a:pPr lvl="1"/>
            <a:r>
              <a:rPr lang="de-DE" dirty="0"/>
              <a:t>Bußgelder von bis zu 20 Mio. Euro oder 4 % des weltweiten Jahresumsatzes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94846310-0B3D-402C-B392-09061F938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CB4A3A86-D41C-4CFC-896C-D90661C5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Was ist die DSGVO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EU Datenschutz-Grundverordnung</a:t>
            </a:r>
          </a:p>
        </p:txBody>
      </p:sp>
      <p:grpSp>
        <p:nvGrpSpPr>
          <p:cNvPr id="40" name="Group 21">
            <a:extLst>
              <a:ext uri="{FF2B5EF4-FFF2-40B4-BE49-F238E27FC236}">
                <a16:creationId xmlns:a16="http://schemas.microsoft.com/office/drawing/2014/main" id="{654F6C91-B667-4929-B60B-158C21B9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7639235" y="600024"/>
            <a:chExt cx="3898557" cy="5222486"/>
          </a:xfrm>
        </p:grpSpPr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82188BD8-D89F-4620-9999-A7EA52237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63BE6818-79E6-4683-9F8E-9DE0B4BCF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61D3A60-8FF1-4246-AC3F-25EE92D32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73" r="2" b="8975"/>
          <a:stretch/>
        </p:blipFill>
        <p:spPr>
          <a:xfrm>
            <a:off x="2079933" y="963739"/>
            <a:ext cx="8020655" cy="2369223"/>
          </a:xfrm>
          <a:prstGeom prst="rect">
            <a:avLst/>
          </a:prstGeom>
        </p:spPr>
      </p:pic>
      <p:cxnSp>
        <p:nvCxnSpPr>
          <p:cNvPr id="43" name="Straight Connector 25">
            <a:extLst>
              <a:ext uri="{FF2B5EF4-FFF2-40B4-BE49-F238E27FC236}">
                <a16:creationId xmlns:a16="http://schemas.microsoft.com/office/drawing/2014/main" id="{E412F86B-0657-48B2-BD05-BF3EED4DC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27">
            <a:extLst>
              <a:ext uri="{FF2B5EF4-FFF2-40B4-BE49-F238E27FC236}">
                <a16:creationId xmlns:a16="http://schemas.microsoft.com/office/drawing/2014/main" id="{BD64DB3A-631F-479A-B041-4C1E38B7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29">
            <a:extLst>
              <a:ext uri="{FF2B5EF4-FFF2-40B4-BE49-F238E27FC236}">
                <a16:creationId xmlns:a16="http://schemas.microsoft.com/office/drawing/2014/main" id="{54FB2A90-ACBA-4B96-98AD-8BB04A8B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4B1CD22-ED59-48FC-A03B-23A75C910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92" y="5759490"/>
            <a:ext cx="5179979" cy="1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1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A477-C334-480E-82E2-9EFBC9AC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Was ist die DSGVO</a:t>
            </a:r>
            <a:endParaRPr lang="en-US">
              <a:solidFill>
                <a:srgbClr val="EBEBEB"/>
              </a:solidFill>
            </a:endParaRPr>
          </a:p>
        </p:txBody>
      </p:sp>
      <p:pic>
        <p:nvPicPr>
          <p:cNvPr id="17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E270AFD-16BE-41B7-93E9-78E338E1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43" y="1293355"/>
            <a:ext cx="9095311" cy="4706822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7B274A-CFC1-40BF-A4DD-366ACF18ACA7}"/>
              </a:ext>
            </a:extLst>
          </p:cNvPr>
          <p:cNvSpPr/>
          <p:nvPr/>
        </p:nvSpPr>
        <p:spPr>
          <a:xfrm>
            <a:off x="6323575" y="2495553"/>
            <a:ext cx="2259453" cy="3044067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7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1380</Words>
  <Application>Microsoft Office PowerPoint</Application>
  <PresentationFormat>Widescreen</PresentationFormat>
  <Paragraphs>271</Paragraphs>
  <Slides>48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Gill Sans MT</vt:lpstr>
      <vt:lpstr>Gallery</vt:lpstr>
      <vt:lpstr>DSGVO und CLOUD-Act?</vt:lpstr>
      <vt:lpstr>Wer</vt:lpstr>
      <vt:lpstr>Worum geht’s?</vt:lpstr>
      <vt:lpstr>Agenda</vt:lpstr>
      <vt:lpstr>Agenda</vt:lpstr>
      <vt:lpstr>Keine Rechtsberatung!</vt:lpstr>
      <vt:lpstr>Was ist die DSGVO</vt:lpstr>
      <vt:lpstr>Was ist die DSGVO</vt:lpstr>
      <vt:lpstr>Was ist die DSGVO</vt:lpstr>
      <vt:lpstr>Was ist die DSGVO</vt:lpstr>
      <vt:lpstr>DSGVO</vt:lpstr>
      <vt:lpstr>DSGVO - Transparenz</vt:lpstr>
      <vt:lpstr>DSGVO - Transparenz</vt:lpstr>
      <vt:lpstr>DSGVO - Recht auf Vergessenwerden</vt:lpstr>
      <vt:lpstr>DSGVO - Recht auf Vergessenwerden</vt:lpstr>
      <vt:lpstr>DSGVO - Recht auf Datenübertragbarkeit</vt:lpstr>
      <vt:lpstr>DSGVO - Recht auf Datenübertragbarkeit</vt:lpstr>
      <vt:lpstr>Technische Herausforderung DSGVO</vt:lpstr>
      <vt:lpstr>Technische Herausforderung DSGVO</vt:lpstr>
      <vt:lpstr>Technische Herausforderung DSGVO</vt:lpstr>
      <vt:lpstr>Cloud-ACT</vt:lpstr>
      <vt:lpstr>DSGVO vs. CLOUD-Act</vt:lpstr>
      <vt:lpstr>PAUSE</vt:lpstr>
      <vt:lpstr>So geht‘s!</vt:lpstr>
      <vt:lpstr>Event Sourcing</vt:lpstr>
      <vt:lpstr>Event Sourcing</vt:lpstr>
      <vt:lpstr>Event Sourcing</vt:lpstr>
      <vt:lpstr>Event Sourcing (CQRS)</vt:lpstr>
      <vt:lpstr>Blockchain</vt:lpstr>
      <vt:lpstr>Transaction-Log</vt:lpstr>
      <vt:lpstr>Domain Driven Design</vt:lpstr>
      <vt:lpstr>Domain Driven Event Sourcing</vt:lpstr>
      <vt:lpstr>Domain Driven Event Sourcing &amp; DSGVO</vt:lpstr>
      <vt:lpstr>Domain Driven Event Sourcing</vt:lpstr>
      <vt:lpstr>Crypto-Shredding</vt:lpstr>
      <vt:lpstr>Crypto-Shredding</vt:lpstr>
      <vt:lpstr>Domain Driven Crypto Event Sourcing</vt:lpstr>
      <vt:lpstr>Domain Driven Crypto Event Sourcing</vt:lpstr>
      <vt:lpstr>Domain Driven Crypto Event Sourcing</vt:lpstr>
      <vt:lpstr>Domain Driven Crypto Event Sourcing – erste Schritte</vt:lpstr>
      <vt:lpstr>Domain Driven Crypto Event Sourcing – Alt-System-Migration</vt:lpstr>
      <vt:lpstr>Domain Driven Crypto Event Sourcing – Alt-System-Migration</vt:lpstr>
      <vt:lpstr>Noch besser!</vt:lpstr>
      <vt:lpstr>Noch noch besser!</vt:lpstr>
      <vt:lpstr>CLOUD-Act</vt:lpstr>
      <vt:lpstr>CLOUD-Act</vt:lpstr>
      <vt:lpstr>CLOUD-Act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DSGVO und CLOUD-Act?</dc:title>
  <dc:creator>Sia Ghassemi</dc:creator>
  <cp:lastModifiedBy>Sia Ghassemi</cp:lastModifiedBy>
  <cp:revision>1</cp:revision>
  <dcterms:created xsi:type="dcterms:W3CDTF">2019-05-21T14:00:39Z</dcterms:created>
  <dcterms:modified xsi:type="dcterms:W3CDTF">2019-05-21T14:01:58Z</dcterms:modified>
</cp:coreProperties>
</file>