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304" r:id="rId8"/>
    <p:sldId id="261" r:id="rId9"/>
    <p:sldId id="267" r:id="rId10"/>
    <p:sldId id="264" r:id="rId11"/>
    <p:sldId id="270" r:id="rId12"/>
    <p:sldId id="268" r:id="rId13"/>
    <p:sldId id="269" r:id="rId14"/>
    <p:sldId id="262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6" r:id="rId29"/>
    <p:sldId id="284" r:id="rId30"/>
    <p:sldId id="285" r:id="rId31"/>
    <p:sldId id="287" r:id="rId32"/>
    <p:sldId id="288" r:id="rId33"/>
    <p:sldId id="289" r:id="rId34"/>
    <p:sldId id="291" r:id="rId35"/>
    <p:sldId id="292" r:id="rId36"/>
    <p:sldId id="293" r:id="rId37"/>
    <p:sldId id="294" r:id="rId38"/>
    <p:sldId id="297" r:id="rId39"/>
    <p:sldId id="296" r:id="rId40"/>
    <p:sldId id="298" r:id="rId41"/>
    <p:sldId id="299" r:id="rId42"/>
    <p:sldId id="300" r:id="rId43"/>
    <p:sldId id="295" r:id="rId44"/>
    <p:sldId id="301" r:id="rId45"/>
    <p:sldId id="303" r:id="rId46"/>
    <p:sldId id="302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6" autoAdjust="0"/>
    <p:restoredTop sz="94660"/>
  </p:normalViewPr>
  <p:slideViewPr>
    <p:cSldViewPr snapToGrid="0">
      <p:cViewPr>
        <p:scale>
          <a:sx n="98" d="100"/>
          <a:sy n="98" d="100"/>
        </p:scale>
        <p:origin x="69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2B817-ADC4-4E74-84BB-62CB0F2B82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DDPR and CLOUD-Act?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851F1-2816-42E0-9086-135187B645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That’s EASY!</a:t>
            </a:r>
          </a:p>
        </p:txBody>
      </p:sp>
    </p:spTree>
    <p:extLst>
      <p:ext uri="{BB962C8B-B14F-4D97-AF65-F5344CB8AC3E}">
        <p14:creationId xmlns:p14="http://schemas.microsoft.com/office/powerpoint/2010/main" val="3116640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1650-2F89-4E53-A134-92DED0B4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GDPR – Transparent information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1D3A5-4877-495D-BCF3-3132B247B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Article 15: </a:t>
            </a:r>
          </a:p>
          <a:p>
            <a:pPr lvl="1"/>
            <a:r>
              <a:rPr lang="de-DE" dirty="0"/>
              <a:t>Everybody has a right to obtain a copy of collected personal data</a:t>
            </a:r>
          </a:p>
          <a:p>
            <a:r>
              <a:rPr lang="de-DE" dirty="0"/>
              <a:t>Article 12:</a:t>
            </a:r>
          </a:p>
          <a:p>
            <a:pPr lvl="1"/>
            <a:r>
              <a:rPr lang="de-DE" dirty="0"/>
              <a:t>Provide any information in a „</a:t>
            </a:r>
            <a:r>
              <a:rPr lang="en-US" dirty="0"/>
              <a:t>concise, transparent, intelligible and easily accessible form, using clear and plain language, in particular for any information addressed specifically to a child”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8851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1650-2F89-4E53-A134-92DED0B4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GDPR – Transparent information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1D3A5-4877-495D-BCF3-3132B247B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u="sng" dirty="0"/>
              <a:t>When</a:t>
            </a:r>
            <a:r>
              <a:rPr lang="de-DE" dirty="0"/>
              <a:t> did </a:t>
            </a:r>
            <a:r>
              <a:rPr lang="de-DE" u="sng" dirty="0"/>
              <a:t>who</a:t>
            </a:r>
            <a:r>
              <a:rPr lang="de-DE" dirty="0"/>
              <a:t> provide </a:t>
            </a:r>
            <a:r>
              <a:rPr lang="de-DE" u="sng" dirty="0"/>
              <a:t>which data</a:t>
            </a:r>
            <a:r>
              <a:rPr lang="de-DE" dirty="0"/>
              <a:t> and </a:t>
            </a:r>
            <a:r>
              <a:rPr lang="de-DE" u="sng" dirty="0"/>
              <a:t>for which purpose</a:t>
            </a:r>
            <a:r>
              <a:rPr lang="de-DE" dirty="0"/>
              <a:t>?</a:t>
            </a:r>
            <a:endParaRPr lang="de-DE" i="1" dirty="0"/>
          </a:p>
          <a:p>
            <a:pPr lvl="1"/>
            <a:r>
              <a:rPr lang="en-US" dirty="0"/>
              <a:t>concise</a:t>
            </a:r>
            <a:endParaRPr lang="de-DE" i="1" dirty="0"/>
          </a:p>
          <a:p>
            <a:pPr lvl="1"/>
            <a:r>
              <a:rPr lang="en-US" dirty="0"/>
              <a:t>transparent</a:t>
            </a:r>
            <a:endParaRPr lang="de-DE" i="1" dirty="0"/>
          </a:p>
          <a:p>
            <a:pPr lvl="1"/>
            <a:r>
              <a:rPr lang="en-US" dirty="0"/>
              <a:t>intelligible</a:t>
            </a:r>
            <a:endParaRPr lang="de-DE" i="1" dirty="0"/>
          </a:p>
          <a:p>
            <a:pPr lvl="1"/>
            <a:r>
              <a:rPr lang="en-US" dirty="0"/>
              <a:t>easily accessible form</a:t>
            </a:r>
          </a:p>
          <a:p>
            <a:pPr lvl="1"/>
            <a:r>
              <a:rPr lang="en-US" dirty="0"/>
              <a:t>using clear and plain language</a:t>
            </a:r>
            <a:endParaRPr lang="de-DE" i="1" u="sng" dirty="0"/>
          </a:p>
          <a:p>
            <a:endParaRPr lang="de-DE" dirty="0"/>
          </a:p>
          <a:p>
            <a:r>
              <a:rPr lang="de-DE" dirty="0"/>
              <a:t>All business processes must be traceable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377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1650-2F89-4E53-A134-92DED0B4F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991085" cy="1400530"/>
          </a:xfrm>
        </p:spPr>
        <p:txBody>
          <a:bodyPr/>
          <a:lstStyle/>
          <a:p>
            <a:r>
              <a:rPr lang="de-DE" dirty="0"/>
              <a:t>GDPR – Right </a:t>
            </a:r>
            <a:r>
              <a:rPr lang="en-US" dirty="0"/>
              <a:t>to erasure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1D3A5-4877-495D-BCF3-3132B247B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Article 17:</a:t>
            </a:r>
          </a:p>
          <a:p>
            <a:pPr lvl="1"/>
            <a:r>
              <a:rPr lang="en-US" dirty="0"/>
              <a:t>The data subject shall have the right to obtain the erasure of personal data concerning him or her without undue delay</a:t>
            </a:r>
            <a:r>
              <a:rPr lang="de-DE" dirty="0"/>
              <a:t>, as soon as there are no grounds for data storage.</a:t>
            </a:r>
          </a:p>
          <a:p>
            <a:pPr lvl="1"/>
            <a:r>
              <a:rPr lang="en-US" dirty="0"/>
              <a:t>The controller is obligation to erase personal data proactively without undue delay</a:t>
            </a:r>
          </a:p>
        </p:txBody>
      </p:sp>
    </p:spTree>
    <p:extLst>
      <p:ext uri="{BB962C8B-B14F-4D97-AF65-F5344CB8AC3E}">
        <p14:creationId xmlns:p14="http://schemas.microsoft.com/office/powerpoint/2010/main" val="2895842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1650-2F89-4E53-A134-92DED0B4F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991085" cy="1400530"/>
          </a:xfrm>
        </p:spPr>
        <p:txBody>
          <a:bodyPr/>
          <a:lstStyle/>
          <a:p>
            <a:r>
              <a:rPr lang="de-DE" dirty="0"/>
              <a:t>GDPR – </a:t>
            </a:r>
            <a:r>
              <a:rPr lang="en-US" dirty="0"/>
              <a:t>Right to erasure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1D3A5-4877-495D-BCF3-3132B247B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Personal data (Name, Addresse etc.)</a:t>
            </a:r>
          </a:p>
          <a:p>
            <a:r>
              <a:rPr lang="de-DE" dirty="0"/>
              <a:t>IP-Address</a:t>
            </a:r>
          </a:p>
          <a:p>
            <a:r>
              <a:rPr lang="de-DE" dirty="0"/>
              <a:t>Backups</a:t>
            </a:r>
          </a:p>
          <a:p>
            <a:r>
              <a:rPr lang="de-DE" dirty="0"/>
              <a:t>Documents (invoices, legal documents)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As soon as there are no grounds for data storage</a:t>
            </a:r>
          </a:p>
          <a:p>
            <a:pPr lvl="1"/>
            <a:r>
              <a:rPr lang="de-DE" dirty="0"/>
              <a:t>Legal grounds (i.e. Invoices must be erased after 10 years, daily check)</a:t>
            </a:r>
          </a:p>
          <a:p>
            <a:pPr lvl="1"/>
            <a:r>
              <a:rPr lang="de-DE" dirty="0"/>
              <a:t>Business purpose (i.e. Legal reasons: warranty)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003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91636-20C8-43FD-9180-614BAF0F0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360736" cy="1400530"/>
          </a:xfrm>
        </p:spPr>
        <p:txBody>
          <a:bodyPr/>
          <a:lstStyle/>
          <a:p>
            <a:r>
              <a:rPr lang="de-DE" dirty="0"/>
              <a:t>GDPR - </a:t>
            </a:r>
            <a:r>
              <a:rPr lang="en-US" dirty="0"/>
              <a:t>Right to data portability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27BAC-C1E0-4950-A915-225B9CDF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Article 20:</a:t>
            </a:r>
          </a:p>
          <a:p>
            <a:pPr lvl="1"/>
            <a:r>
              <a:rPr lang="en-US" dirty="0"/>
              <a:t>Right to receive the personal data concerning him or her, in a </a:t>
            </a:r>
            <a:r>
              <a:rPr lang="en-US" u="sng" dirty="0"/>
              <a:t>structured</a:t>
            </a:r>
            <a:r>
              <a:rPr lang="en-US" dirty="0"/>
              <a:t>, </a:t>
            </a:r>
            <a:r>
              <a:rPr lang="en-US" u="sng" dirty="0"/>
              <a:t>commonly used</a:t>
            </a:r>
            <a:r>
              <a:rPr lang="en-US" dirty="0"/>
              <a:t> and </a:t>
            </a:r>
            <a:r>
              <a:rPr lang="en-US" u="sng" dirty="0"/>
              <a:t>machine-readable format</a:t>
            </a:r>
            <a:r>
              <a:rPr lang="en-US" dirty="0"/>
              <a:t> and have the right to transmit those data to another controller </a:t>
            </a:r>
            <a:r>
              <a:rPr lang="en-US" u="sng" dirty="0"/>
              <a:t>without hindrance</a:t>
            </a:r>
            <a:r>
              <a:rPr lang="en-US" dirty="0"/>
              <a:t> from the controller to which the personal data have been provided</a:t>
            </a:r>
          </a:p>
        </p:txBody>
      </p:sp>
    </p:spTree>
    <p:extLst>
      <p:ext uri="{BB962C8B-B14F-4D97-AF65-F5344CB8AC3E}">
        <p14:creationId xmlns:p14="http://schemas.microsoft.com/office/powerpoint/2010/main" val="4044100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91636-20C8-43FD-9180-614BAF0F0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360736" cy="1400530"/>
          </a:xfrm>
        </p:spPr>
        <p:txBody>
          <a:bodyPr/>
          <a:lstStyle/>
          <a:p>
            <a:r>
              <a:rPr lang="de-DE" dirty="0"/>
              <a:t>GDPR - </a:t>
            </a:r>
            <a:r>
              <a:rPr lang="en-US" dirty="0"/>
              <a:t>Right to data portability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27BAC-C1E0-4950-A915-225B9CDF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structured</a:t>
            </a:r>
            <a:endParaRPr lang="de-DE" dirty="0"/>
          </a:p>
          <a:p>
            <a:r>
              <a:rPr lang="en-US" u="sng" dirty="0"/>
              <a:t>commonly used</a:t>
            </a:r>
            <a:endParaRPr lang="de-DE" dirty="0"/>
          </a:p>
          <a:p>
            <a:r>
              <a:rPr lang="en-US" u="sng" dirty="0"/>
              <a:t>machine-readable format </a:t>
            </a:r>
          </a:p>
          <a:p>
            <a:r>
              <a:rPr lang="en-US" u="sng" dirty="0"/>
              <a:t>without hindrance</a:t>
            </a:r>
            <a:endParaRPr lang="de-DE" dirty="0"/>
          </a:p>
          <a:p>
            <a:endParaRPr lang="de-DE" dirty="0"/>
          </a:p>
          <a:p>
            <a:r>
              <a:rPr lang="de-DE" dirty="0"/>
              <a:t>Examples:</a:t>
            </a:r>
          </a:p>
          <a:p>
            <a:pPr lvl="1"/>
            <a:r>
              <a:rPr lang="de-DE" dirty="0"/>
              <a:t>Customer wants to move from G-Mail to Outlook.</a:t>
            </a:r>
          </a:p>
          <a:p>
            <a:pPr lvl="1"/>
            <a:r>
              <a:rPr lang="de-DE" dirty="0"/>
              <a:t>Customer wants to move from Sparkasse to N26.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3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F01EF-1B75-4765-8C88-14ECF5B86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Cloud-ACT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08072-CF42-41E6-98C5-3DC0BDFED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C</a:t>
            </a:r>
            <a:r>
              <a:rPr lang="en-US" dirty="0"/>
              <a:t>larifying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</a:t>
            </a:r>
            <a:r>
              <a:rPr lang="en-US" dirty="0"/>
              <a:t>awful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</a:t>
            </a:r>
            <a:r>
              <a:rPr lang="en-US" dirty="0"/>
              <a:t>verseas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</a:t>
            </a:r>
            <a:r>
              <a:rPr lang="en-US" dirty="0"/>
              <a:t>se of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</a:t>
            </a:r>
            <a:r>
              <a:rPr lang="en-US" dirty="0"/>
              <a:t>ata – Act</a:t>
            </a:r>
          </a:p>
          <a:p>
            <a:pPr lvl="1"/>
            <a:r>
              <a:rPr lang="en-US" dirty="0"/>
              <a:t>Authorizes U.S. law enforcement to unilaterally demand access to data stored even if stored outside the U.S</a:t>
            </a:r>
            <a:endParaRPr lang="de-DE" dirty="0"/>
          </a:p>
          <a:p>
            <a:pPr lvl="1"/>
            <a:r>
              <a:rPr lang="en-US" dirty="0"/>
              <a:t>Needs executive agreements with foreign governments</a:t>
            </a:r>
          </a:p>
          <a:p>
            <a:pPr lvl="1"/>
            <a:r>
              <a:rPr lang="en-US" dirty="0"/>
              <a:t>Disclosure to person of interest can be prohibited</a:t>
            </a:r>
          </a:p>
          <a:p>
            <a:pPr lvl="1"/>
            <a:endParaRPr lang="de-DE" dirty="0"/>
          </a:p>
          <a:p>
            <a:r>
              <a:rPr lang="de-DE" dirty="0"/>
              <a:t>U.</a:t>
            </a:r>
            <a:r>
              <a:rPr lang="en-US" dirty="0"/>
              <a:t>S. law enforcement can demand access to data on servers owned by EU businesses! (if an executive agreement with the foreign government exists)</a:t>
            </a:r>
          </a:p>
        </p:txBody>
      </p:sp>
    </p:spTree>
    <p:extLst>
      <p:ext uri="{BB962C8B-B14F-4D97-AF65-F5344CB8AC3E}">
        <p14:creationId xmlns:p14="http://schemas.microsoft.com/office/powerpoint/2010/main" val="1452521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22A6-1139-4543-BC64-8AD57F4B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challenges of GDPR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2229A-9816-453B-B6E4-FB0ACB26C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Transparent information</a:t>
            </a:r>
          </a:p>
          <a:p>
            <a:pPr lvl="1"/>
            <a:r>
              <a:rPr lang="de-DE" dirty="0"/>
              <a:t>Very detailed auditing needed</a:t>
            </a:r>
          </a:p>
          <a:p>
            <a:pPr lvl="1"/>
            <a:r>
              <a:rPr lang="de-DE" dirty="0"/>
              <a:t>Additional metadata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426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22A6-1139-4543-BC64-8AD57F4B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challenges of GDPR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2229A-9816-453B-B6E4-FB0ACB26C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to erasure</a:t>
            </a:r>
            <a:endParaRPr lang="de-DE" dirty="0"/>
          </a:p>
          <a:p>
            <a:pPr lvl="1"/>
            <a:r>
              <a:rPr lang="de-DE" dirty="0"/>
              <a:t>Log-Files can contain IP-Addresss</a:t>
            </a:r>
          </a:p>
          <a:p>
            <a:pPr lvl="1"/>
            <a:r>
              <a:rPr lang="de-DE" dirty="0"/>
              <a:t>Backups can contain personal data</a:t>
            </a:r>
          </a:p>
          <a:p>
            <a:pPr lvl="1"/>
            <a:r>
              <a:rPr lang="de-DE" dirty="0"/>
              <a:t>Transaction-Log</a:t>
            </a:r>
          </a:p>
          <a:p>
            <a:pPr lvl="1"/>
            <a:r>
              <a:rPr lang="en-US" dirty="0"/>
              <a:t>Proactively</a:t>
            </a:r>
            <a:r>
              <a:rPr lang="de-DE" dirty="0"/>
              <a:t> delete documents as soon as no more needed</a:t>
            </a:r>
          </a:p>
          <a:p>
            <a:pPr lvl="1"/>
            <a:r>
              <a:rPr lang="de-DE" dirty="0"/>
              <a:t>Immutability (BlockChain)</a:t>
            </a:r>
          </a:p>
          <a:p>
            <a:pPr lvl="1"/>
            <a:r>
              <a:rPr lang="de-DE" dirty="0"/>
              <a:t>Non personal data and personal data within same table / forgein-key-contraints</a:t>
            </a:r>
          </a:p>
          <a:p>
            <a:pPr lvl="1"/>
            <a:r>
              <a:rPr lang="de-DE" dirty="0"/>
              <a:t>No more deleted flag, once deleted, it‘s gone!</a:t>
            </a:r>
          </a:p>
          <a:p>
            <a:pPr lvl="1"/>
            <a:r>
              <a:rPr lang="de-DE" dirty="0"/>
              <a:t>Reports could be less accurate, because data was deleted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07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22A6-1139-4543-BC64-8AD57F4B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challenges of GDPR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2229A-9816-453B-B6E4-FB0ACB26C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to data portability</a:t>
            </a:r>
            <a:endParaRPr lang="de-DE" dirty="0"/>
          </a:p>
          <a:p>
            <a:pPr lvl="1"/>
            <a:r>
              <a:rPr lang="de-DE" dirty="0"/>
              <a:t>There is no </a:t>
            </a:r>
            <a:r>
              <a:rPr lang="en-US" dirty="0"/>
              <a:t>commonly used data format</a:t>
            </a:r>
            <a:endParaRPr lang="de-DE" dirty="0"/>
          </a:p>
          <a:p>
            <a:pPr lvl="1"/>
            <a:r>
              <a:rPr lang="de-DE" dirty="0"/>
              <a:t>Everyone has a different data model and data formats</a:t>
            </a:r>
          </a:p>
          <a:p>
            <a:pPr lvl="1"/>
            <a:r>
              <a:rPr lang="de-DE" dirty="0"/>
              <a:t>Exports must be importable for others (</a:t>
            </a:r>
            <a:r>
              <a:rPr lang="en-US" dirty="0"/>
              <a:t>without hindrance</a:t>
            </a:r>
            <a:r>
              <a:rPr lang="de-DE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64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65C0B-CFA2-405B-BBE8-58C684A13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57BF6-12F3-47D6-8820-8188E3E6A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Sia-Consulting Limited</a:t>
            </a:r>
          </a:p>
          <a:p>
            <a:pPr lvl="1"/>
            <a:r>
              <a:rPr lang="en-US" dirty="0"/>
              <a:t>Cloud consulting</a:t>
            </a:r>
          </a:p>
          <a:p>
            <a:pPr lvl="1"/>
            <a:r>
              <a:rPr lang="en-US" dirty="0"/>
              <a:t>Software engineering</a:t>
            </a:r>
          </a:p>
          <a:p>
            <a:pPr lvl="1"/>
            <a:r>
              <a:rPr lang="en-US" dirty="0"/>
              <a:t>Trainings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Sia</a:t>
            </a:r>
          </a:p>
          <a:p>
            <a:pPr lvl="1"/>
            <a:r>
              <a:rPr lang="en-US" dirty="0"/>
              <a:t>Software developer and architect</a:t>
            </a:r>
          </a:p>
          <a:p>
            <a:pPr lvl="1"/>
            <a:r>
              <a:rPr lang="en-US" dirty="0"/>
              <a:t>Microsoft Azure MVP</a:t>
            </a:r>
          </a:p>
          <a:p>
            <a:pPr lvl="1"/>
            <a:r>
              <a:rPr lang="en-US" dirty="0"/>
              <a:t>Co-organizing Meetup Hamburg</a:t>
            </a:r>
          </a:p>
        </p:txBody>
      </p:sp>
    </p:spTree>
    <p:extLst>
      <p:ext uri="{BB962C8B-B14F-4D97-AF65-F5344CB8AC3E}">
        <p14:creationId xmlns:p14="http://schemas.microsoft.com/office/powerpoint/2010/main" val="3440386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C49B5-3C45-4C8C-BF97-1656682C9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GDPR vs. CLOUD-Act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73193-1FDD-4B87-93B9-DB016BA43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GDPR</a:t>
            </a:r>
          </a:p>
          <a:p>
            <a:pPr lvl="1"/>
            <a:r>
              <a:rPr lang="de-DE" dirty="0"/>
              <a:t>All use of personal data must be reported</a:t>
            </a:r>
          </a:p>
          <a:p>
            <a:r>
              <a:rPr lang="de-DE" dirty="0"/>
              <a:t>CLOUD-Act</a:t>
            </a:r>
          </a:p>
          <a:p>
            <a:pPr lvl="1"/>
            <a:r>
              <a:rPr lang="de-DE" dirty="0"/>
              <a:t>Law enforcement can prohibit disclosure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78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6CCBAC-2C6E-41C2-9FFD-5CB87E39F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474" y="3023417"/>
            <a:ext cx="2039165" cy="811161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rgbClr val="EBEBEB"/>
                </a:solidFill>
              </a:rPr>
              <a:t>Break</a:t>
            </a: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Graphic 6" descr="Coffee">
            <a:extLst>
              <a:ext uri="{FF2B5EF4-FFF2-40B4-BE49-F238E27FC236}">
                <a16:creationId xmlns:a16="http://schemas.microsoft.com/office/drawing/2014/main" id="{5B4CEC33-D4B9-4716-9818-215800FA5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3992" y="704054"/>
            <a:ext cx="5449889" cy="5449889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5582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easy way</a:t>
            </a:r>
            <a:r>
              <a:rPr lang="de-DE" dirty="0"/>
              <a:t>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Challanges to solve:</a:t>
            </a:r>
          </a:p>
          <a:p>
            <a:pPr lvl="1"/>
            <a:r>
              <a:rPr lang="de-DE" dirty="0"/>
              <a:t>Transparent information</a:t>
            </a:r>
          </a:p>
          <a:p>
            <a:pPr lvl="1"/>
            <a:r>
              <a:rPr lang="en-US" dirty="0"/>
              <a:t>Right to data portability</a:t>
            </a:r>
            <a:endParaRPr lang="de-DE" dirty="0"/>
          </a:p>
          <a:p>
            <a:pPr lvl="1"/>
            <a:r>
              <a:rPr lang="en-US" dirty="0"/>
              <a:t>Right to erasure</a:t>
            </a:r>
          </a:p>
        </p:txBody>
      </p:sp>
    </p:spTree>
    <p:extLst>
      <p:ext uri="{BB962C8B-B14F-4D97-AF65-F5344CB8AC3E}">
        <p14:creationId xmlns:p14="http://schemas.microsoft.com/office/powerpoint/2010/main" val="3094558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4134-CA68-4444-A622-56B6518C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Event Sourcing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E87D-D3AB-4028-BBFD-2CC2628A3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Described by Martin Fowler in 2005</a:t>
            </a:r>
          </a:p>
          <a:p>
            <a:pPr>
              <a:lnSpc>
                <a:spcPct val="150000"/>
              </a:lnSpc>
            </a:pPr>
            <a:r>
              <a:rPr lang="de-DE" dirty="0"/>
              <a:t>Data is stored as a stream of events</a:t>
            </a:r>
          </a:p>
          <a:p>
            <a:pPr>
              <a:lnSpc>
                <a:spcPct val="150000"/>
              </a:lnSpc>
            </a:pPr>
            <a:r>
              <a:rPr lang="de-DE" dirty="0"/>
              <a:t>Events are immutable (at least without time machine)</a:t>
            </a:r>
          </a:p>
          <a:p>
            <a:pPr>
              <a:lnSpc>
                <a:spcPct val="150000"/>
              </a:lnSpc>
            </a:pPr>
            <a:r>
              <a:rPr lang="de-DE" dirty="0"/>
              <a:t>Events are stored in the order they arrive</a:t>
            </a:r>
          </a:p>
          <a:p>
            <a:pPr>
              <a:lnSpc>
                <a:spcPct val="150000"/>
              </a:lnSpc>
            </a:pPr>
            <a:r>
              <a:rPr lang="de-DE" dirty="0"/>
              <a:t>New events are always appended to the end of the stream</a:t>
            </a:r>
          </a:p>
          <a:p>
            <a:pPr>
              <a:lnSpc>
                <a:spcPct val="150000"/>
              </a:lnSpc>
            </a:pPr>
            <a:r>
              <a:rPr lang="de-DE" dirty="0"/>
              <a:t>Current state is achieved by replaying all events through a state machine</a:t>
            </a:r>
          </a:p>
        </p:txBody>
      </p:sp>
    </p:spTree>
    <p:extLst>
      <p:ext uri="{BB962C8B-B14F-4D97-AF65-F5344CB8AC3E}">
        <p14:creationId xmlns:p14="http://schemas.microsoft.com/office/powerpoint/2010/main" val="1768128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B4134-CA68-4444-A622-56B6518C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Event Sourcing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794A513-364B-418B-A5D3-C0A2F073B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1665144"/>
            <a:ext cx="6270662" cy="352724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564274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B4134-CA68-4444-A622-56B6518C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Event Sourcing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CD8424C-6C75-4BE0-A0E7-4AB223674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314306" y="161703"/>
            <a:ext cx="5099659" cy="6563562"/>
          </a:xfrm>
        </p:spPr>
      </p:pic>
    </p:spTree>
    <p:extLst>
      <p:ext uri="{BB962C8B-B14F-4D97-AF65-F5344CB8AC3E}">
        <p14:creationId xmlns:p14="http://schemas.microsoft.com/office/powerpoint/2010/main" val="2420094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B4134-CA68-4444-A622-56B6518C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Event Sourcing (CQRS)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385FCB5-557C-4471-BDA7-99F9398FC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77" y="570703"/>
            <a:ext cx="7376214" cy="560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24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4FA10D-5116-47B4-A70E-776435251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6">
            <a:extLst>
              <a:ext uri="{FF2B5EF4-FFF2-40B4-BE49-F238E27FC236}">
                <a16:creationId xmlns:a16="http://schemas.microsoft.com/office/drawing/2014/main" id="{B2718AAE-52B9-4DD9-9D83-A9C975C9D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302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49FF39B1-9689-44AE-A803-7B90A059D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76484" cy="6858001"/>
          </a:xfrm>
          <a:custGeom>
            <a:avLst/>
            <a:gdLst>
              <a:gd name="connsiteX0" fmla="*/ 7031769 w 8376484"/>
              <a:gd name="connsiteY0" fmla="*/ 0 h 6858001"/>
              <a:gd name="connsiteX1" fmla="*/ 8375307 w 8376484"/>
              <a:gd name="connsiteY1" fmla="*/ 0 h 6858001"/>
              <a:gd name="connsiteX2" fmla="*/ 8350262 w 8376484"/>
              <a:gd name="connsiteY2" fmla="*/ 155677 h 6858001"/>
              <a:gd name="connsiteX3" fmla="*/ 8326393 w 8376484"/>
              <a:gd name="connsiteY3" fmla="*/ 310668 h 6858001"/>
              <a:gd name="connsiteX4" fmla="*/ 8303029 w 8376484"/>
              <a:gd name="connsiteY4" fmla="*/ 466344 h 6858001"/>
              <a:gd name="connsiteX5" fmla="*/ 8283026 w 8376484"/>
              <a:gd name="connsiteY5" fmla="*/ 622707 h 6858001"/>
              <a:gd name="connsiteX6" fmla="*/ 8262855 w 8376484"/>
              <a:gd name="connsiteY6" fmla="*/ 778383 h 6858001"/>
              <a:gd name="connsiteX7" fmla="*/ 8244029 w 8376484"/>
              <a:gd name="connsiteY7" fmla="*/ 934746 h 6858001"/>
              <a:gd name="connsiteX8" fmla="*/ 8227893 w 8376484"/>
              <a:gd name="connsiteY8" fmla="*/ 1089051 h 6858001"/>
              <a:gd name="connsiteX9" fmla="*/ 8212597 w 8376484"/>
              <a:gd name="connsiteY9" fmla="*/ 1245413 h 6858001"/>
              <a:gd name="connsiteX10" fmla="*/ 8198645 w 8376484"/>
              <a:gd name="connsiteY10" fmla="*/ 1401090 h 6858001"/>
              <a:gd name="connsiteX11" fmla="*/ 8186543 w 8376484"/>
              <a:gd name="connsiteY11" fmla="*/ 1554023 h 6858001"/>
              <a:gd name="connsiteX12" fmla="*/ 8174440 w 8376484"/>
              <a:gd name="connsiteY12" fmla="*/ 1709014 h 6858001"/>
              <a:gd name="connsiteX13" fmla="*/ 8164355 w 8376484"/>
              <a:gd name="connsiteY13" fmla="*/ 1861947 h 6858001"/>
              <a:gd name="connsiteX14" fmla="*/ 8156455 w 8376484"/>
              <a:gd name="connsiteY14" fmla="*/ 2014881 h 6858001"/>
              <a:gd name="connsiteX15" fmla="*/ 8148218 w 8376484"/>
              <a:gd name="connsiteY15" fmla="*/ 2167128 h 6858001"/>
              <a:gd name="connsiteX16" fmla="*/ 8141327 w 8376484"/>
              <a:gd name="connsiteY16" fmla="*/ 2318004 h 6858001"/>
              <a:gd name="connsiteX17" fmla="*/ 8136452 w 8376484"/>
              <a:gd name="connsiteY17" fmla="*/ 2467509 h 6858001"/>
              <a:gd name="connsiteX18" fmla="*/ 8132250 w 8376484"/>
              <a:gd name="connsiteY18" fmla="*/ 2617013 h 6858001"/>
              <a:gd name="connsiteX19" fmla="*/ 8128216 w 8376484"/>
              <a:gd name="connsiteY19" fmla="*/ 2765146 h 6858001"/>
              <a:gd name="connsiteX20" fmla="*/ 8126367 w 8376484"/>
              <a:gd name="connsiteY20" fmla="*/ 2911221 h 6858001"/>
              <a:gd name="connsiteX21" fmla="*/ 8124350 w 8376484"/>
              <a:gd name="connsiteY21" fmla="*/ 3057297 h 6858001"/>
              <a:gd name="connsiteX22" fmla="*/ 8123341 w 8376484"/>
              <a:gd name="connsiteY22" fmla="*/ 3201315 h 6858001"/>
              <a:gd name="connsiteX23" fmla="*/ 8124350 w 8376484"/>
              <a:gd name="connsiteY23" fmla="*/ 3343961 h 6858001"/>
              <a:gd name="connsiteX24" fmla="*/ 8124350 w 8376484"/>
              <a:gd name="connsiteY24" fmla="*/ 3485236 h 6858001"/>
              <a:gd name="connsiteX25" fmla="*/ 8126367 w 8376484"/>
              <a:gd name="connsiteY25" fmla="*/ 3625139 h 6858001"/>
              <a:gd name="connsiteX26" fmla="*/ 8129392 w 8376484"/>
              <a:gd name="connsiteY26" fmla="*/ 3762299 h 6858001"/>
              <a:gd name="connsiteX27" fmla="*/ 8132250 w 8376484"/>
              <a:gd name="connsiteY27" fmla="*/ 3898087 h 6858001"/>
              <a:gd name="connsiteX28" fmla="*/ 8135444 w 8376484"/>
              <a:gd name="connsiteY28" fmla="*/ 4031133 h 6858001"/>
              <a:gd name="connsiteX29" fmla="*/ 8140318 w 8376484"/>
              <a:gd name="connsiteY29" fmla="*/ 4163492 h 6858001"/>
              <a:gd name="connsiteX30" fmla="*/ 8145529 w 8376484"/>
              <a:gd name="connsiteY30" fmla="*/ 4293793 h 6858001"/>
              <a:gd name="connsiteX31" fmla="*/ 8150235 w 8376484"/>
              <a:gd name="connsiteY31" fmla="*/ 4421352 h 6858001"/>
              <a:gd name="connsiteX32" fmla="*/ 8163515 w 8376484"/>
              <a:gd name="connsiteY32" fmla="*/ 4670298 h 6858001"/>
              <a:gd name="connsiteX33" fmla="*/ 8177634 w 8376484"/>
              <a:gd name="connsiteY33" fmla="*/ 4908956 h 6858001"/>
              <a:gd name="connsiteX34" fmla="*/ 8192426 w 8376484"/>
              <a:gd name="connsiteY34" fmla="*/ 5138013 h 6858001"/>
              <a:gd name="connsiteX35" fmla="*/ 8208731 w 8376484"/>
              <a:gd name="connsiteY35" fmla="*/ 5354726 h 6858001"/>
              <a:gd name="connsiteX36" fmla="*/ 8225708 w 8376484"/>
              <a:gd name="connsiteY36" fmla="*/ 5561838 h 6858001"/>
              <a:gd name="connsiteX37" fmla="*/ 8244029 w 8376484"/>
              <a:gd name="connsiteY37" fmla="*/ 5753862 h 6858001"/>
              <a:gd name="connsiteX38" fmla="*/ 8262015 w 8376484"/>
              <a:gd name="connsiteY38" fmla="*/ 5934227 h 6858001"/>
              <a:gd name="connsiteX39" fmla="*/ 8280000 w 8376484"/>
              <a:gd name="connsiteY39" fmla="*/ 6100191 h 6858001"/>
              <a:gd name="connsiteX40" fmla="*/ 8296977 w 8376484"/>
              <a:gd name="connsiteY40" fmla="*/ 6252438 h 6858001"/>
              <a:gd name="connsiteX41" fmla="*/ 8313114 w 8376484"/>
              <a:gd name="connsiteY41" fmla="*/ 6387541 h 6858001"/>
              <a:gd name="connsiteX42" fmla="*/ 8328410 w 8376484"/>
              <a:gd name="connsiteY42" fmla="*/ 6509613 h 6858001"/>
              <a:gd name="connsiteX43" fmla="*/ 8341185 w 8376484"/>
              <a:gd name="connsiteY43" fmla="*/ 6612483 h 6858001"/>
              <a:gd name="connsiteX44" fmla="*/ 8353287 w 8376484"/>
              <a:gd name="connsiteY44" fmla="*/ 6698894 h 6858001"/>
              <a:gd name="connsiteX45" fmla="*/ 8370601 w 8376484"/>
              <a:gd name="connsiteY45" fmla="*/ 6817538 h 6858001"/>
              <a:gd name="connsiteX46" fmla="*/ 8376484 w 8376484"/>
              <a:gd name="connsiteY46" fmla="*/ 6858000 h 6858001"/>
              <a:gd name="connsiteX47" fmla="*/ 7471130 w 8376484"/>
              <a:gd name="connsiteY47" fmla="*/ 6858000 h 6858001"/>
              <a:gd name="connsiteX48" fmla="*/ 7471130 w 8376484"/>
              <a:gd name="connsiteY48" fmla="*/ 6858001 h 6858001"/>
              <a:gd name="connsiteX49" fmla="*/ 1380566 w 8376484"/>
              <a:gd name="connsiteY49" fmla="*/ 6858001 h 6858001"/>
              <a:gd name="connsiteX50" fmla="*/ 1380566 w 8376484"/>
              <a:gd name="connsiteY50" fmla="*/ 6858000 h 6858001"/>
              <a:gd name="connsiteX51" fmla="*/ 0 w 8376484"/>
              <a:gd name="connsiteY51" fmla="*/ 6858000 h 6858001"/>
              <a:gd name="connsiteX52" fmla="*/ 0 w 8376484"/>
              <a:gd name="connsiteY52" fmla="*/ 0 h 6858001"/>
              <a:gd name="connsiteX53" fmla="*/ 1917290 w 8376484"/>
              <a:gd name="connsiteY53" fmla="*/ 0 h 6858001"/>
              <a:gd name="connsiteX54" fmla="*/ 1917290 w 8376484"/>
              <a:gd name="connsiteY54" fmla="*/ 1 h 6858001"/>
              <a:gd name="connsiteX55" fmla="*/ 7031769 w 8376484"/>
              <a:gd name="connsiteY55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376484" h="6858001">
                <a:moveTo>
                  <a:pt x="7031769" y="0"/>
                </a:moveTo>
                <a:lnTo>
                  <a:pt x="8375307" y="0"/>
                </a:lnTo>
                <a:lnTo>
                  <a:pt x="8350262" y="155677"/>
                </a:lnTo>
                <a:lnTo>
                  <a:pt x="8326393" y="310668"/>
                </a:lnTo>
                <a:lnTo>
                  <a:pt x="8303029" y="466344"/>
                </a:lnTo>
                <a:lnTo>
                  <a:pt x="8283026" y="622707"/>
                </a:lnTo>
                <a:lnTo>
                  <a:pt x="8262855" y="778383"/>
                </a:lnTo>
                <a:lnTo>
                  <a:pt x="8244029" y="934746"/>
                </a:lnTo>
                <a:lnTo>
                  <a:pt x="8227893" y="1089051"/>
                </a:lnTo>
                <a:lnTo>
                  <a:pt x="8212597" y="1245413"/>
                </a:lnTo>
                <a:lnTo>
                  <a:pt x="8198645" y="1401090"/>
                </a:lnTo>
                <a:lnTo>
                  <a:pt x="8186543" y="1554023"/>
                </a:lnTo>
                <a:lnTo>
                  <a:pt x="8174440" y="1709014"/>
                </a:lnTo>
                <a:lnTo>
                  <a:pt x="8164355" y="1861947"/>
                </a:lnTo>
                <a:lnTo>
                  <a:pt x="8156455" y="2014881"/>
                </a:lnTo>
                <a:lnTo>
                  <a:pt x="8148218" y="2167128"/>
                </a:lnTo>
                <a:lnTo>
                  <a:pt x="8141327" y="2318004"/>
                </a:lnTo>
                <a:lnTo>
                  <a:pt x="8136452" y="2467509"/>
                </a:lnTo>
                <a:lnTo>
                  <a:pt x="8132250" y="2617013"/>
                </a:lnTo>
                <a:lnTo>
                  <a:pt x="8128216" y="2765146"/>
                </a:lnTo>
                <a:lnTo>
                  <a:pt x="8126367" y="2911221"/>
                </a:lnTo>
                <a:lnTo>
                  <a:pt x="8124350" y="3057297"/>
                </a:lnTo>
                <a:lnTo>
                  <a:pt x="8123341" y="3201315"/>
                </a:lnTo>
                <a:lnTo>
                  <a:pt x="8124350" y="3343961"/>
                </a:lnTo>
                <a:lnTo>
                  <a:pt x="8124350" y="3485236"/>
                </a:lnTo>
                <a:lnTo>
                  <a:pt x="8126367" y="3625139"/>
                </a:lnTo>
                <a:lnTo>
                  <a:pt x="8129392" y="3762299"/>
                </a:lnTo>
                <a:lnTo>
                  <a:pt x="8132250" y="3898087"/>
                </a:lnTo>
                <a:lnTo>
                  <a:pt x="8135444" y="4031133"/>
                </a:lnTo>
                <a:lnTo>
                  <a:pt x="8140318" y="4163492"/>
                </a:lnTo>
                <a:lnTo>
                  <a:pt x="8145529" y="4293793"/>
                </a:lnTo>
                <a:lnTo>
                  <a:pt x="8150235" y="4421352"/>
                </a:lnTo>
                <a:lnTo>
                  <a:pt x="8163515" y="4670298"/>
                </a:lnTo>
                <a:lnTo>
                  <a:pt x="8177634" y="4908956"/>
                </a:lnTo>
                <a:lnTo>
                  <a:pt x="8192426" y="5138013"/>
                </a:lnTo>
                <a:lnTo>
                  <a:pt x="8208731" y="5354726"/>
                </a:lnTo>
                <a:lnTo>
                  <a:pt x="8225708" y="5561838"/>
                </a:lnTo>
                <a:lnTo>
                  <a:pt x="8244029" y="5753862"/>
                </a:lnTo>
                <a:lnTo>
                  <a:pt x="8262015" y="5934227"/>
                </a:lnTo>
                <a:lnTo>
                  <a:pt x="8280000" y="6100191"/>
                </a:lnTo>
                <a:lnTo>
                  <a:pt x="8296977" y="6252438"/>
                </a:lnTo>
                <a:lnTo>
                  <a:pt x="8313114" y="6387541"/>
                </a:lnTo>
                <a:lnTo>
                  <a:pt x="8328410" y="6509613"/>
                </a:lnTo>
                <a:lnTo>
                  <a:pt x="8341185" y="6612483"/>
                </a:lnTo>
                <a:lnTo>
                  <a:pt x="8353287" y="6698894"/>
                </a:lnTo>
                <a:lnTo>
                  <a:pt x="8370601" y="6817538"/>
                </a:lnTo>
                <a:lnTo>
                  <a:pt x="8376484" y="6858000"/>
                </a:lnTo>
                <a:lnTo>
                  <a:pt x="7471130" y="6858000"/>
                </a:lnTo>
                <a:lnTo>
                  <a:pt x="7471130" y="6858001"/>
                </a:lnTo>
                <a:lnTo>
                  <a:pt x="1380566" y="6858001"/>
                </a:lnTo>
                <a:lnTo>
                  <a:pt x="1380566" y="6858000"/>
                </a:lnTo>
                <a:lnTo>
                  <a:pt x="0" y="6858000"/>
                </a:lnTo>
                <a:lnTo>
                  <a:pt x="0" y="0"/>
                </a:lnTo>
                <a:lnTo>
                  <a:pt x="1917290" y="0"/>
                </a:lnTo>
                <a:lnTo>
                  <a:pt x="1917290" y="1"/>
                </a:lnTo>
                <a:lnTo>
                  <a:pt x="7031769" y="1"/>
                </a:lnTo>
                <a:close/>
              </a:path>
            </a:pathLst>
          </a:custGeom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B4134-CA68-4444-A622-56B6518C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231" y="938953"/>
            <a:ext cx="6630143" cy="49800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E87D-D3AB-4028-BBFD-2CC2628A3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9682" y="1317171"/>
            <a:ext cx="2872975" cy="4223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b="0" i="0" kern="1200" cap="all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Blockchain BASED on Event Sourcing</a:t>
            </a:r>
          </a:p>
        </p:txBody>
      </p:sp>
      <p:sp>
        <p:nvSpPr>
          <p:cNvPr id="54" name="Rectangle 38">
            <a:extLst>
              <a:ext uri="{FF2B5EF4-FFF2-40B4-BE49-F238E27FC236}">
                <a16:creationId xmlns:a16="http://schemas.microsoft.com/office/drawing/2014/main" id="{6C74A888-48BE-4604-BB14-E6C5E9D0F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4305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4FA10D-5116-47B4-A70E-776435251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6">
            <a:extLst>
              <a:ext uri="{FF2B5EF4-FFF2-40B4-BE49-F238E27FC236}">
                <a16:creationId xmlns:a16="http://schemas.microsoft.com/office/drawing/2014/main" id="{B2718AAE-52B9-4DD9-9D83-A9C975C9D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302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49FF39B1-9689-44AE-A803-7B90A059D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76484" cy="6858001"/>
          </a:xfrm>
          <a:custGeom>
            <a:avLst/>
            <a:gdLst>
              <a:gd name="connsiteX0" fmla="*/ 7031769 w 8376484"/>
              <a:gd name="connsiteY0" fmla="*/ 0 h 6858001"/>
              <a:gd name="connsiteX1" fmla="*/ 8375307 w 8376484"/>
              <a:gd name="connsiteY1" fmla="*/ 0 h 6858001"/>
              <a:gd name="connsiteX2" fmla="*/ 8350262 w 8376484"/>
              <a:gd name="connsiteY2" fmla="*/ 155677 h 6858001"/>
              <a:gd name="connsiteX3" fmla="*/ 8326393 w 8376484"/>
              <a:gd name="connsiteY3" fmla="*/ 310668 h 6858001"/>
              <a:gd name="connsiteX4" fmla="*/ 8303029 w 8376484"/>
              <a:gd name="connsiteY4" fmla="*/ 466344 h 6858001"/>
              <a:gd name="connsiteX5" fmla="*/ 8283026 w 8376484"/>
              <a:gd name="connsiteY5" fmla="*/ 622707 h 6858001"/>
              <a:gd name="connsiteX6" fmla="*/ 8262855 w 8376484"/>
              <a:gd name="connsiteY6" fmla="*/ 778383 h 6858001"/>
              <a:gd name="connsiteX7" fmla="*/ 8244029 w 8376484"/>
              <a:gd name="connsiteY7" fmla="*/ 934746 h 6858001"/>
              <a:gd name="connsiteX8" fmla="*/ 8227893 w 8376484"/>
              <a:gd name="connsiteY8" fmla="*/ 1089051 h 6858001"/>
              <a:gd name="connsiteX9" fmla="*/ 8212597 w 8376484"/>
              <a:gd name="connsiteY9" fmla="*/ 1245413 h 6858001"/>
              <a:gd name="connsiteX10" fmla="*/ 8198645 w 8376484"/>
              <a:gd name="connsiteY10" fmla="*/ 1401090 h 6858001"/>
              <a:gd name="connsiteX11" fmla="*/ 8186543 w 8376484"/>
              <a:gd name="connsiteY11" fmla="*/ 1554023 h 6858001"/>
              <a:gd name="connsiteX12" fmla="*/ 8174440 w 8376484"/>
              <a:gd name="connsiteY12" fmla="*/ 1709014 h 6858001"/>
              <a:gd name="connsiteX13" fmla="*/ 8164355 w 8376484"/>
              <a:gd name="connsiteY13" fmla="*/ 1861947 h 6858001"/>
              <a:gd name="connsiteX14" fmla="*/ 8156455 w 8376484"/>
              <a:gd name="connsiteY14" fmla="*/ 2014881 h 6858001"/>
              <a:gd name="connsiteX15" fmla="*/ 8148218 w 8376484"/>
              <a:gd name="connsiteY15" fmla="*/ 2167128 h 6858001"/>
              <a:gd name="connsiteX16" fmla="*/ 8141327 w 8376484"/>
              <a:gd name="connsiteY16" fmla="*/ 2318004 h 6858001"/>
              <a:gd name="connsiteX17" fmla="*/ 8136452 w 8376484"/>
              <a:gd name="connsiteY17" fmla="*/ 2467509 h 6858001"/>
              <a:gd name="connsiteX18" fmla="*/ 8132250 w 8376484"/>
              <a:gd name="connsiteY18" fmla="*/ 2617013 h 6858001"/>
              <a:gd name="connsiteX19" fmla="*/ 8128216 w 8376484"/>
              <a:gd name="connsiteY19" fmla="*/ 2765146 h 6858001"/>
              <a:gd name="connsiteX20" fmla="*/ 8126367 w 8376484"/>
              <a:gd name="connsiteY20" fmla="*/ 2911221 h 6858001"/>
              <a:gd name="connsiteX21" fmla="*/ 8124350 w 8376484"/>
              <a:gd name="connsiteY21" fmla="*/ 3057297 h 6858001"/>
              <a:gd name="connsiteX22" fmla="*/ 8123341 w 8376484"/>
              <a:gd name="connsiteY22" fmla="*/ 3201315 h 6858001"/>
              <a:gd name="connsiteX23" fmla="*/ 8124350 w 8376484"/>
              <a:gd name="connsiteY23" fmla="*/ 3343961 h 6858001"/>
              <a:gd name="connsiteX24" fmla="*/ 8124350 w 8376484"/>
              <a:gd name="connsiteY24" fmla="*/ 3485236 h 6858001"/>
              <a:gd name="connsiteX25" fmla="*/ 8126367 w 8376484"/>
              <a:gd name="connsiteY25" fmla="*/ 3625139 h 6858001"/>
              <a:gd name="connsiteX26" fmla="*/ 8129392 w 8376484"/>
              <a:gd name="connsiteY26" fmla="*/ 3762299 h 6858001"/>
              <a:gd name="connsiteX27" fmla="*/ 8132250 w 8376484"/>
              <a:gd name="connsiteY27" fmla="*/ 3898087 h 6858001"/>
              <a:gd name="connsiteX28" fmla="*/ 8135444 w 8376484"/>
              <a:gd name="connsiteY28" fmla="*/ 4031133 h 6858001"/>
              <a:gd name="connsiteX29" fmla="*/ 8140318 w 8376484"/>
              <a:gd name="connsiteY29" fmla="*/ 4163492 h 6858001"/>
              <a:gd name="connsiteX30" fmla="*/ 8145529 w 8376484"/>
              <a:gd name="connsiteY30" fmla="*/ 4293793 h 6858001"/>
              <a:gd name="connsiteX31" fmla="*/ 8150235 w 8376484"/>
              <a:gd name="connsiteY31" fmla="*/ 4421352 h 6858001"/>
              <a:gd name="connsiteX32" fmla="*/ 8163515 w 8376484"/>
              <a:gd name="connsiteY32" fmla="*/ 4670298 h 6858001"/>
              <a:gd name="connsiteX33" fmla="*/ 8177634 w 8376484"/>
              <a:gd name="connsiteY33" fmla="*/ 4908956 h 6858001"/>
              <a:gd name="connsiteX34" fmla="*/ 8192426 w 8376484"/>
              <a:gd name="connsiteY34" fmla="*/ 5138013 h 6858001"/>
              <a:gd name="connsiteX35" fmla="*/ 8208731 w 8376484"/>
              <a:gd name="connsiteY35" fmla="*/ 5354726 h 6858001"/>
              <a:gd name="connsiteX36" fmla="*/ 8225708 w 8376484"/>
              <a:gd name="connsiteY36" fmla="*/ 5561838 h 6858001"/>
              <a:gd name="connsiteX37" fmla="*/ 8244029 w 8376484"/>
              <a:gd name="connsiteY37" fmla="*/ 5753862 h 6858001"/>
              <a:gd name="connsiteX38" fmla="*/ 8262015 w 8376484"/>
              <a:gd name="connsiteY38" fmla="*/ 5934227 h 6858001"/>
              <a:gd name="connsiteX39" fmla="*/ 8280000 w 8376484"/>
              <a:gd name="connsiteY39" fmla="*/ 6100191 h 6858001"/>
              <a:gd name="connsiteX40" fmla="*/ 8296977 w 8376484"/>
              <a:gd name="connsiteY40" fmla="*/ 6252438 h 6858001"/>
              <a:gd name="connsiteX41" fmla="*/ 8313114 w 8376484"/>
              <a:gd name="connsiteY41" fmla="*/ 6387541 h 6858001"/>
              <a:gd name="connsiteX42" fmla="*/ 8328410 w 8376484"/>
              <a:gd name="connsiteY42" fmla="*/ 6509613 h 6858001"/>
              <a:gd name="connsiteX43" fmla="*/ 8341185 w 8376484"/>
              <a:gd name="connsiteY43" fmla="*/ 6612483 h 6858001"/>
              <a:gd name="connsiteX44" fmla="*/ 8353287 w 8376484"/>
              <a:gd name="connsiteY44" fmla="*/ 6698894 h 6858001"/>
              <a:gd name="connsiteX45" fmla="*/ 8370601 w 8376484"/>
              <a:gd name="connsiteY45" fmla="*/ 6817538 h 6858001"/>
              <a:gd name="connsiteX46" fmla="*/ 8376484 w 8376484"/>
              <a:gd name="connsiteY46" fmla="*/ 6858000 h 6858001"/>
              <a:gd name="connsiteX47" fmla="*/ 7471130 w 8376484"/>
              <a:gd name="connsiteY47" fmla="*/ 6858000 h 6858001"/>
              <a:gd name="connsiteX48" fmla="*/ 7471130 w 8376484"/>
              <a:gd name="connsiteY48" fmla="*/ 6858001 h 6858001"/>
              <a:gd name="connsiteX49" fmla="*/ 1380566 w 8376484"/>
              <a:gd name="connsiteY49" fmla="*/ 6858001 h 6858001"/>
              <a:gd name="connsiteX50" fmla="*/ 1380566 w 8376484"/>
              <a:gd name="connsiteY50" fmla="*/ 6858000 h 6858001"/>
              <a:gd name="connsiteX51" fmla="*/ 0 w 8376484"/>
              <a:gd name="connsiteY51" fmla="*/ 6858000 h 6858001"/>
              <a:gd name="connsiteX52" fmla="*/ 0 w 8376484"/>
              <a:gd name="connsiteY52" fmla="*/ 0 h 6858001"/>
              <a:gd name="connsiteX53" fmla="*/ 1917290 w 8376484"/>
              <a:gd name="connsiteY53" fmla="*/ 0 h 6858001"/>
              <a:gd name="connsiteX54" fmla="*/ 1917290 w 8376484"/>
              <a:gd name="connsiteY54" fmla="*/ 1 h 6858001"/>
              <a:gd name="connsiteX55" fmla="*/ 7031769 w 8376484"/>
              <a:gd name="connsiteY55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376484" h="6858001">
                <a:moveTo>
                  <a:pt x="7031769" y="0"/>
                </a:moveTo>
                <a:lnTo>
                  <a:pt x="8375307" y="0"/>
                </a:lnTo>
                <a:lnTo>
                  <a:pt x="8350262" y="155677"/>
                </a:lnTo>
                <a:lnTo>
                  <a:pt x="8326393" y="310668"/>
                </a:lnTo>
                <a:lnTo>
                  <a:pt x="8303029" y="466344"/>
                </a:lnTo>
                <a:lnTo>
                  <a:pt x="8283026" y="622707"/>
                </a:lnTo>
                <a:lnTo>
                  <a:pt x="8262855" y="778383"/>
                </a:lnTo>
                <a:lnTo>
                  <a:pt x="8244029" y="934746"/>
                </a:lnTo>
                <a:lnTo>
                  <a:pt x="8227893" y="1089051"/>
                </a:lnTo>
                <a:lnTo>
                  <a:pt x="8212597" y="1245413"/>
                </a:lnTo>
                <a:lnTo>
                  <a:pt x="8198645" y="1401090"/>
                </a:lnTo>
                <a:lnTo>
                  <a:pt x="8186543" y="1554023"/>
                </a:lnTo>
                <a:lnTo>
                  <a:pt x="8174440" y="1709014"/>
                </a:lnTo>
                <a:lnTo>
                  <a:pt x="8164355" y="1861947"/>
                </a:lnTo>
                <a:lnTo>
                  <a:pt x="8156455" y="2014881"/>
                </a:lnTo>
                <a:lnTo>
                  <a:pt x="8148218" y="2167128"/>
                </a:lnTo>
                <a:lnTo>
                  <a:pt x="8141327" y="2318004"/>
                </a:lnTo>
                <a:lnTo>
                  <a:pt x="8136452" y="2467509"/>
                </a:lnTo>
                <a:lnTo>
                  <a:pt x="8132250" y="2617013"/>
                </a:lnTo>
                <a:lnTo>
                  <a:pt x="8128216" y="2765146"/>
                </a:lnTo>
                <a:lnTo>
                  <a:pt x="8126367" y="2911221"/>
                </a:lnTo>
                <a:lnTo>
                  <a:pt x="8124350" y="3057297"/>
                </a:lnTo>
                <a:lnTo>
                  <a:pt x="8123341" y="3201315"/>
                </a:lnTo>
                <a:lnTo>
                  <a:pt x="8124350" y="3343961"/>
                </a:lnTo>
                <a:lnTo>
                  <a:pt x="8124350" y="3485236"/>
                </a:lnTo>
                <a:lnTo>
                  <a:pt x="8126367" y="3625139"/>
                </a:lnTo>
                <a:lnTo>
                  <a:pt x="8129392" y="3762299"/>
                </a:lnTo>
                <a:lnTo>
                  <a:pt x="8132250" y="3898087"/>
                </a:lnTo>
                <a:lnTo>
                  <a:pt x="8135444" y="4031133"/>
                </a:lnTo>
                <a:lnTo>
                  <a:pt x="8140318" y="4163492"/>
                </a:lnTo>
                <a:lnTo>
                  <a:pt x="8145529" y="4293793"/>
                </a:lnTo>
                <a:lnTo>
                  <a:pt x="8150235" y="4421352"/>
                </a:lnTo>
                <a:lnTo>
                  <a:pt x="8163515" y="4670298"/>
                </a:lnTo>
                <a:lnTo>
                  <a:pt x="8177634" y="4908956"/>
                </a:lnTo>
                <a:lnTo>
                  <a:pt x="8192426" y="5138013"/>
                </a:lnTo>
                <a:lnTo>
                  <a:pt x="8208731" y="5354726"/>
                </a:lnTo>
                <a:lnTo>
                  <a:pt x="8225708" y="5561838"/>
                </a:lnTo>
                <a:lnTo>
                  <a:pt x="8244029" y="5753862"/>
                </a:lnTo>
                <a:lnTo>
                  <a:pt x="8262015" y="5934227"/>
                </a:lnTo>
                <a:lnTo>
                  <a:pt x="8280000" y="6100191"/>
                </a:lnTo>
                <a:lnTo>
                  <a:pt x="8296977" y="6252438"/>
                </a:lnTo>
                <a:lnTo>
                  <a:pt x="8313114" y="6387541"/>
                </a:lnTo>
                <a:lnTo>
                  <a:pt x="8328410" y="6509613"/>
                </a:lnTo>
                <a:lnTo>
                  <a:pt x="8341185" y="6612483"/>
                </a:lnTo>
                <a:lnTo>
                  <a:pt x="8353287" y="6698894"/>
                </a:lnTo>
                <a:lnTo>
                  <a:pt x="8370601" y="6817538"/>
                </a:lnTo>
                <a:lnTo>
                  <a:pt x="8376484" y="6858000"/>
                </a:lnTo>
                <a:lnTo>
                  <a:pt x="7471130" y="6858000"/>
                </a:lnTo>
                <a:lnTo>
                  <a:pt x="7471130" y="6858001"/>
                </a:lnTo>
                <a:lnTo>
                  <a:pt x="1380566" y="6858001"/>
                </a:lnTo>
                <a:lnTo>
                  <a:pt x="1380566" y="6858000"/>
                </a:lnTo>
                <a:lnTo>
                  <a:pt x="0" y="6858000"/>
                </a:lnTo>
                <a:lnTo>
                  <a:pt x="0" y="0"/>
                </a:lnTo>
                <a:lnTo>
                  <a:pt x="1917290" y="0"/>
                </a:lnTo>
                <a:lnTo>
                  <a:pt x="1917290" y="1"/>
                </a:lnTo>
                <a:lnTo>
                  <a:pt x="7031769" y="1"/>
                </a:lnTo>
                <a:close/>
              </a:path>
            </a:pathLst>
          </a:custGeom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B4134-CA68-4444-A622-56B6518C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231" y="938953"/>
            <a:ext cx="6630143" cy="49800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Transaction-Log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E87D-D3AB-4028-BBFD-2CC2628A3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9682" y="1317171"/>
            <a:ext cx="2872975" cy="4223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b="0" i="0" kern="1200" cap="all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Transaction-Log is doing Event Sourcing</a:t>
            </a:r>
          </a:p>
        </p:txBody>
      </p:sp>
      <p:sp>
        <p:nvSpPr>
          <p:cNvPr id="54" name="Rectangle 38">
            <a:extLst>
              <a:ext uri="{FF2B5EF4-FFF2-40B4-BE49-F238E27FC236}">
                <a16:creationId xmlns:a16="http://schemas.microsoft.com/office/drawing/2014/main" id="{6C74A888-48BE-4604-BB14-E6C5E9D0F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1498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4134-CA68-4444-A622-56B6518C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 Driven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E87D-D3AB-4028-BBFD-2CC2628A3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Data model is a 1:1 representation of business process</a:t>
            </a:r>
          </a:p>
          <a:p>
            <a:pPr>
              <a:lnSpc>
                <a:spcPct val="150000"/>
              </a:lnSpc>
            </a:pPr>
            <a:r>
              <a:rPr lang="de-DE" dirty="0"/>
              <a:t>Terms will be taken from business process</a:t>
            </a:r>
          </a:p>
          <a:p>
            <a:pPr>
              <a:lnSpc>
                <a:spcPct val="150000"/>
              </a:lnSpc>
            </a:pPr>
            <a:r>
              <a:rPr lang="de-DE" dirty="0"/>
              <a:t>Developers and business department are speaking the same language and using the same terms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178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37D29-84FE-478A-907E-2EA479C93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US" dirty="0"/>
              <a:t>What is this about?</a:t>
            </a:r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C866818C-1E5F-475A-B310-3C06B555F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CED8A8E7-35BC-4471-B4CF-ACFC3E7F0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B0BF28-EC06-4525-BF31-73A9489AD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0E31260E-C8E3-4EB1-89A2-5738E15EC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331" y="647699"/>
            <a:ext cx="5393628" cy="2683330"/>
          </a:xfrm>
          <a:prstGeom prst="rect">
            <a:avLst/>
          </a:prstGeom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12AFDE8-E1ED-4A49-B8B3-4953F4B8A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Content Placeholder 11">
            <a:extLst>
              <a:ext uri="{FF2B5EF4-FFF2-40B4-BE49-F238E27FC236}">
                <a16:creationId xmlns:a16="http://schemas.microsoft.com/office/drawing/2014/main" id="{3D52DFF3-DC58-4976-98F9-E048698B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en-US" dirty="0"/>
              <a:t>GDPR</a:t>
            </a:r>
          </a:p>
          <a:p>
            <a:pPr lvl="1"/>
            <a:r>
              <a:rPr lang="en-US" dirty="0"/>
              <a:t>EU </a:t>
            </a:r>
          </a:p>
          <a:p>
            <a:r>
              <a:rPr lang="en-US" dirty="0"/>
              <a:t>CLOUD-Act</a:t>
            </a:r>
          </a:p>
          <a:p>
            <a:pPr lvl="1"/>
            <a:r>
              <a:rPr lang="en-US" dirty="0"/>
              <a:t>USA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38A80430-3074-4AF1-BEE5-A4FE73219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5426" y="3526971"/>
            <a:ext cx="3987438" cy="272142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41749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4134-CA68-4444-A622-56B6518C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 Driven Event Sourcing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E87D-D3AB-4028-BBFD-2CC2628A3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Events are defined with an easy an plain language</a:t>
            </a:r>
          </a:p>
          <a:p>
            <a:pPr>
              <a:lnSpc>
                <a:spcPct val="150000"/>
              </a:lnSpc>
            </a:pPr>
            <a:r>
              <a:rPr lang="de-DE" dirty="0"/>
              <a:t>Business process is described by event</a:t>
            </a:r>
          </a:p>
          <a:p>
            <a:pPr>
              <a:lnSpc>
                <a:spcPct val="150000"/>
              </a:lnSpc>
            </a:pPr>
            <a:r>
              <a:rPr lang="de-DE" dirty="0"/>
              <a:t>Data is assignable from event</a:t>
            </a:r>
          </a:p>
          <a:p>
            <a:pPr>
              <a:lnSpc>
                <a:spcPct val="150000"/>
              </a:lnSpc>
            </a:pPr>
            <a:r>
              <a:rPr lang="de-DE" dirty="0"/>
              <a:t>Data is stored the same way we store data in out lifes</a:t>
            </a:r>
          </a:p>
          <a:p>
            <a:pPr>
              <a:lnSpc>
                <a:spcPct val="150000"/>
              </a:lnSpc>
            </a:pPr>
            <a:r>
              <a:rPr lang="en-US" dirty="0"/>
              <a:t>Comprehensibility of all data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Exported stream are easy understandable and simple to read within the same domain</a:t>
            </a:r>
          </a:p>
        </p:txBody>
      </p:sp>
    </p:spTree>
    <p:extLst>
      <p:ext uri="{BB962C8B-B14F-4D97-AF65-F5344CB8AC3E}">
        <p14:creationId xmlns:p14="http://schemas.microsoft.com/office/powerpoint/2010/main" val="2384496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4134-CA68-4444-A622-56B6518C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 Driven Event Sourcing</a:t>
            </a:r>
            <a:br>
              <a:rPr lang="de-DE" dirty="0"/>
            </a:br>
            <a:r>
              <a:rPr lang="de-DE" dirty="0"/>
              <a:t>&amp; GDPR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E87D-D3AB-4028-BBFD-2CC2628A3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Transparent information</a:t>
            </a:r>
          </a:p>
          <a:p>
            <a:pPr lvl="1"/>
            <a:r>
              <a:rPr lang="en-US" dirty="0"/>
              <a:t>Concise</a:t>
            </a:r>
            <a:r>
              <a:rPr lang="de-DE" dirty="0"/>
              <a:t> =&gt; Events</a:t>
            </a:r>
            <a:r>
              <a:rPr lang="de-DE" i="1" dirty="0"/>
              <a:t> </a:t>
            </a:r>
          </a:p>
          <a:p>
            <a:pPr lvl="1"/>
            <a:r>
              <a:rPr lang="de-DE" i="1" dirty="0"/>
              <a:t>Transparent</a:t>
            </a:r>
            <a:r>
              <a:rPr lang="de-DE" dirty="0"/>
              <a:t> =&gt; Stream of events</a:t>
            </a:r>
            <a:endParaRPr lang="de-DE" i="1" dirty="0"/>
          </a:p>
          <a:p>
            <a:pPr lvl="1"/>
            <a:r>
              <a:rPr lang="en-US" dirty="0"/>
              <a:t>intelligible</a:t>
            </a:r>
            <a:r>
              <a:rPr lang="de-DE" i="1" dirty="0"/>
              <a:t> </a:t>
            </a:r>
            <a:r>
              <a:rPr lang="de-DE" dirty="0"/>
              <a:t>=&gt; Eventname</a:t>
            </a:r>
          </a:p>
          <a:p>
            <a:pPr lvl="1"/>
            <a:r>
              <a:rPr lang="en-US" dirty="0"/>
              <a:t>easily accessible form</a:t>
            </a:r>
            <a:r>
              <a:rPr lang="de-DE" i="1" dirty="0"/>
              <a:t> </a:t>
            </a:r>
            <a:r>
              <a:rPr lang="de-DE" dirty="0"/>
              <a:t>=&gt; stored like in real life</a:t>
            </a:r>
          </a:p>
          <a:p>
            <a:pPr lvl="1"/>
            <a:r>
              <a:rPr lang="en-US" dirty="0"/>
              <a:t>using clear and plain language</a:t>
            </a:r>
            <a:r>
              <a:rPr lang="de-DE" i="1" dirty="0"/>
              <a:t> </a:t>
            </a:r>
            <a:r>
              <a:rPr lang="de-DE" dirty="0"/>
              <a:t>=&gt; Domain terms</a:t>
            </a:r>
          </a:p>
          <a:p>
            <a:r>
              <a:rPr lang="en-US" dirty="0"/>
              <a:t>Right to data portability</a:t>
            </a:r>
            <a:endParaRPr lang="de-DE" dirty="0"/>
          </a:p>
          <a:p>
            <a:pPr lvl="1"/>
            <a:r>
              <a:rPr lang="de-DE" dirty="0"/>
              <a:t>Eventstreams exportable</a:t>
            </a:r>
          </a:p>
          <a:p>
            <a:pPr lvl="1"/>
            <a:r>
              <a:rPr lang="de-DE" dirty="0"/>
              <a:t>Import by creating customized state machine (projection)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1164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 Driven Event Sourcing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Challanges to solve:</a:t>
            </a:r>
          </a:p>
          <a:p>
            <a:pPr lvl="1"/>
            <a:r>
              <a:rPr lang="de-DE" strike="sngStrike" dirty="0"/>
              <a:t>Transparent information</a:t>
            </a:r>
          </a:p>
          <a:p>
            <a:pPr lvl="1"/>
            <a:r>
              <a:rPr lang="en-US" strike="sngStrike" dirty="0"/>
              <a:t>Right to data portability</a:t>
            </a:r>
            <a:endParaRPr lang="de-DE" strike="sngStrike" dirty="0"/>
          </a:p>
          <a:p>
            <a:pPr lvl="1"/>
            <a:r>
              <a:rPr lang="en-US" dirty="0"/>
              <a:t>Right to erasure</a:t>
            </a:r>
          </a:p>
        </p:txBody>
      </p:sp>
    </p:spTree>
    <p:extLst>
      <p:ext uri="{BB962C8B-B14F-4D97-AF65-F5344CB8AC3E}">
        <p14:creationId xmlns:p14="http://schemas.microsoft.com/office/powerpoint/2010/main" val="242911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Crypto-Shredding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Erasure data by storing it encrypted and then deleting/overwriting the encryption-key</a:t>
            </a:r>
          </a:p>
          <a:p>
            <a:pPr>
              <a:lnSpc>
                <a:spcPct val="150000"/>
              </a:lnSpc>
            </a:pPr>
            <a:r>
              <a:rPr lang="de-DE" dirty="0"/>
              <a:t>Data unreadable if key war created securley</a:t>
            </a:r>
          </a:p>
          <a:p>
            <a:pPr>
              <a:lnSpc>
                <a:spcPct val="150000"/>
              </a:lnSpc>
            </a:pPr>
            <a:r>
              <a:rPr lang="de-DE" dirty="0"/>
              <a:t>TPM and HSM support</a:t>
            </a:r>
          </a:p>
          <a:p>
            <a:pPr>
              <a:lnSpc>
                <a:spcPct val="150000"/>
              </a:lnSpc>
            </a:pPr>
            <a:r>
              <a:rPr lang="de-DE" dirty="0"/>
              <a:t>iOS is doing crypto shredding</a:t>
            </a:r>
          </a:p>
          <a:p>
            <a:pPr>
              <a:lnSpc>
                <a:spcPct val="15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72205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Crypto-Shredding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Challanges to solve:</a:t>
            </a:r>
          </a:p>
          <a:p>
            <a:pPr lvl="1"/>
            <a:r>
              <a:rPr lang="de-DE" dirty="0"/>
              <a:t>Transparent information</a:t>
            </a:r>
          </a:p>
          <a:p>
            <a:pPr lvl="1"/>
            <a:r>
              <a:rPr lang="en-US" dirty="0"/>
              <a:t>Right to data portability</a:t>
            </a:r>
            <a:endParaRPr lang="de-DE" dirty="0"/>
          </a:p>
          <a:p>
            <a:pPr lvl="1"/>
            <a:r>
              <a:rPr lang="en-US" strike="sngStrike" dirty="0"/>
              <a:t>Right to erasure</a:t>
            </a:r>
          </a:p>
        </p:txBody>
      </p:sp>
    </p:spTree>
    <p:extLst>
      <p:ext uri="{BB962C8B-B14F-4D97-AF65-F5344CB8AC3E}">
        <p14:creationId xmlns:p14="http://schemas.microsoft.com/office/powerpoint/2010/main" val="12979136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Crypto Domain Driven Event Sourcing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Personal data (values) in events will be encrypted</a:t>
            </a:r>
          </a:p>
          <a:p>
            <a:r>
              <a:rPr lang="de-DE" dirty="0"/>
              <a:t>Decrypt after current state has been created by state machine</a:t>
            </a:r>
          </a:p>
          <a:p>
            <a:r>
              <a:rPr lang="de-DE" dirty="0"/>
              <a:t>Even after deleting key business relevant data still available for Reports etc.</a:t>
            </a:r>
          </a:p>
          <a:p>
            <a:r>
              <a:rPr lang="de-DE" dirty="0"/>
              <a:t>Keys can be invalidated / expire at a on a specific date</a:t>
            </a:r>
          </a:p>
          <a:p>
            <a:r>
              <a:rPr lang="de-DE" dirty="0"/>
              <a:t>Keyexchange every month/year easy to implement</a:t>
            </a:r>
          </a:p>
          <a:p>
            <a:r>
              <a:rPr lang="de-DE" dirty="0"/>
              <a:t>Eligible for Blockchain use, because blocks are not changed once accepted / added to chain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3384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Crypto Domain Driven Event Sourcing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Key can be broken / leaked</a:t>
            </a:r>
          </a:p>
          <a:p>
            <a:pPr lvl="1"/>
            <a:r>
              <a:rPr lang="de-DE" dirty="0"/>
              <a:t>Recreate Eventstream with new Key</a:t>
            </a:r>
          </a:p>
          <a:p>
            <a:pPr lvl="1"/>
            <a:r>
              <a:rPr lang="de-DE" dirty="0"/>
              <a:t>Delete old stream</a:t>
            </a:r>
          </a:p>
          <a:p>
            <a:pPr lvl="1"/>
            <a:r>
              <a:rPr lang="de-DE" dirty="0"/>
              <a:t>Documents can be recreated from eventstream without breaking the integrity of documents</a:t>
            </a:r>
          </a:p>
          <a:p>
            <a:r>
              <a:rPr lang="de-DE" dirty="0"/>
              <a:t>Data portablility</a:t>
            </a:r>
          </a:p>
          <a:p>
            <a:pPr lvl="1"/>
            <a:r>
              <a:rPr lang="de-DE" dirty="0"/>
              <a:t>Keys need to be exported</a:t>
            </a:r>
          </a:p>
          <a:p>
            <a:pPr lvl="1"/>
            <a:r>
              <a:rPr lang="de-DE" dirty="0"/>
              <a:t>Stream is recreted with key espacailly created for export</a:t>
            </a:r>
          </a:p>
          <a:p>
            <a:pPr lvl="1"/>
            <a:r>
              <a:rPr lang="de-DE" dirty="0"/>
              <a:t>Events are stored as json</a:t>
            </a:r>
          </a:p>
        </p:txBody>
      </p:sp>
    </p:spTree>
    <p:extLst>
      <p:ext uri="{BB962C8B-B14F-4D97-AF65-F5344CB8AC3E}">
        <p14:creationId xmlns:p14="http://schemas.microsoft.com/office/powerpoint/2010/main" val="9306585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Crypto Domain Driven Event Sourcing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Challanges to solve:</a:t>
            </a:r>
          </a:p>
          <a:p>
            <a:pPr lvl="1"/>
            <a:r>
              <a:rPr lang="de-DE" strike="sngStrike" dirty="0"/>
              <a:t>Transparent information</a:t>
            </a:r>
          </a:p>
          <a:p>
            <a:pPr lvl="1"/>
            <a:r>
              <a:rPr lang="en-US" strike="sngStrike" dirty="0"/>
              <a:t>Right to data portability</a:t>
            </a:r>
            <a:endParaRPr lang="de-DE" strike="sngStrike" dirty="0"/>
          </a:p>
          <a:p>
            <a:pPr lvl="1"/>
            <a:r>
              <a:rPr lang="en-US" strike="sngStrike" dirty="0"/>
              <a:t>Right to erasure</a:t>
            </a:r>
          </a:p>
        </p:txBody>
      </p:sp>
    </p:spTree>
    <p:extLst>
      <p:ext uri="{BB962C8B-B14F-4D97-AF65-F5344CB8AC3E}">
        <p14:creationId xmlns:p14="http://schemas.microsoft.com/office/powerpoint/2010/main" val="28361390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2003516"/>
          </a:xfrm>
        </p:spPr>
        <p:txBody>
          <a:bodyPr/>
          <a:lstStyle/>
          <a:p>
            <a:r>
              <a:rPr lang="de-DE" dirty="0"/>
              <a:t>Crypto Domain Driven Event Sourcing – getting started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621603"/>
            <a:ext cx="8946541" cy="3626795"/>
          </a:xfrm>
        </p:spPr>
        <p:txBody>
          <a:bodyPr/>
          <a:lstStyle/>
          <a:p>
            <a:r>
              <a:rPr lang="de-DE" dirty="0"/>
              <a:t>Find out personal data that needs to be encrypted</a:t>
            </a:r>
          </a:p>
          <a:p>
            <a:pPr lvl="1"/>
            <a:r>
              <a:rPr lang="de-DE" dirty="0"/>
              <a:t>Domain modelling</a:t>
            </a:r>
          </a:p>
          <a:p>
            <a:pPr lvl="2"/>
            <a:r>
              <a:rPr lang="de-DE" dirty="0"/>
              <a:t>When to encrypt/decrypt</a:t>
            </a:r>
          </a:p>
          <a:p>
            <a:pPr lvl="2"/>
            <a:r>
              <a:rPr lang="de-DE" dirty="0"/>
              <a:t>Which business events are on your domain</a:t>
            </a:r>
          </a:p>
          <a:p>
            <a:pPr lvl="2"/>
            <a:r>
              <a:rPr lang="de-DE" dirty="0"/>
              <a:t>Which current states are needed (can be determined later)</a:t>
            </a:r>
          </a:p>
          <a:p>
            <a:r>
              <a:rPr lang="de-DE" dirty="0"/>
              <a:t>Keymanagement</a:t>
            </a:r>
          </a:p>
          <a:p>
            <a:pPr lvl="1"/>
            <a:r>
              <a:rPr lang="de-DE" dirty="0"/>
              <a:t>How to store keys</a:t>
            </a:r>
          </a:p>
          <a:p>
            <a:pPr lvl="1"/>
            <a:r>
              <a:rPr lang="de-DE" dirty="0"/>
              <a:t>How to use stored keys</a:t>
            </a:r>
          </a:p>
          <a:p>
            <a:r>
              <a:rPr lang="de-DE" dirty="0"/>
              <a:t>Event Store*</a:t>
            </a:r>
          </a:p>
        </p:txBody>
      </p:sp>
    </p:spTree>
    <p:extLst>
      <p:ext uri="{BB962C8B-B14F-4D97-AF65-F5344CB8AC3E}">
        <p14:creationId xmlns:p14="http://schemas.microsoft.com/office/powerpoint/2010/main" val="15266822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Crypto Domain Driven Event Sourcing – Migrate legacy 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EventSourcing-systems</a:t>
            </a:r>
          </a:p>
          <a:p>
            <a:pPr lvl="1"/>
            <a:r>
              <a:rPr lang="de-DE" dirty="0"/>
              <a:t>Copy stream and encrypt personal data</a:t>
            </a:r>
          </a:p>
          <a:p>
            <a:r>
              <a:rPr lang="de-DE" dirty="0"/>
              <a:t>Blockchain</a:t>
            </a:r>
          </a:p>
          <a:p>
            <a:pPr lvl="1"/>
            <a:r>
              <a:rPr lang="de-DE" dirty="0"/>
              <a:t>Recreate chain from legacy chain and encrypt personal data</a:t>
            </a:r>
          </a:p>
          <a:p>
            <a:pPr lvl="1"/>
            <a:r>
              <a:rPr lang="de-DE" dirty="0"/>
              <a:t>Add key/encryption to smart contract</a:t>
            </a:r>
          </a:p>
          <a:p>
            <a:r>
              <a:rPr lang="de-DE" dirty="0"/>
              <a:t>Full transaction-log available</a:t>
            </a:r>
          </a:p>
          <a:p>
            <a:pPr lvl="1"/>
            <a:r>
              <a:rPr lang="de-DE" dirty="0"/>
              <a:t>Move log to EventSourced-system</a:t>
            </a:r>
          </a:p>
          <a:p>
            <a:pPr lvl="1"/>
            <a:r>
              <a:rPr lang="de-DE" dirty="0"/>
              <a:t>Create new transaction-log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6829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292CF-F4CC-413F-BFE4-7811490E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3D6F0-598E-4762-8DAE-ED432E4C7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GDPR</a:t>
            </a:r>
          </a:p>
          <a:p>
            <a:r>
              <a:rPr lang="en-US" dirty="0"/>
              <a:t>What is CLOUD-Act</a:t>
            </a:r>
          </a:p>
          <a:p>
            <a:r>
              <a:rPr lang="en-US" dirty="0"/>
              <a:t>Technical challenges of GDPR</a:t>
            </a:r>
          </a:p>
          <a:p>
            <a:r>
              <a:rPr lang="en-US" dirty="0"/>
              <a:t>GDPR vs. CLOUD-Act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The easy way!</a:t>
            </a:r>
          </a:p>
          <a:p>
            <a:r>
              <a:rPr lang="en-US" dirty="0"/>
              <a:t>Migrating legacy system</a:t>
            </a:r>
          </a:p>
          <a:p>
            <a:r>
              <a:rPr lang="en-US" dirty="0"/>
              <a:t>Event better</a:t>
            </a:r>
          </a:p>
        </p:txBody>
      </p:sp>
    </p:spTree>
    <p:extLst>
      <p:ext uri="{BB962C8B-B14F-4D97-AF65-F5344CB8AC3E}">
        <p14:creationId xmlns:p14="http://schemas.microsoft.com/office/powerpoint/2010/main" val="5910024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Crypto Domain Driven Event Sourcing – Migrate legacy 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Non EventSourcing-based systeme</a:t>
            </a:r>
          </a:p>
          <a:p>
            <a:pPr lvl="1"/>
            <a:r>
              <a:rPr lang="de-DE" dirty="0"/>
              <a:t>Port to an CDDEventSourced-system</a:t>
            </a:r>
          </a:p>
          <a:p>
            <a:pPr lvl="2"/>
            <a:r>
              <a:rPr lang="de-DE" dirty="0"/>
              <a:t>Tranperant information for legacy data not available</a:t>
            </a:r>
          </a:p>
          <a:p>
            <a:pPr lvl="1"/>
            <a:r>
              <a:rPr lang="de-DE" dirty="0"/>
              <a:t>Encrypt data in current system</a:t>
            </a:r>
          </a:p>
          <a:p>
            <a:pPr lvl="1"/>
            <a:r>
              <a:rPr lang="de-DE" dirty="0"/>
              <a:t>Introduce auditing (if not done yet)</a:t>
            </a:r>
          </a:p>
          <a:p>
            <a:pPr lvl="1"/>
            <a:r>
              <a:rPr lang="de-DE" dirty="0"/>
              <a:t>Define new data format for portability</a:t>
            </a:r>
          </a:p>
        </p:txBody>
      </p:sp>
    </p:spTree>
    <p:extLst>
      <p:ext uri="{BB962C8B-B14F-4D97-AF65-F5344CB8AC3E}">
        <p14:creationId xmlns:p14="http://schemas.microsoft.com/office/powerpoint/2010/main" val="34326674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Even better!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Hand out key</a:t>
            </a:r>
          </a:p>
          <a:p>
            <a:pPr lvl="1"/>
            <a:r>
              <a:rPr lang="de-DE" dirty="0"/>
              <a:t>Before deleting the key, we can give the key to the customer</a:t>
            </a:r>
          </a:p>
          <a:p>
            <a:pPr lvl="1"/>
            <a:r>
              <a:rPr lang="de-DE" dirty="0"/>
              <a:t>More trust: customer can examine exported data (tools needed)</a:t>
            </a:r>
          </a:p>
          <a:p>
            <a:pPr lvl="1"/>
            <a:r>
              <a:rPr lang="de-DE" dirty="0"/>
              <a:t>If customer changes mind and wants to be a customer he just has to provide the key</a:t>
            </a:r>
          </a:p>
          <a:p>
            <a:pPr lvl="1"/>
            <a:r>
              <a:rPr lang="de-DE" dirty="0"/>
              <a:t>Personal data is readable again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69658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Even much better!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Gravatar like service for key management</a:t>
            </a:r>
          </a:p>
          <a:p>
            <a:pPr lvl="1"/>
            <a:r>
              <a:rPr lang="de-DE" dirty="0"/>
              <a:t>Service is not providing keys</a:t>
            </a:r>
          </a:p>
          <a:p>
            <a:pPr lvl="1"/>
            <a:r>
              <a:rPr lang="de-DE" dirty="0"/>
              <a:t>Instead: data will be sent to service for en/decryption</a:t>
            </a:r>
          </a:p>
          <a:p>
            <a:pPr lvl="2"/>
            <a:r>
              <a:rPr lang="de-DE" dirty="0"/>
              <a:t>Better performance by using async keys</a:t>
            </a:r>
          </a:p>
          <a:p>
            <a:pPr lvl="1"/>
            <a:r>
              <a:rPr lang="de-DE" dirty="0"/>
              <a:t>Better security by </a:t>
            </a:r>
            <a:r>
              <a:rPr lang="en-US" dirty="0"/>
              <a:t>spatial separation of key and data</a:t>
            </a:r>
            <a:endParaRPr lang="de-DE" dirty="0"/>
          </a:p>
          <a:p>
            <a:pPr lvl="1"/>
            <a:r>
              <a:rPr lang="de-DE" dirty="0"/>
              <a:t>Customer can see history of when did who encrypt/decrypt</a:t>
            </a:r>
          </a:p>
          <a:p>
            <a:pPr lvl="1"/>
            <a:r>
              <a:rPr lang="de-DE" dirty="0"/>
              <a:t>Customer has controll over right of erasure</a:t>
            </a:r>
          </a:p>
          <a:p>
            <a:pPr lvl="1"/>
            <a:r>
              <a:rPr lang="de-DE" dirty="0"/>
              <a:t>When hacked customers personal data not readable</a:t>
            </a:r>
          </a:p>
          <a:p>
            <a:pPr lvl="1"/>
            <a:r>
              <a:rPr lang="de-DE" dirty="0"/>
              <a:t>With well planned architecture decryption of data can be done on client-side (front-end)</a:t>
            </a:r>
          </a:p>
        </p:txBody>
      </p:sp>
    </p:spTree>
    <p:extLst>
      <p:ext uri="{BB962C8B-B14F-4D97-AF65-F5344CB8AC3E}">
        <p14:creationId xmlns:p14="http://schemas.microsoft.com/office/powerpoint/2010/main" val="24270102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CLOUD-Act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Bad for customer trust:</a:t>
            </a:r>
          </a:p>
          <a:p>
            <a:pPr lvl="1"/>
            <a:r>
              <a:rPr lang="de-DE" dirty="0"/>
              <a:t>Data disclosure to law enforcement (including foreign governments)</a:t>
            </a:r>
          </a:p>
          <a:p>
            <a:pPr lvl="1"/>
            <a:r>
              <a:rPr lang="en-US" dirty="0"/>
              <a:t>Disclosure to person of interest can be prohibited by law enforcement</a:t>
            </a:r>
            <a:r>
              <a:rPr lang="de-DE" dirty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3879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CLOUD-Act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Gravatar like service who resides in the EU</a:t>
            </a:r>
          </a:p>
          <a:p>
            <a:pPr lvl="1"/>
            <a:r>
              <a:rPr lang="de-DE" dirty="0"/>
              <a:t>Higher effort for law enforcement</a:t>
            </a:r>
          </a:p>
          <a:p>
            <a:pPr lvl="1"/>
            <a:r>
              <a:rPr lang="de-DE" dirty="0"/>
              <a:t>Data can be disclosed to law enforcement, because they are not readable without a key</a:t>
            </a:r>
          </a:p>
          <a:p>
            <a:pPr lvl="1"/>
            <a:r>
              <a:rPr lang="de-DE" dirty="0"/>
              <a:t>Keys are not discloseable / exportable because they live in TMP/HSM</a:t>
            </a:r>
          </a:p>
          <a:p>
            <a:pPr lvl="1"/>
            <a:r>
              <a:rPr lang="de-DE" dirty="0"/>
              <a:t>Disclosure prohibition may not be an issue, since data not readable*</a:t>
            </a:r>
          </a:p>
          <a:p>
            <a:pPr lvl="1"/>
            <a:r>
              <a:rPr lang="de-DE" dirty="0"/>
              <a:t>When hacked, </a:t>
            </a:r>
          </a:p>
          <a:p>
            <a:pPr lvl="2"/>
            <a:r>
              <a:rPr lang="de-DE" dirty="0"/>
              <a:t>Key not useable</a:t>
            </a:r>
          </a:p>
          <a:p>
            <a:pPr lvl="2"/>
            <a:r>
              <a:rPr lang="de-DE" dirty="0"/>
              <a:t>Data not readable</a:t>
            </a:r>
          </a:p>
          <a:p>
            <a:pPr lvl="1"/>
            <a:r>
              <a:rPr lang="de-DE" dirty="0"/>
              <a:t>Safely use of public Cloud providers (Azure, AWS, Google Cloud)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3291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CLOUD-Act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Bad for customer trust:</a:t>
            </a:r>
          </a:p>
          <a:p>
            <a:pPr lvl="1"/>
            <a:r>
              <a:rPr lang="de-DE" strike="sngStrike" dirty="0"/>
              <a:t>Data disclosure to law enforcement (including foreign governments)</a:t>
            </a:r>
          </a:p>
          <a:p>
            <a:pPr lvl="1"/>
            <a:r>
              <a:rPr lang="en-US" strike="sngStrike" dirty="0"/>
              <a:t>Disclosure to person of interest can be prohibited by law enforcement</a:t>
            </a:r>
            <a:r>
              <a:rPr lang="de-DE" strike="sngStrike" dirty="0"/>
              <a:t>*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5394978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C1F48-791F-4098-B05A-B00796A8E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564" y="3047507"/>
            <a:ext cx="3085361" cy="762982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rgbClr val="EBEBEB"/>
                </a:solidFill>
              </a:rPr>
              <a:t>Thank you!</a:t>
            </a: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Graphic 6" descr="Sunglasses Face with Solid Fill">
            <a:extLst>
              <a:ext uri="{FF2B5EF4-FFF2-40B4-BE49-F238E27FC236}">
                <a16:creationId xmlns:a16="http://schemas.microsoft.com/office/drawing/2014/main" id="{C713E8D5-E806-4FA5-B16F-B561B6A40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3992" y="704054"/>
            <a:ext cx="5449889" cy="5449889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314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08594-3CB3-4DD2-A41D-EDA4CB6E6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GDPR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9E82C-F388-4F71-884A-22034B1DC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</a:t>
            </a:r>
            <a:r>
              <a:rPr lang="en-US" sz="1800" dirty="0"/>
              <a:t>eneral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D</a:t>
            </a:r>
            <a:r>
              <a:rPr lang="en-US" sz="1800" dirty="0"/>
              <a:t>ata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P</a:t>
            </a:r>
            <a:r>
              <a:rPr lang="en-US" sz="1800" dirty="0"/>
              <a:t>rotection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R</a:t>
            </a:r>
            <a:r>
              <a:rPr lang="en-US" sz="1800" dirty="0"/>
              <a:t>egulation</a:t>
            </a:r>
          </a:p>
          <a:p>
            <a:pPr lvl="1"/>
            <a:r>
              <a:rPr lang="en-US" dirty="0"/>
              <a:t>Approved 2016</a:t>
            </a:r>
          </a:p>
          <a:p>
            <a:pPr lvl="1"/>
            <a:r>
              <a:rPr lang="en-US" dirty="0"/>
              <a:t>Enforced on May 25</a:t>
            </a:r>
            <a:r>
              <a:rPr lang="en-US" baseline="30000" dirty="0"/>
              <a:t>th</a:t>
            </a:r>
            <a:r>
              <a:rPr lang="en-US" dirty="0"/>
              <a:t> of 2018</a:t>
            </a:r>
          </a:p>
          <a:p>
            <a:pPr lvl="1"/>
            <a:r>
              <a:rPr lang="en-US" dirty="0"/>
              <a:t>Affects:</a:t>
            </a:r>
          </a:p>
          <a:p>
            <a:pPr lvl="2"/>
            <a:r>
              <a:rPr lang="en-US" dirty="0"/>
              <a:t>All businesses in EU</a:t>
            </a:r>
          </a:p>
          <a:p>
            <a:pPr lvl="2"/>
            <a:r>
              <a:rPr lang="de-DE" dirty="0"/>
              <a:t>Non-EU countries, who process data of EU citizens</a:t>
            </a:r>
          </a:p>
          <a:p>
            <a:pPr lvl="2"/>
            <a:r>
              <a:rPr lang="de-DE" dirty="0"/>
              <a:t>EU authorities*</a:t>
            </a:r>
          </a:p>
          <a:p>
            <a:pPr lvl="1"/>
            <a:r>
              <a:rPr lang="de-DE" dirty="0"/>
              <a:t>Fines up to 20 Mio. Euro or 4 % of the worldwide annual revenue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63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08594-3CB3-4DD2-A41D-EDA4CB6E6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542503"/>
            <a:ext cx="9184606" cy="117987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200" dirty="0"/>
              <a:t>What is GDPR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9E82C-F388-4F71-884A-22034B1DC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916" y="5722373"/>
            <a:ext cx="9184605" cy="5233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EU General data protection regulation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A06525-1E86-4DD3-BF01-4CB3D8B27F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935" y="355860"/>
            <a:ext cx="7242477" cy="407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718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0D47D0C-D373-44EE-810D-2E4B25822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381956" y="643467"/>
            <a:ext cx="7428088" cy="557106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436857-86CF-456A-BAB2-45157AF5ED7C}"/>
              </a:ext>
            </a:extLst>
          </p:cNvPr>
          <p:cNvSpPr/>
          <p:nvPr/>
        </p:nvSpPr>
        <p:spPr>
          <a:xfrm>
            <a:off x="2381956" y="2892347"/>
            <a:ext cx="2443716" cy="841945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A76A37E-88F9-49FB-AE96-993D79F64FD1}"/>
              </a:ext>
            </a:extLst>
          </p:cNvPr>
          <p:cNvSpPr/>
          <p:nvPr/>
        </p:nvSpPr>
        <p:spPr>
          <a:xfrm>
            <a:off x="7384020" y="4571965"/>
            <a:ext cx="2443716" cy="841945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124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5DB0C-99AE-4B73-AED8-4FC09A38C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de-DE" sz="3200" dirty="0">
                <a:solidFill>
                  <a:srgbClr val="EBEBEB"/>
                </a:solidFill>
              </a:rPr>
              <a:t>What is GDPR</a:t>
            </a:r>
            <a:endParaRPr lang="en-US" sz="3200" dirty="0">
              <a:solidFill>
                <a:srgbClr val="EBEBEB"/>
              </a:solidFill>
            </a:endParaRPr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844A8CF2-DDA9-46D3-8509-EC106FC9F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de-DE" sz="1400" dirty="0">
                <a:solidFill>
                  <a:srgbClr val="FFFFFF"/>
                </a:solidFill>
              </a:rPr>
              <a:t>Privacy by Design</a:t>
            </a:r>
          </a:p>
          <a:p>
            <a:r>
              <a:rPr lang="de-DE" sz="1400" dirty="0">
                <a:solidFill>
                  <a:srgbClr val="FFFFFF"/>
                </a:solidFill>
              </a:rPr>
              <a:t>Privacy by Default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16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8" name="Content Placeholder 4">
            <a:extLst>
              <a:ext uri="{FF2B5EF4-FFF2-40B4-BE49-F238E27FC236}">
                <a16:creationId xmlns:a16="http://schemas.microsoft.com/office/drawing/2014/main" id="{1FC4A6CA-53C6-4EC3-85ED-33DD5DC4E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1" y="1906843"/>
            <a:ext cx="6495847" cy="365391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528153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1650-2F89-4E53-A134-92DED0B4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GDPR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1D3A5-4877-495D-BCF3-3132B247B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Transperant information</a:t>
            </a:r>
          </a:p>
          <a:p>
            <a:pPr lvl="1"/>
            <a:r>
              <a:rPr lang="de-DE" dirty="0"/>
              <a:t>Article 12</a:t>
            </a:r>
          </a:p>
          <a:p>
            <a:pPr lvl="1"/>
            <a:r>
              <a:rPr lang="de-DE" dirty="0"/>
              <a:t>Article 15</a:t>
            </a:r>
          </a:p>
          <a:p>
            <a:r>
              <a:rPr lang="en-US" dirty="0"/>
              <a:t>Right to erasure (‘right to be forgotten’)</a:t>
            </a:r>
          </a:p>
          <a:p>
            <a:pPr lvl="1"/>
            <a:r>
              <a:rPr lang="de-DE" dirty="0"/>
              <a:t>A</a:t>
            </a:r>
            <a:r>
              <a:rPr lang="en-US" dirty="0" err="1"/>
              <a:t>rticle</a:t>
            </a:r>
            <a:r>
              <a:rPr lang="en-US" dirty="0"/>
              <a:t> 17</a:t>
            </a:r>
          </a:p>
          <a:p>
            <a:r>
              <a:rPr lang="en-US" dirty="0"/>
              <a:t>Right to data portability</a:t>
            </a:r>
          </a:p>
          <a:p>
            <a:pPr lvl="1"/>
            <a:r>
              <a:rPr lang="de-DE" dirty="0"/>
              <a:t>A</a:t>
            </a:r>
            <a:r>
              <a:rPr lang="en-US" dirty="0" err="1"/>
              <a:t>rticle</a:t>
            </a:r>
            <a:r>
              <a:rPr lang="en-US" dirty="0"/>
              <a:t> 20</a:t>
            </a:r>
          </a:p>
        </p:txBody>
      </p:sp>
    </p:spTree>
    <p:extLst>
      <p:ext uri="{BB962C8B-B14F-4D97-AF65-F5344CB8AC3E}">
        <p14:creationId xmlns:p14="http://schemas.microsoft.com/office/powerpoint/2010/main" val="3294412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1494</Words>
  <Application>Microsoft Office PowerPoint</Application>
  <PresentationFormat>Widescreen</PresentationFormat>
  <Paragraphs>262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Century Gothic</vt:lpstr>
      <vt:lpstr>Wingdings 3</vt:lpstr>
      <vt:lpstr>Ion</vt:lpstr>
      <vt:lpstr>DDPR and CLOUD-Act?</vt:lpstr>
      <vt:lpstr>Who</vt:lpstr>
      <vt:lpstr>What is this about?</vt:lpstr>
      <vt:lpstr>Agenda</vt:lpstr>
      <vt:lpstr>What is GDPR</vt:lpstr>
      <vt:lpstr>What is GDPR</vt:lpstr>
      <vt:lpstr>PowerPoint Presentation</vt:lpstr>
      <vt:lpstr>What is GDPR</vt:lpstr>
      <vt:lpstr>GDPR</vt:lpstr>
      <vt:lpstr>GDPR – Transparent information</vt:lpstr>
      <vt:lpstr>GDPR – Transparent information</vt:lpstr>
      <vt:lpstr>GDPR – Right to erasure</vt:lpstr>
      <vt:lpstr>GDPR – Right to erasure</vt:lpstr>
      <vt:lpstr>GDPR - Right to data portability</vt:lpstr>
      <vt:lpstr>GDPR - Right to data portability</vt:lpstr>
      <vt:lpstr>Cloud-ACT</vt:lpstr>
      <vt:lpstr>Technical challenges of GDPR</vt:lpstr>
      <vt:lpstr>Technical challenges of GDPR</vt:lpstr>
      <vt:lpstr>Technical challenges of GDPR</vt:lpstr>
      <vt:lpstr>GDPR vs. CLOUD-Act</vt:lpstr>
      <vt:lpstr>Break</vt:lpstr>
      <vt:lpstr>The easy way!</vt:lpstr>
      <vt:lpstr>Event Sourcing</vt:lpstr>
      <vt:lpstr>Event Sourcing</vt:lpstr>
      <vt:lpstr>Event Sourcing</vt:lpstr>
      <vt:lpstr>Event Sourcing (CQRS)</vt:lpstr>
      <vt:lpstr>Blockchain</vt:lpstr>
      <vt:lpstr>Transaction-Log</vt:lpstr>
      <vt:lpstr>Domain Driven Design</vt:lpstr>
      <vt:lpstr>Domain Driven Event Sourcing</vt:lpstr>
      <vt:lpstr>Domain Driven Event Sourcing &amp; GDPR</vt:lpstr>
      <vt:lpstr>Domain Driven Event Sourcing</vt:lpstr>
      <vt:lpstr>Crypto-Shredding</vt:lpstr>
      <vt:lpstr>Crypto-Shredding</vt:lpstr>
      <vt:lpstr>Crypto Domain Driven Event Sourcing</vt:lpstr>
      <vt:lpstr>Crypto Domain Driven Event Sourcing</vt:lpstr>
      <vt:lpstr>Crypto Domain Driven Event Sourcing</vt:lpstr>
      <vt:lpstr>Crypto Domain Driven Event Sourcing – getting started</vt:lpstr>
      <vt:lpstr>Crypto Domain Driven Event Sourcing – Migrate legacy systems</vt:lpstr>
      <vt:lpstr>Crypto Domain Driven Event Sourcing – Migrate legacy systems</vt:lpstr>
      <vt:lpstr>Even better!</vt:lpstr>
      <vt:lpstr>Even much better!</vt:lpstr>
      <vt:lpstr>CLOUD-Act</vt:lpstr>
      <vt:lpstr>CLOUD-Act</vt:lpstr>
      <vt:lpstr>CLOUD-Act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DDPR and CLOUD-Act?</dc:title>
  <dc:creator>Sia Ghassemi</dc:creator>
  <cp:lastModifiedBy>Sia Ghassemi</cp:lastModifiedBy>
  <cp:revision>22</cp:revision>
  <dcterms:created xsi:type="dcterms:W3CDTF">2018-12-01T12:13:37Z</dcterms:created>
  <dcterms:modified xsi:type="dcterms:W3CDTF">2018-12-01T18:29:47Z</dcterms:modified>
</cp:coreProperties>
</file>