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304" r:id="rId8"/>
    <p:sldId id="261" r:id="rId9"/>
    <p:sldId id="267" r:id="rId10"/>
    <p:sldId id="264" r:id="rId11"/>
    <p:sldId id="270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295" r:id="rId44"/>
    <p:sldId id="301" r:id="rId45"/>
    <p:sldId id="303" r:id="rId46"/>
    <p:sldId id="302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562DBE-55F2-4F43-8B9C-8A244161A63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052553" y="5759490"/>
            <a:ext cx="5179979" cy="129158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sia/presentations" TargetMode="External"/><Relationship Id="rId2" Type="http://schemas.openxmlformats.org/officeDocument/2006/relationships/hyperlink" Target="https://twitter.com/dersia_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GDPR compliant 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@DNUGBB Meetup Berlin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15: </a:t>
            </a:r>
          </a:p>
          <a:p>
            <a:pPr lvl="1"/>
            <a:r>
              <a:rPr lang="de-DE" dirty="0"/>
              <a:t>Everybody has a right to obtain a copy of collected personal data</a:t>
            </a:r>
          </a:p>
          <a:p>
            <a:r>
              <a:rPr lang="de-DE" dirty="0"/>
              <a:t>Article 12:</a:t>
            </a:r>
          </a:p>
          <a:p>
            <a:pPr lvl="1"/>
            <a:r>
              <a:rPr lang="de-DE" dirty="0"/>
              <a:t>Provide any information in a „</a:t>
            </a:r>
            <a:r>
              <a:rPr lang="en-US" dirty="0"/>
              <a:t>concise, transparent, intelligible and easily accessible form, using clear and plain language, in particular for any information addressed specifically to a child”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– Transparent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When</a:t>
            </a:r>
            <a:r>
              <a:rPr lang="de-DE" dirty="0"/>
              <a:t> did </a:t>
            </a:r>
            <a:r>
              <a:rPr lang="de-DE" u="sng" dirty="0"/>
              <a:t>who</a:t>
            </a:r>
            <a:r>
              <a:rPr lang="de-DE" dirty="0"/>
              <a:t> provide </a:t>
            </a:r>
            <a:r>
              <a:rPr lang="de-DE" u="sng" dirty="0"/>
              <a:t>which data</a:t>
            </a:r>
            <a:r>
              <a:rPr lang="de-DE" dirty="0"/>
              <a:t> and </a:t>
            </a:r>
            <a:r>
              <a:rPr lang="de-DE" u="sng" dirty="0"/>
              <a:t>for which purpose</a:t>
            </a:r>
            <a:r>
              <a:rPr lang="de-DE" dirty="0"/>
              <a:t>?</a:t>
            </a:r>
            <a:endParaRPr lang="de-DE" i="1" dirty="0"/>
          </a:p>
          <a:p>
            <a:pPr lvl="1"/>
            <a:r>
              <a:rPr lang="en-US" dirty="0"/>
              <a:t>concise</a:t>
            </a:r>
            <a:endParaRPr lang="de-DE" i="1" dirty="0"/>
          </a:p>
          <a:p>
            <a:pPr lvl="1"/>
            <a:r>
              <a:rPr lang="en-US" dirty="0"/>
              <a:t>transparent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endParaRPr lang="de-DE" i="1" dirty="0"/>
          </a:p>
          <a:p>
            <a:pPr lvl="1"/>
            <a:r>
              <a:rPr lang="en-US" dirty="0"/>
              <a:t>easily accessible form</a:t>
            </a:r>
          </a:p>
          <a:p>
            <a:pPr lvl="1"/>
            <a:r>
              <a:rPr lang="en-US" dirty="0"/>
              <a:t>using clear and plain language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 business processes must be traceable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Right </a:t>
            </a:r>
            <a:r>
              <a:rPr lang="en-US" dirty="0"/>
              <a:t>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17:</a:t>
            </a:r>
          </a:p>
          <a:p>
            <a:pPr lvl="1"/>
            <a:r>
              <a:rPr lang="en-US" dirty="0"/>
              <a:t>The data subject shall have the right to obtain the erasure of personal data concerning him or her without undue delay</a:t>
            </a:r>
            <a:r>
              <a:rPr lang="de-DE" dirty="0"/>
              <a:t>, as soon as there are no grounds for data storage.</a:t>
            </a:r>
          </a:p>
          <a:p>
            <a:pPr lvl="1"/>
            <a:r>
              <a:rPr lang="en-US" dirty="0"/>
              <a:t>The controller is obligated to erase personal data proactively without undue delay</a:t>
            </a:r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GDPR – </a:t>
            </a:r>
            <a:r>
              <a:rPr lang="en-US" dirty="0"/>
              <a:t>Right to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Personal data (Name, </a:t>
            </a:r>
            <a:r>
              <a:rPr lang="de-DE" dirty="0" err="1"/>
              <a:t>Address</a:t>
            </a:r>
            <a:r>
              <a:rPr lang="de-DE" dirty="0"/>
              <a:t> etc.)</a:t>
            </a:r>
          </a:p>
          <a:p>
            <a:r>
              <a:rPr lang="en-US" dirty="0"/>
              <a:t>Personally</a:t>
            </a:r>
            <a:r>
              <a:rPr lang="de-DE" dirty="0"/>
              <a:t> </a:t>
            </a:r>
            <a:r>
              <a:rPr lang="en-US" dirty="0"/>
              <a:t>Identifiable</a:t>
            </a:r>
            <a:r>
              <a:rPr lang="de-DE" dirty="0"/>
              <a:t> Information (PII)</a:t>
            </a:r>
          </a:p>
          <a:p>
            <a:pPr lvl="1"/>
            <a:r>
              <a:rPr lang="de-DE" dirty="0"/>
              <a:t>IP-Address</a:t>
            </a:r>
          </a:p>
          <a:p>
            <a:pPr lvl="1"/>
            <a:r>
              <a:rPr lang="de-DE" dirty="0" err="1"/>
              <a:t>Documents</a:t>
            </a:r>
            <a:r>
              <a:rPr lang="de-DE" dirty="0"/>
              <a:t> (invoices, legal </a:t>
            </a:r>
            <a:r>
              <a:rPr lang="de-DE" dirty="0" err="1"/>
              <a:t>documents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Logs</a:t>
            </a:r>
          </a:p>
          <a:p>
            <a:pPr lvl="1"/>
            <a:r>
              <a:rPr lang="de-DE" dirty="0"/>
              <a:t>Backups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As soon as there are no grounds for data storage</a:t>
            </a:r>
          </a:p>
          <a:p>
            <a:pPr lvl="1"/>
            <a:r>
              <a:rPr lang="de-DE" dirty="0"/>
              <a:t>Legal grounds (i.e. Invoices must be erased after 10 years, daily check)</a:t>
            </a:r>
          </a:p>
          <a:p>
            <a:pPr lvl="1"/>
            <a:r>
              <a:rPr lang="de-DE" dirty="0"/>
              <a:t>Business purpose (i.e. Legal reasons: warranty)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Article 20:</a:t>
            </a:r>
          </a:p>
          <a:p>
            <a:pPr lvl="1"/>
            <a:r>
              <a:rPr lang="en-US" dirty="0"/>
              <a:t>Right to receive the personal data concerning him or her, in a </a:t>
            </a:r>
            <a:r>
              <a:rPr lang="en-US" u="sng" dirty="0"/>
              <a:t>structured</a:t>
            </a:r>
            <a:r>
              <a:rPr lang="en-US" dirty="0"/>
              <a:t>, </a:t>
            </a:r>
            <a:r>
              <a:rPr lang="en-US" u="sng" dirty="0"/>
              <a:t>commonly used</a:t>
            </a:r>
            <a:r>
              <a:rPr lang="en-US" dirty="0"/>
              <a:t> and </a:t>
            </a:r>
            <a:r>
              <a:rPr lang="en-US" u="sng" dirty="0"/>
              <a:t>machine-readable format</a:t>
            </a:r>
            <a:r>
              <a:rPr lang="en-US" dirty="0"/>
              <a:t> and have the right to transmit those data to another controller </a:t>
            </a:r>
            <a:r>
              <a:rPr lang="en-US" u="sng" dirty="0"/>
              <a:t>without hindrance</a:t>
            </a:r>
            <a:r>
              <a:rPr lang="en-US" dirty="0"/>
              <a:t> from the controller to which the personal data have been provided</a:t>
            </a:r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GDPR - </a:t>
            </a:r>
            <a:r>
              <a:rPr lang="en-US" dirty="0"/>
              <a:t>Right to data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structured</a:t>
            </a:r>
            <a:endParaRPr lang="de-DE" dirty="0"/>
          </a:p>
          <a:p>
            <a:r>
              <a:rPr lang="en-US" u="sng" dirty="0"/>
              <a:t>commonly used</a:t>
            </a:r>
            <a:endParaRPr lang="de-DE" dirty="0"/>
          </a:p>
          <a:p>
            <a:r>
              <a:rPr lang="en-US" u="sng" dirty="0"/>
              <a:t>machine-readable format </a:t>
            </a:r>
          </a:p>
          <a:p>
            <a:r>
              <a:rPr lang="en-US" u="sng" dirty="0"/>
              <a:t>without hindrance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Examples:</a:t>
            </a:r>
          </a:p>
          <a:p>
            <a:pPr lvl="1"/>
            <a:r>
              <a:rPr lang="de-DE" dirty="0"/>
              <a:t>Customer wants to move from G-Mail to Outlook.</a:t>
            </a:r>
          </a:p>
          <a:p>
            <a:pPr lvl="1"/>
            <a:r>
              <a:rPr lang="de-DE" dirty="0"/>
              <a:t>Customer wants to move from Vonovia </a:t>
            </a:r>
            <a:r>
              <a:rPr lang="de-DE"/>
              <a:t>to Akelius.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en-US" dirty="0"/>
              <a:t>Authorizes U.S. law enforcement to unilaterally demand access to data stored even if stored outside the U.S</a:t>
            </a:r>
            <a:endParaRPr lang="de-DE" dirty="0"/>
          </a:p>
          <a:p>
            <a:pPr lvl="1"/>
            <a:r>
              <a:rPr lang="en-US" dirty="0"/>
              <a:t>Needs executive agreements with foreign governments</a:t>
            </a:r>
          </a:p>
          <a:p>
            <a:pPr lvl="1"/>
            <a:r>
              <a:rPr lang="en-US" dirty="0"/>
              <a:t>Disclosure to person of interest can be prohibited</a:t>
            </a:r>
          </a:p>
          <a:p>
            <a:pPr lvl="1"/>
            <a:endParaRPr lang="de-DE" dirty="0"/>
          </a:p>
          <a:p>
            <a:r>
              <a:rPr lang="de-DE" dirty="0"/>
              <a:t>U.</a:t>
            </a:r>
            <a:r>
              <a:rPr lang="en-US" dirty="0"/>
              <a:t>S. law enforcement can demand access to data on servers owned by EU businesses! (if an executive agreement with the foreign government exists)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de-DE" dirty="0"/>
              <a:t>Very detailed auditing needed</a:t>
            </a:r>
          </a:p>
          <a:p>
            <a:pPr lvl="1"/>
            <a:r>
              <a:rPr lang="de-DE" dirty="0"/>
              <a:t>Additional metadata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erasure</a:t>
            </a:r>
            <a:endParaRPr lang="de-DE" dirty="0"/>
          </a:p>
          <a:p>
            <a:pPr lvl="1"/>
            <a:r>
              <a:rPr lang="de-DE" dirty="0"/>
              <a:t>Log-Files can contain IP-Addresss</a:t>
            </a:r>
          </a:p>
          <a:p>
            <a:pPr lvl="1"/>
            <a:r>
              <a:rPr lang="de-DE" dirty="0"/>
              <a:t>Backups can contain personal data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en-US" dirty="0"/>
              <a:t>Proactively</a:t>
            </a:r>
            <a:r>
              <a:rPr lang="de-DE" dirty="0"/>
              <a:t> delete documents as soon as no more needed</a:t>
            </a:r>
          </a:p>
          <a:p>
            <a:pPr lvl="1"/>
            <a:r>
              <a:rPr lang="de-DE" dirty="0" err="1"/>
              <a:t>Immutability</a:t>
            </a:r>
            <a:r>
              <a:rPr lang="de-DE" dirty="0"/>
              <a:t> (block </a:t>
            </a:r>
            <a:r>
              <a:rPr lang="de-DE" dirty="0" err="1"/>
              <a:t>chain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Non personal data and personal data within same table / forgein-key-contraints</a:t>
            </a:r>
          </a:p>
          <a:p>
            <a:pPr lvl="1"/>
            <a:r>
              <a:rPr lang="de-DE" dirty="0"/>
              <a:t>No more deleted flag, once deleted, it‘s gone!</a:t>
            </a:r>
          </a:p>
          <a:p>
            <a:pPr lvl="1"/>
            <a:r>
              <a:rPr lang="de-DE" dirty="0"/>
              <a:t>Reports could be less accurate, because data was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of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There is no </a:t>
            </a:r>
            <a:r>
              <a:rPr lang="en-US" dirty="0"/>
              <a:t>commonly used data format</a:t>
            </a:r>
            <a:endParaRPr lang="de-DE" dirty="0"/>
          </a:p>
          <a:p>
            <a:pPr lvl="1"/>
            <a:r>
              <a:rPr lang="de-DE" dirty="0"/>
              <a:t>Everyone has a different data model and data formats</a:t>
            </a:r>
          </a:p>
          <a:p>
            <a:pPr lvl="1"/>
            <a:r>
              <a:rPr lang="de-DE" dirty="0"/>
              <a:t>Exports must be importable for others (</a:t>
            </a:r>
            <a:r>
              <a:rPr lang="en-US" dirty="0"/>
              <a:t>without hindrance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Software security consulting</a:t>
            </a:r>
          </a:p>
          <a:p>
            <a:pPr lvl="1"/>
            <a:r>
              <a:rPr lang="en-US" dirty="0"/>
              <a:t>Cloud consulting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/>
              <a:t>Software developer and architect</a:t>
            </a:r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Co-organizing Meetup Hamburg</a:t>
            </a:r>
          </a:p>
          <a:p>
            <a:pPr lvl="1"/>
            <a:r>
              <a:rPr lang="en-US" dirty="0"/>
              <a:t>Frequent speaker and workshop lead at dev conferences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GDPR</a:t>
            </a:r>
          </a:p>
          <a:p>
            <a:pPr lvl="1"/>
            <a:r>
              <a:rPr lang="de-DE" dirty="0"/>
              <a:t>All use of personal data must be reported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Law enforcement can prohibit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Break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Described by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as a stream of events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immutable (at least without time machine)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Events are stored in the order they arrive</a:t>
            </a:r>
          </a:p>
          <a:p>
            <a:pPr>
              <a:lnSpc>
                <a:spcPct val="150000"/>
              </a:lnSpc>
            </a:pPr>
            <a:r>
              <a:rPr lang="de-DE" dirty="0"/>
              <a:t>New events are always appended to the end of the stream</a:t>
            </a:r>
          </a:p>
          <a:p>
            <a:pPr>
              <a:lnSpc>
                <a:spcPct val="150000"/>
              </a:lnSpc>
            </a:pPr>
            <a:r>
              <a:rPr lang="de-DE" dirty="0"/>
              <a:t>Current state is achieved by replaying all events through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114B6-D789-4F4B-90D3-51D11E0FC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CA8C3-B14A-44F3-86F6-23EAA3766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45542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BASED on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00FB25-F542-40A3-A6E0-48B2AA30C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is doing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9DFDF9-1EDC-4370-97E9-F78C05019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Data model is a 1:1 representation of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Terms will be taken from business process</a:t>
            </a:r>
          </a:p>
          <a:p>
            <a:pPr>
              <a:lnSpc>
                <a:spcPct val="150000"/>
              </a:lnSpc>
            </a:pPr>
            <a:r>
              <a:rPr lang="de-DE" dirty="0"/>
              <a:t>Developers and business department are speaking the same language and using the same terms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What is this about?</a:t>
            </a: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GDPR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AC240-978E-4794-9CA6-6120741DB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Events are defined with an easy and plain language</a:t>
            </a:r>
          </a:p>
          <a:p>
            <a:pPr>
              <a:lnSpc>
                <a:spcPct val="150000"/>
              </a:lnSpc>
            </a:pPr>
            <a:r>
              <a:rPr lang="de-DE" dirty="0"/>
              <a:t>Business process is described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Data is assignable from event</a:t>
            </a:r>
          </a:p>
          <a:p>
            <a:pPr>
              <a:lnSpc>
                <a:spcPct val="150000"/>
              </a:lnSpc>
            </a:pPr>
            <a:r>
              <a:rPr lang="de-DE" dirty="0"/>
              <a:t>Data is stored the same way we store data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lives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Comprehensibility of all 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Exported stream are easily understandable and simple to read within the same domain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Transparent information</a:t>
            </a:r>
          </a:p>
          <a:p>
            <a:pPr lvl="1"/>
            <a:r>
              <a:rPr lang="en-US" dirty="0"/>
              <a:t>Concise</a:t>
            </a:r>
            <a:r>
              <a:rPr lang="de-DE" dirty="0"/>
              <a:t> =&gt; Events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Stream of events</a:t>
            </a:r>
            <a:endParaRPr lang="de-DE" i="1" dirty="0"/>
          </a:p>
          <a:p>
            <a:pPr lvl="1"/>
            <a:r>
              <a:rPr lang="en-US" dirty="0"/>
              <a:t>intelligible</a:t>
            </a:r>
            <a:r>
              <a:rPr lang="de-DE" i="1" dirty="0"/>
              <a:t> </a:t>
            </a:r>
            <a:r>
              <a:rPr lang="de-DE" dirty="0"/>
              <a:t>=&gt; Eventname</a:t>
            </a:r>
          </a:p>
          <a:p>
            <a:pPr lvl="1"/>
            <a:r>
              <a:rPr lang="en-US" dirty="0"/>
              <a:t>easily accessible form</a:t>
            </a:r>
            <a:r>
              <a:rPr lang="de-DE" i="1" dirty="0"/>
              <a:t> </a:t>
            </a:r>
            <a:r>
              <a:rPr lang="de-DE" dirty="0"/>
              <a:t>=&gt; stored like in real life</a:t>
            </a:r>
          </a:p>
          <a:p>
            <a:pPr lvl="1"/>
            <a:r>
              <a:rPr lang="en-US" dirty="0"/>
              <a:t>using clear and plain language</a:t>
            </a:r>
            <a:r>
              <a:rPr lang="de-DE" i="1" dirty="0"/>
              <a:t> </a:t>
            </a:r>
            <a:r>
              <a:rPr lang="de-DE" dirty="0"/>
              <a:t>=&gt; Domain terms</a:t>
            </a:r>
          </a:p>
          <a:p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de-DE" dirty="0"/>
              <a:t>Eventstreams exportable</a:t>
            </a:r>
          </a:p>
          <a:p>
            <a:pPr lvl="1"/>
            <a:r>
              <a:rPr lang="de-DE" dirty="0"/>
              <a:t>Import by creating customized state machine (projection)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Erasure data by storing it encrypted and then deleting/overwriting the encryption-key</a:t>
            </a:r>
          </a:p>
          <a:p>
            <a:pPr>
              <a:lnSpc>
                <a:spcPct val="150000"/>
              </a:lnSpc>
            </a:pPr>
            <a:r>
              <a:rPr lang="de-DE" dirty="0"/>
              <a:t>Data unreadable if </a:t>
            </a:r>
            <a:r>
              <a:rPr lang="de-DE" dirty="0" err="1"/>
              <a:t>key</a:t>
            </a:r>
            <a:r>
              <a:rPr lang="de-DE" dirty="0"/>
              <a:t> was created securley</a:t>
            </a:r>
          </a:p>
          <a:p>
            <a:pPr>
              <a:lnSpc>
                <a:spcPct val="150000"/>
              </a:lnSpc>
            </a:pPr>
            <a:r>
              <a:rPr lang="de-DE" dirty="0"/>
              <a:t>TPM and HSM support</a:t>
            </a:r>
          </a:p>
          <a:p>
            <a:pPr>
              <a:lnSpc>
                <a:spcPct val="150000"/>
              </a:lnSpc>
            </a:pPr>
            <a:r>
              <a:rPr lang="de-DE" dirty="0"/>
              <a:t>iOS is doing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dirty="0"/>
              <a:t>Transparent information</a:t>
            </a:r>
          </a:p>
          <a:p>
            <a:pPr lvl="1"/>
            <a:r>
              <a:rPr lang="en-US" dirty="0"/>
              <a:t>Right to data portability</a:t>
            </a:r>
            <a:endParaRPr lang="de-D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 data (values) in events will be encrypted</a:t>
            </a:r>
          </a:p>
          <a:p>
            <a:r>
              <a:rPr lang="de-DE" dirty="0"/>
              <a:t>Decrypt after current state has been created by state machine</a:t>
            </a:r>
          </a:p>
          <a:p>
            <a:r>
              <a:rPr lang="de-DE" dirty="0"/>
              <a:t>Even after deleting key business relevant data still available for Reports etc.</a:t>
            </a:r>
          </a:p>
          <a:p>
            <a:r>
              <a:rPr lang="de-DE" dirty="0"/>
              <a:t>Keys can be invalidated / expire at a on a specific date</a:t>
            </a:r>
          </a:p>
          <a:p>
            <a:r>
              <a:rPr lang="de-DE" dirty="0"/>
              <a:t>Keyexchange every month/year easy to implement</a:t>
            </a:r>
          </a:p>
          <a:p>
            <a:r>
              <a:rPr lang="de-DE" dirty="0"/>
              <a:t>Eligible for Blockchain use, because blocks are not changed once accepted / added to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 can be broken / leaked</a:t>
            </a:r>
          </a:p>
          <a:p>
            <a:pPr lvl="1"/>
            <a:r>
              <a:rPr lang="de-DE" dirty="0"/>
              <a:t>Recreate Eventstream with new Key</a:t>
            </a:r>
          </a:p>
          <a:p>
            <a:pPr lvl="1"/>
            <a:r>
              <a:rPr lang="de-DE" dirty="0"/>
              <a:t>Delete old stream</a:t>
            </a:r>
          </a:p>
          <a:p>
            <a:pPr lvl="1"/>
            <a:r>
              <a:rPr lang="de-DE" dirty="0"/>
              <a:t>Documents can be recreated from eventstream without breaking the integrity of documents</a:t>
            </a:r>
          </a:p>
          <a:p>
            <a:r>
              <a:rPr lang="de-DE" dirty="0"/>
              <a:t>Data portablility</a:t>
            </a:r>
          </a:p>
          <a:p>
            <a:pPr lvl="1"/>
            <a:r>
              <a:rPr lang="de-DE" dirty="0"/>
              <a:t>Keys need to be exported</a:t>
            </a:r>
          </a:p>
          <a:p>
            <a:pPr lvl="1"/>
            <a:r>
              <a:rPr lang="de-DE" dirty="0"/>
              <a:t>Stream is recreted with key espacailly created for export</a:t>
            </a:r>
          </a:p>
          <a:p>
            <a:pPr lvl="1"/>
            <a:r>
              <a:rPr lang="de-DE" dirty="0"/>
              <a:t>Events are stored as json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Challanges to solve:</a:t>
            </a:r>
          </a:p>
          <a:p>
            <a:pPr lvl="1"/>
            <a:r>
              <a:rPr lang="de-DE" strike="sngStrike" dirty="0"/>
              <a:t>Transparent information</a:t>
            </a:r>
          </a:p>
          <a:p>
            <a:pPr lvl="1"/>
            <a:r>
              <a:rPr lang="en-US" strike="sngStrike" dirty="0"/>
              <a:t>Right to data portability</a:t>
            </a:r>
            <a:endParaRPr lang="de-DE" strike="sngStrike" dirty="0"/>
          </a:p>
          <a:p>
            <a:pPr lvl="1"/>
            <a:r>
              <a:rPr lang="en-US" strike="sngStrike" dirty="0"/>
              <a:t>Right to erasure</a:t>
            </a:r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Domain Driven Crypto Event Sourcing – 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Find out personal data that needs to be encrypted</a:t>
            </a:r>
          </a:p>
          <a:p>
            <a:pPr lvl="1"/>
            <a:r>
              <a:rPr lang="de-DE" dirty="0"/>
              <a:t>Domain modelling</a:t>
            </a:r>
          </a:p>
          <a:p>
            <a:pPr lvl="2"/>
            <a:r>
              <a:rPr lang="de-DE" dirty="0"/>
              <a:t>When to encrypt/decrypt</a:t>
            </a:r>
          </a:p>
          <a:p>
            <a:pPr lvl="2"/>
            <a:r>
              <a:rPr lang="de-DE" dirty="0"/>
              <a:t>Which business events are on your domain</a:t>
            </a:r>
          </a:p>
          <a:p>
            <a:pPr lvl="2"/>
            <a:r>
              <a:rPr lang="de-DE" dirty="0"/>
              <a:t>Which current states are needed (can be determined later)</a:t>
            </a:r>
          </a:p>
          <a:p>
            <a:r>
              <a:rPr lang="de-DE" dirty="0"/>
              <a:t>Keymanagement</a:t>
            </a:r>
          </a:p>
          <a:p>
            <a:pPr lvl="1"/>
            <a:r>
              <a:rPr lang="de-DE" dirty="0"/>
              <a:t>How to store keys</a:t>
            </a:r>
          </a:p>
          <a:p>
            <a:pPr lvl="1"/>
            <a:r>
              <a:rPr lang="de-DE" dirty="0"/>
              <a:t>How to use stored keys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EventSourcing-systems</a:t>
            </a:r>
          </a:p>
          <a:p>
            <a:pPr lvl="1"/>
            <a:r>
              <a:rPr lang="de-DE" dirty="0"/>
              <a:t>Copy stream and encrypt personal data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Recreate chain from legacy chain and encrypt personal data</a:t>
            </a:r>
          </a:p>
          <a:p>
            <a:pPr lvl="1"/>
            <a:r>
              <a:rPr lang="de-DE" dirty="0"/>
              <a:t>Add key/encryption to smart contract</a:t>
            </a:r>
          </a:p>
          <a:p>
            <a:r>
              <a:rPr lang="de-DE" dirty="0"/>
              <a:t>Full transaction-log available</a:t>
            </a:r>
          </a:p>
          <a:p>
            <a:pPr lvl="1"/>
            <a:r>
              <a:rPr lang="de-DE" dirty="0"/>
              <a:t>Move log to EventSourced-system</a:t>
            </a:r>
          </a:p>
          <a:p>
            <a:pPr lvl="1"/>
            <a:r>
              <a:rPr lang="de-DE" dirty="0"/>
              <a:t>Create new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  <a:p>
            <a:r>
              <a:rPr lang="en-US" dirty="0"/>
              <a:t>What is CLOUD-Act</a:t>
            </a:r>
          </a:p>
          <a:p>
            <a:r>
              <a:rPr lang="en-US" dirty="0"/>
              <a:t>Technical challenges of GDPR</a:t>
            </a:r>
          </a:p>
          <a:p>
            <a:r>
              <a:rPr lang="en-US" dirty="0"/>
              <a:t>GDPR vs. CLOUD-Act</a:t>
            </a:r>
          </a:p>
          <a:p>
            <a:r>
              <a:rPr lang="en-US" dirty="0"/>
              <a:t>The easy way! 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Event better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 – Migrate legacy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Non EventSourcing-based systeme</a:t>
            </a:r>
          </a:p>
          <a:p>
            <a:pPr lvl="1"/>
            <a:r>
              <a:rPr lang="de-DE" dirty="0"/>
              <a:t>Port to </a:t>
            </a:r>
            <a:r>
              <a:rPr lang="de-DE"/>
              <a:t>an DDCEventSourced-system</a:t>
            </a:r>
            <a:endParaRPr lang="de-DE" dirty="0"/>
          </a:p>
          <a:p>
            <a:pPr lvl="2"/>
            <a:r>
              <a:rPr lang="de-DE" dirty="0"/>
              <a:t>Tranperant information for legacy data not available</a:t>
            </a:r>
          </a:p>
          <a:p>
            <a:pPr lvl="1"/>
            <a:r>
              <a:rPr lang="de-DE" dirty="0"/>
              <a:t>Encrypt data in current system</a:t>
            </a:r>
          </a:p>
          <a:p>
            <a:pPr lvl="1"/>
            <a:r>
              <a:rPr lang="de-DE" dirty="0"/>
              <a:t>Introduce auditing (if not done yet)</a:t>
            </a:r>
          </a:p>
          <a:p>
            <a:pPr lvl="1"/>
            <a:r>
              <a:rPr lang="de-DE" dirty="0"/>
              <a:t>Define new data format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 out key</a:t>
            </a:r>
          </a:p>
          <a:p>
            <a:pPr lvl="1"/>
            <a:r>
              <a:rPr lang="de-DE" dirty="0"/>
              <a:t>Before deleting the key, we can give the key to the customer</a:t>
            </a:r>
          </a:p>
          <a:p>
            <a:pPr lvl="1"/>
            <a:r>
              <a:rPr lang="de-DE" dirty="0"/>
              <a:t>More trust: customer can examine exported data (tools needed)</a:t>
            </a:r>
          </a:p>
          <a:p>
            <a:pPr lvl="1"/>
            <a:r>
              <a:rPr lang="de-DE" dirty="0"/>
              <a:t>If customer changes mind and wants to be a customer he just has to provide the key</a:t>
            </a:r>
          </a:p>
          <a:p>
            <a:pPr lvl="1"/>
            <a:r>
              <a:rPr lang="de-DE" dirty="0"/>
              <a:t>Personal data is readable again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 much 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for key management</a:t>
            </a:r>
          </a:p>
          <a:p>
            <a:pPr lvl="1"/>
            <a:r>
              <a:rPr lang="de-DE" dirty="0"/>
              <a:t>Service is not providing keys</a:t>
            </a:r>
          </a:p>
          <a:p>
            <a:pPr lvl="1"/>
            <a:r>
              <a:rPr lang="de-DE" dirty="0"/>
              <a:t>Instead: data will be sent to service for en/decryption</a:t>
            </a:r>
          </a:p>
          <a:p>
            <a:pPr lvl="2"/>
            <a:r>
              <a:rPr lang="de-DE" dirty="0"/>
              <a:t>Better performance by using asym keys</a:t>
            </a:r>
          </a:p>
          <a:p>
            <a:pPr lvl="1"/>
            <a:r>
              <a:rPr lang="de-DE" dirty="0"/>
              <a:t>Better security by </a:t>
            </a:r>
            <a:r>
              <a:rPr lang="en-US" dirty="0"/>
              <a:t>spatial separation of key and data</a:t>
            </a:r>
            <a:endParaRPr lang="de-DE" dirty="0"/>
          </a:p>
          <a:p>
            <a:pPr lvl="1"/>
            <a:r>
              <a:rPr lang="de-DE" dirty="0"/>
              <a:t>Customer can see history of when did who encrypt/decrypt</a:t>
            </a:r>
          </a:p>
          <a:p>
            <a:pPr lvl="1"/>
            <a:r>
              <a:rPr lang="de-DE" dirty="0"/>
              <a:t>Customer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over right of erasure</a:t>
            </a:r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hacked</a:t>
            </a:r>
            <a:r>
              <a:rPr lang="de-DE" dirty="0"/>
              <a:t>, </a:t>
            </a:r>
            <a:r>
              <a:rPr lang="de-DE" dirty="0" err="1"/>
              <a:t>customer‘s</a:t>
            </a:r>
            <a:r>
              <a:rPr lang="de-DE" dirty="0"/>
              <a:t> personal data not readable</a:t>
            </a:r>
          </a:p>
          <a:p>
            <a:pPr lvl="1"/>
            <a:r>
              <a:rPr lang="de-DE" dirty="0"/>
              <a:t>With well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, decryption of data can be done on client-side (front-end)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dirty="0"/>
              <a:t>Data disclosure to law enforcement (including foreign governments)</a:t>
            </a:r>
          </a:p>
          <a:p>
            <a:pPr lvl="1"/>
            <a:r>
              <a:rPr lang="en-US" dirty="0"/>
              <a:t>Disclosure to person of interest can be prohibited by law enforcement</a:t>
            </a:r>
            <a:r>
              <a:rPr lang="de-DE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like service who resides in the EU</a:t>
            </a:r>
          </a:p>
          <a:p>
            <a:pPr lvl="1"/>
            <a:r>
              <a:rPr lang="de-DE" dirty="0"/>
              <a:t>Higher effort for law enforcement</a:t>
            </a:r>
          </a:p>
          <a:p>
            <a:pPr lvl="1"/>
            <a:r>
              <a:rPr lang="de-DE" dirty="0"/>
              <a:t>Data can be disclosed to law enforcement, because they are not readable without a key</a:t>
            </a:r>
          </a:p>
          <a:p>
            <a:pPr lvl="1"/>
            <a:r>
              <a:rPr lang="de-DE" dirty="0"/>
              <a:t>Keys are not discloseable / exportable because they live in TPM/HSM</a:t>
            </a:r>
          </a:p>
          <a:p>
            <a:pPr lvl="1"/>
            <a:r>
              <a:rPr lang="de-DE" dirty="0"/>
              <a:t>Disclosure prohibition may not be an issue, since data not readable*</a:t>
            </a:r>
          </a:p>
          <a:p>
            <a:pPr lvl="1"/>
            <a:r>
              <a:rPr lang="de-DE" dirty="0"/>
              <a:t>When hacked, </a:t>
            </a:r>
          </a:p>
          <a:p>
            <a:pPr lvl="2"/>
            <a:r>
              <a:rPr lang="de-DE" dirty="0"/>
              <a:t>Key not useable</a:t>
            </a:r>
          </a:p>
          <a:p>
            <a:pPr lvl="2"/>
            <a:r>
              <a:rPr lang="de-DE" dirty="0"/>
              <a:t>Data not readable</a:t>
            </a:r>
          </a:p>
          <a:p>
            <a:pPr lvl="1"/>
            <a:r>
              <a:rPr lang="de-DE" dirty="0"/>
              <a:t>Safely use of public Cloud providers (Azure, AWS, Google Cloud)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for customer trust:</a:t>
            </a:r>
          </a:p>
          <a:p>
            <a:pPr lvl="1"/>
            <a:r>
              <a:rPr lang="de-DE" strike="sngStrike" dirty="0"/>
              <a:t>Data disclosure to law enforcement (including foreign governments)</a:t>
            </a:r>
          </a:p>
          <a:p>
            <a:pPr lvl="1"/>
            <a:r>
              <a:rPr lang="en-US" strike="sngStrike" dirty="0"/>
              <a:t>Disclosure to person of interest can be prohibited by law enforcement</a:t>
            </a:r>
            <a:r>
              <a:rPr lang="de-DE" strike="sngStrike" dirty="0"/>
              <a:t>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39608-AACB-496E-84CA-354A2FD9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8160-0C0F-40A6-BD72-A0866809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30E9-395E-4523-A3AD-D1FDD9EF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: https://twitter.com/dersia_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Slides: https://github.com/dersia/presentations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800" dirty="0"/>
              <a:t>eneral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</a:t>
            </a:r>
            <a:r>
              <a:rPr lang="en-US" sz="1800" dirty="0"/>
              <a:t>ata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</a:t>
            </a:r>
            <a:r>
              <a:rPr lang="en-US" sz="1800" dirty="0"/>
              <a:t>rotection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r>
              <a:rPr lang="en-US" sz="1800" dirty="0"/>
              <a:t>egulation</a:t>
            </a:r>
          </a:p>
          <a:p>
            <a:pPr lvl="1"/>
            <a:r>
              <a:rPr lang="en-US" dirty="0"/>
              <a:t>Approved 2016</a:t>
            </a:r>
          </a:p>
          <a:p>
            <a:pPr lvl="1"/>
            <a:r>
              <a:rPr lang="en-US" dirty="0"/>
              <a:t>Effective since May 25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pPr lvl="1"/>
            <a:r>
              <a:rPr lang="en-US" dirty="0"/>
              <a:t>Affects:</a:t>
            </a:r>
          </a:p>
          <a:p>
            <a:pPr lvl="2"/>
            <a:r>
              <a:rPr lang="en-US" dirty="0"/>
              <a:t>All businesses in EU</a:t>
            </a:r>
          </a:p>
          <a:p>
            <a:pPr lvl="2"/>
            <a:r>
              <a:rPr lang="de-DE" dirty="0"/>
              <a:t>Non-EU countries, who process data of EU citizens</a:t>
            </a:r>
          </a:p>
          <a:p>
            <a:pPr lvl="2"/>
            <a:r>
              <a:rPr lang="de-DE" dirty="0"/>
              <a:t>EU authorities*</a:t>
            </a:r>
          </a:p>
          <a:p>
            <a:pPr lvl="1"/>
            <a:r>
              <a:rPr lang="de-DE" dirty="0"/>
              <a:t>Fines up </a:t>
            </a:r>
            <a:r>
              <a:rPr lang="de-DE" dirty="0" err="1"/>
              <a:t>to</a:t>
            </a:r>
            <a:r>
              <a:rPr lang="de-DE" dirty="0"/>
              <a:t> 20M Euro or 4 % of the worldwide annual </a:t>
            </a:r>
            <a:r>
              <a:rPr lang="de-DE" dirty="0" err="1"/>
              <a:t>corporate</a:t>
            </a:r>
            <a:r>
              <a:rPr lang="de-DE" dirty="0"/>
              <a:t> </a:t>
            </a:r>
            <a:r>
              <a:rPr lang="de-DE" dirty="0" err="1"/>
              <a:t>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What is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EU General data protection regulation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06525-1E86-4DD3-BF01-4CB3D8B27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35" y="355860"/>
            <a:ext cx="7242477" cy="4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D47D0C-D373-44EE-810D-2E4B2582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436857-86CF-456A-BAB2-45157AF5ED7C}"/>
              </a:ext>
            </a:extLst>
          </p:cNvPr>
          <p:cNvSpPr/>
          <p:nvPr/>
        </p:nvSpPr>
        <p:spPr>
          <a:xfrm>
            <a:off x="2381956" y="2892347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76A37E-88F9-49FB-AE96-993D79F64FD1}"/>
              </a:ext>
            </a:extLst>
          </p:cNvPr>
          <p:cNvSpPr/>
          <p:nvPr/>
        </p:nvSpPr>
        <p:spPr>
          <a:xfrm>
            <a:off x="7384020" y="4571965"/>
            <a:ext cx="2443716" cy="8419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 dirty="0">
                <a:solidFill>
                  <a:srgbClr val="EBEBEB"/>
                </a:solidFill>
              </a:rPr>
              <a:t>What is GDPR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64A70-0664-45B9-BBC1-D03CB95A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" y="-7326"/>
            <a:ext cx="2321417" cy="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GDPR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Transperant information</a:t>
            </a:r>
          </a:p>
          <a:p>
            <a:pPr lvl="1"/>
            <a:r>
              <a:rPr lang="de-DE" dirty="0"/>
              <a:t>Article 12</a:t>
            </a:r>
          </a:p>
          <a:p>
            <a:pPr lvl="1"/>
            <a:r>
              <a:rPr lang="de-DE" dirty="0"/>
              <a:t>Article 15</a:t>
            </a:r>
          </a:p>
          <a:p>
            <a:r>
              <a:rPr lang="en-US" dirty="0"/>
              <a:t>Right to erasure (‘right to be forgotten’)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17</a:t>
            </a:r>
          </a:p>
          <a:p>
            <a:r>
              <a:rPr lang="en-US" dirty="0"/>
              <a:t>Right to data portability</a:t>
            </a:r>
          </a:p>
          <a:p>
            <a:pPr lvl="1"/>
            <a:r>
              <a:rPr lang="de-DE" dirty="0"/>
              <a:t>A</a:t>
            </a:r>
            <a:r>
              <a:rPr lang="en-US" dirty="0" err="1"/>
              <a:t>rticle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1537</Words>
  <Application>Microsoft Office PowerPoint</Application>
  <PresentationFormat>Widescreen</PresentationFormat>
  <Paragraphs>266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Century Gothic</vt:lpstr>
      <vt:lpstr>Wingdings 3</vt:lpstr>
      <vt:lpstr>Ion</vt:lpstr>
      <vt:lpstr>GDPR compliant cloud security</vt:lpstr>
      <vt:lpstr>Who</vt:lpstr>
      <vt:lpstr>What is this about?</vt:lpstr>
      <vt:lpstr>Agenda</vt:lpstr>
      <vt:lpstr>What is GDPR</vt:lpstr>
      <vt:lpstr>What is GDPR</vt:lpstr>
      <vt:lpstr>PowerPoint Presentation</vt:lpstr>
      <vt:lpstr>What is GDPR</vt:lpstr>
      <vt:lpstr>GDPR</vt:lpstr>
      <vt:lpstr>GDPR – Transparent information</vt:lpstr>
      <vt:lpstr>GDPR – Transparent information</vt:lpstr>
      <vt:lpstr>GDPR – Right to erasure</vt:lpstr>
      <vt:lpstr>GDPR – Right to erasure</vt:lpstr>
      <vt:lpstr>GDPR - Right to data portability</vt:lpstr>
      <vt:lpstr>GDPR - Right to data portability</vt:lpstr>
      <vt:lpstr>Cloud-ACT</vt:lpstr>
      <vt:lpstr>Technical challenges of GDPR</vt:lpstr>
      <vt:lpstr>Technical challenges of GDPR</vt:lpstr>
      <vt:lpstr>Technical challenges of GDPR</vt:lpstr>
      <vt:lpstr>GDPR vs. CLOUD-Act</vt:lpstr>
      <vt:lpstr>Break</vt:lpstr>
      <vt:lpstr>The easy way!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GDPR</vt:lpstr>
      <vt:lpstr>Domain Driven Event Sourcing</vt:lpstr>
      <vt:lpstr>Crypto-Shredding</vt:lpstr>
      <vt:lpstr>Crypto-Shredding</vt:lpstr>
      <vt:lpstr>Domain Driven Crypto Event Sourcing</vt:lpstr>
      <vt:lpstr>Domain Driven Crypto Event Sourcing</vt:lpstr>
      <vt:lpstr>Domain Driven Crypto Event Sourcing</vt:lpstr>
      <vt:lpstr>Domain Driven Crypto Event Sourcing – getting started</vt:lpstr>
      <vt:lpstr>Domain Driven Crypto Event Sourcing – Migrate legacy systems</vt:lpstr>
      <vt:lpstr>Domain Driven Crypto Event Sourcing – Migrate legacy systems</vt:lpstr>
      <vt:lpstr>Even better!</vt:lpstr>
      <vt:lpstr>Even much better!</vt:lpstr>
      <vt:lpstr>CLOUD-Act</vt:lpstr>
      <vt:lpstr>CLOUD-Act</vt:lpstr>
      <vt:lpstr>CLOUD-Act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DDPR and CLOUD-Act?</dc:title>
  <dc:creator>Philip Chinery</dc:creator>
  <cp:lastModifiedBy>Sia Ghassemi</cp:lastModifiedBy>
  <cp:revision>21</cp:revision>
  <dcterms:created xsi:type="dcterms:W3CDTF">2018-12-04T15:12:41Z</dcterms:created>
  <dcterms:modified xsi:type="dcterms:W3CDTF">2019-07-11T19:50:08Z</dcterms:modified>
</cp:coreProperties>
</file>