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9" r:id="rId4"/>
    <p:sldId id="258" r:id="rId5"/>
    <p:sldId id="262" r:id="rId6"/>
    <p:sldId id="260" r:id="rId7"/>
    <p:sldId id="264" r:id="rId8"/>
    <p:sldId id="270" r:id="rId9"/>
    <p:sldId id="272" r:id="rId10"/>
    <p:sldId id="273" r:id="rId11"/>
    <p:sldId id="274" r:id="rId12"/>
    <p:sldId id="271" r:id="rId13"/>
    <p:sldId id="276" r:id="rId14"/>
    <p:sldId id="275" r:id="rId15"/>
    <p:sldId id="278" r:id="rId16"/>
    <p:sldId id="279" r:id="rId17"/>
    <p:sldId id="266" r:id="rId18"/>
    <p:sldId id="267" r:id="rId19"/>
    <p:sldId id="280" r:id="rId20"/>
    <p:sldId id="268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126" y="7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7E37126-8164-4CC7-803F-182D4342108F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6621DC75-48DE-4705-8B42-C527E1A45552}">
      <dgm:prSet/>
      <dgm:spPr/>
      <dgm:t>
        <a:bodyPr/>
        <a:lstStyle/>
        <a:p>
          <a:r>
            <a:rPr lang="en-CA"/>
            <a:t>Do not start at your monolithic application</a:t>
          </a:r>
          <a:endParaRPr lang="en-US"/>
        </a:p>
      </dgm:t>
    </dgm:pt>
    <dgm:pt modelId="{C70F3E4B-69D3-42EE-A8DD-D83B6A137D33}" type="parTrans" cxnId="{8EF7B11D-6900-4D1A-B3D1-DFAF8F855B2D}">
      <dgm:prSet/>
      <dgm:spPr/>
      <dgm:t>
        <a:bodyPr/>
        <a:lstStyle/>
        <a:p>
          <a:endParaRPr lang="en-US"/>
        </a:p>
      </dgm:t>
    </dgm:pt>
    <dgm:pt modelId="{398BC8D0-EF78-48CC-8CCE-B9D8D471169C}" type="sibTrans" cxnId="{8EF7B11D-6900-4D1A-B3D1-DFAF8F855B2D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E2B511D3-0D92-47FA-9CDE-0A227E87640C}">
      <dgm:prSet/>
      <dgm:spPr/>
      <dgm:t>
        <a:bodyPr/>
        <a:lstStyle/>
        <a:p>
          <a:r>
            <a:rPr lang="en-CA" dirty="0"/>
            <a:t>Pick one feature and develop from scratch as Microservice </a:t>
          </a:r>
          <a:endParaRPr lang="en-US" dirty="0"/>
        </a:p>
      </dgm:t>
    </dgm:pt>
    <dgm:pt modelId="{6C5CAA69-2E1C-4254-8CE1-E3C447E981E7}" type="parTrans" cxnId="{A8EBAF1E-53FE-49CA-9067-2202CC2D4A2D}">
      <dgm:prSet/>
      <dgm:spPr/>
      <dgm:t>
        <a:bodyPr/>
        <a:lstStyle/>
        <a:p>
          <a:endParaRPr lang="en-US"/>
        </a:p>
      </dgm:t>
    </dgm:pt>
    <dgm:pt modelId="{A6A25634-831C-4D26-92BD-3F816AB47488}" type="sibTrans" cxnId="{A8EBAF1E-53FE-49CA-9067-2202CC2D4A2D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D787F9A8-9B18-46ED-B06E-DD69C4207FDC}">
      <dgm:prSet/>
      <dgm:spPr/>
      <dgm:t>
        <a:bodyPr/>
        <a:lstStyle/>
        <a:p>
          <a:r>
            <a:rPr lang="en-CA" dirty="0"/>
            <a:t>Loosely couple to your monolithic application</a:t>
          </a:r>
          <a:endParaRPr lang="en-US" dirty="0"/>
        </a:p>
      </dgm:t>
    </dgm:pt>
    <dgm:pt modelId="{2390BE2E-7BC0-4153-8292-2711C11286BD}" type="parTrans" cxnId="{A872AF85-7B9C-4239-A23D-90A588AC4142}">
      <dgm:prSet/>
      <dgm:spPr/>
      <dgm:t>
        <a:bodyPr/>
        <a:lstStyle/>
        <a:p>
          <a:endParaRPr lang="en-US"/>
        </a:p>
      </dgm:t>
    </dgm:pt>
    <dgm:pt modelId="{25434E84-FF55-4675-9E90-6987A4BCE888}" type="sibTrans" cxnId="{A872AF85-7B9C-4239-A23D-90A588AC4142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FAF3A8F3-9C80-449D-B9DF-B08BD48CA25B}">
      <dgm:prSet/>
      <dgm:spPr/>
      <dgm:t>
        <a:bodyPr/>
        <a:lstStyle/>
        <a:p>
          <a:r>
            <a:rPr lang="en-CA"/>
            <a:t>Remove converted feature</a:t>
          </a:r>
          <a:endParaRPr lang="en-US"/>
        </a:p>
      </dgm:t>
    </dgm:pt>
    <dgm:pt modelId="{986EBEFD-26B8-453B-B48B-C9729C31ACB5}" type="parTrans" cxnId="{973001D4-AB53-4722-BB2A-9A11F360053B}">
      <dgm:prSet/>
      <dgm:spPr/>
      <dgm:t>
        <a:bodyPr/>
        <a:lstStyle/>
        <a:p>
          <a:endParaRPr lang="en-US"/>
        </a:p>
      </dgm:t>
    </dgm:pt>
    <dgm:pt modelId="{51B3FFF4-BAAE-495D-988C-3EE0CE14D0BB}" type="sibTrans" cxnId="{973001D4-AB53-4722-BB2A-9A11F360053B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940C193D-06A5-4AB2-8198-888FD0AB9F3A}" type="pres">
      <dgm:prSet presAssocID="{47E37126-8164-4CC7-803F-182D4342108F}" presName="Name0" presStyleCnt="0">
        <dgm:presLayoutVars>
          <dgm:animLvl val="lvl"/>
          <dgm:resizeHandles val="exact"/>
        </dgm:presLayoutVars>
      </dgm:prSet>
      <dgm:spPr/>
    </dgm:pt>
    <dgm:pt modelId="{7178EB9A-7508-446D-A8B6-B8FB97AF5861}" type="pres">
      <dgm:prSet presAssocID="{6621DC75-48DE-4705-8B42-C527E1A45552}" presName="compositeNode" presStyleCnt="0">
        <dgm:presLayoutVars>
          <dgm:bulletEnabled val="1"/>
        </dgm:presLayoutVars>
      </dgm:prSet>
      <dgm:spPr/>
    </dgm:pt>
    <dgm:pt modelId="{4A77092B-F469-4055-90C3-DAA174DC02A2}" type="pres">
      <dgm:prSet presAssocID="{6621DC75-48DE-4705-8B42-C527E1A45552}" presName="bgRect" presStyleLbl="alignNode1" presStyleIdx="0" presStyleCnt="4"/>
      <dgm:spPr/>
    </dgm:pt>
    <dgm:pt modelId="{C2A2EE68-02B3-4829-AC1B-2E2C12303CFF}" type="pres">
      <dgm:prSet presAssocID="{398BC8D0-EF78-48CC-8CCE-B9D8D471169C}" presName="sibTransNodeRect" presStyleLbl="alignNode1" presStyleIdx="0" presStyleCnt="4">
        <dgm:presLayoutVars>
          <dgm:chMax val="0"/>
          <dgm:bulletEnabled val="1"/>
        </dgm:presLayoutVars>
      </dgm:prSet>
      <dgm:spPr/>
    </dgm:pt>
    <dgm:pt modelId="{0B5F7789-E4EC-4933-A628-E91E32EEE976}" type="pres">
      <dgm:prSet presAssocID="{6621DC75-48DE-4705-8B42-C527E1A45552}" presName="nodeRect" presStyleLbl="alignNode1" presStyleIdx="0" presStyleCnt="4">
        <dgm:presLayoutVars>
          <dgm:bulletEnabled val="1"/>
        </dgm:presLayoutVars>
      </dgm:prSet>
      <dgm:spPr/>
    </dgm:pt>
    <dgm:pt modelId="{2C0DC52C-991D-43BC-81E6-C0F86BC30050}" type="pres">
      <dgm:prSet presAssocID="{398BC8D0-EF78-48CC-8CCE-B9D8D471169C}" presName="sibTrans" presStyleCnt="0"/>
      <dgm:spPr/>
    </dgm:pt>
    <dgm:pt modelId="{B584AEFB-91A9-41F2-AE8F-CB2D561667E0}" type="pres">
      <dgm:prSet presAssocID="{E2B511D3-0D92-47FA-9CDE-0A227E87640C}" presName="compositeNode" presStyleCnt="0">
        <dgm:presLayoutVars>
          <dgm:bulletEnabled val="1"/>
        </dgm:presLayoutVars>
      </dgm:prSet>
      <dgm:spPr/>
    </dgm:pt>
    <dgm:pt modelId="{FE14EC08-4FC6-4A30-9DCE-485D32AA664D}" type="pres">
      <dgm:prSet presAssocID="{E2B511D3-0D92-47FA-9CDE-0A227E87640C}" presName="bgRect" presStyleLbl="alignNode1" presStyleIdx="1" presStyleCnt="4"/>
      <dgm:spPr/>
    </dgm:pt>
    <dgm:pt modelId="{0481EEF7-2D00-4A1F-8716-4C011BB954F8}" type="pres">
      <dgm:prSet presAssocID="{A6A25634-831C-4D26-92BD-3F816AB47488}" presName="sibTransNodeRect" presStyleLbl="alignNode1" presStyleIdx="1" presStyleCnt="4">
        <dgm:presLayoutVars>
          <dgm:chMax val="0"/>
          <dgm:bulletEnabled val="1"/>
        </dgm:presLayoutVars>
      </dgm:prSet>
      <dgm:spPr/>
    </dgm:pt>
    <dgm:pt modelId="{29BD0A5D-BF55-4422-97CD-33FA0E9E8122}" type="pres">
      <dgm:prSet presAssocID="{E2B511D3-0D92-47FA-9CDE-0A227E87640C}" presName="nodeRect" presStyleLbl="alignNode1" presStyleIdx="1" presStyleCnt="4">
        <dgm:presLayoutVars>
          <dgm:bulletEnabled val="1"/>
        </dgm:presLayoutVars>
      </dgm:prSet>
      <dgm:spPr/>
    </dgm:pt>
    <dgm:pt modelId="{82881687-85E1-4729-86CB-34365FDBBE47}" type="pres">
      <dgm:prSet presAssocID="{A6A25634-831C-4D26-92BD-3F816AB47488}" presName="sibTrans" presStyleCnt="0"/>
      <dgm:spPr/>
    </dgm:pt>
    <dgm:pt modelId="{010EF783-C513-4196-9763-D1D5D6E99051}" type="pres">
      <dgm:prSet presAssocID="{D787F9A8-9B18-46ED-B06E-DD69C4207FDC}" presName="compositeNode" presStyleCnt="0">
        <dgm:presLayoutVars>
          <dgm:bulletEnabled val="1"/>
        </dgm:presLayoutVars>
      </dgm:prSet>
      <dgm:spPr/>
    </dgm:pt>
    <dgm:pt modelId="{8E718EFF-F42F-4934-9F74-94B55BF64F56}" type="pres">
      <dgm:prSet presAssocID="{D787F9A8-9B18-46ED-B06E-DD69C4207FDC}" presName="bgRect" presStyleLbl="alignNode1" presStyleIdx="2" presStyleCnt="4"/>
      <dgm:spPr/>
    </dgm:pt>
    <dgm:pt modelId="{06C51E7A-5373-47AD-A1B1-6827CAA911FC}" type="pres">
      <dgm:prSet presAssocID="{25434E84-FF55-4675-9E90-6987A4BCE888}" presName="sibTransNodeRect" presStyleLbl="alignNode1" presStyleIdx="2" presStyleCnt="4">
        <dgm:presLayoutVars>
          <dgm:chMax val="0"/>
          <dgm:bulletEnabled val="1"/>
        </dgm:presLayoutVars>
      </dgm:prSet>
      <dgm:spPr/>
    </dgm:pt>
    <dgm:pt modelId="{4A1BE533-8C24-4E20-B147-37DF241BC6AB}" type="pres">
      <dgm:prSet presAssocID="{D787F9A8-9B18-46ED-B06E-DD69C4207FDC}" presName="nodeRect" presStyleLbl="alignNode1" presStyleIdx="2" presStyleCnt="4">
        <dgm:presLayoutVars>
          <dgm:bulletEnabled val="1"/>
        </dgm:presLayoutVars>
      </dgm:prSet>
      <dgm:spPr/>
    </dgm:pt>
    <dgm:pt modelId="{9368F0E2-3358-4399-AB81-5DEE1AF12A4F}" type="pres">
      <dgm:prSet presAssocID="{25434E84-FF55-4675-9E90-6987A4BCE888}" presName="sibTrans" presStyleCnt="0"/>
      <dgm:spPr/>
    </dgm:pt>
    <dgm:pt modelId="{C9B75776-7489-4D14-8EF1-973CF50ED0B1}" type="pres">
      <dgm:prSet presAssocID="{FAF3A8F3-9C80-449D-B9DF-B08BD48CA25B}" presName="compositeNode" presStyleCnt="0">
        <dgm:presLayoutVars>
          <dgm:bulletEnabled val="1"/>
        </dgm:presLayoutVars>
      </dgm:prSet>
      <dgm:spPr/>
    </dgm:pt>
    <dgm:pt modelId="{D8728C5F-4F80-47AF-925E-98CE5179D3CF}" type="pres">
      <dgm:prSet presAssocID="{FAF3A8F3-9C80-449D-B9DF-B08BD48CA25B}" presName="bgRect" presStyleLbl="alignNode1" presStyleIdx="3" presStyleCnt="4"/>
      <dgm:spPr/>
    </dgm:pt>
    <dgm:pt modelId="{95ACF843-D4FE-4672-90E8-D93DEDEF166D}" type="pres">
      <dgm:prSet presAssocID="{51B3FFF4-BAAE-495D-988C-3EE0CE14D0BB}" presName="sibTransNodeRect" presStyleLbl="alignNode1" presStyleIdx="3" presStyleCnt="4">
        <dgm:presLayoutVars>
          <dgm:chMax val="0"/>
          <dgm:bulletEnabled val="1"/>
        </dgm:presLayoutVars>
      </dgm:prSet>
      <dgm:spPr/>
    </dgm:pt>
    <dgm:pt modelId="{8857C6E8-4E5D-43E7-AE67-6072B4E74EDD}" type="pres">
      <dgm:prSet presAssocID="{FAF3A8F3-9C80-449D-B9DF-B08BD48CA25B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8EF7B11D-6900-4D1A-B3D1-DFAF8F855B2D}" srcId="{47E37126-8164-4CC7-803F-182D4342108F}" destId="{6621DC75-48DE-4705-8B42-C527E1A45552}" srcOrd="0" destOrd="0" parTransId="{C70F3E4B-69D3-42EE-A8DD-D83B6A137D33}" sibTransId="{398BC8D0-EF78-48CC-8CCE-B9D8D471169C}"/>
    <dgm:cxn modelId="{A8EBAF1E-53FE-49CA-9067-2202CC2D4A2D}" srcId="{47E37126-8164-4CC7-803F-182D4342108F}" destId="{E2B511D3-0D92-47FA-9CDE-0A227E87640C}" srcOrd="1" destOrd="0" parTransId="{6C5CAA69-2E1C-4254-8CE1-E3C447E981E7}" sibTransId="{A6A25634-831C-4D26-92BD-3F816AB47488}"/>
    <dgm:cxn modelId="{58CD1941-F1D5-458D-9E47-83C0DD7549B9}" type="presOf" srcId="{E2B511D3-0D92-47FA-9CDE-0A227E87640C}" destId="{FE14EC08-4FC6-4A30-9DCE-485D32AA664D}" srcOrd="0" destOrd="0" presId="urn:microsoft.com/office/officeart/2016/7/layout/LinearBlockProcessNumbered"/>
    <dgm:cxn modelId="{F9C16D4B-76DC-4A22-87DA-30DA73CC8531}" type="presOf" srcId="{6621DC75-48DE-4705-8B42-C527E1A45552}" destId="{0B5F7789-E4EC-4933-A628-E91E32EEE976}" srcOrd="1" destOrd="0" presId="urn:microsoft.com/office/officeart/2016/7/layout/LinearBlockProcessNumbered"/>
    <dgm:cxn modelId="{AEBC974E-64B5-4EEC-B832-A7491ABB42A5}" type="presOf" srcId="{A6A25634-831C-4D26-92BD-3F816AB47488}" destId="{0481EEF7-2D00-4A1F-8716-4C011BB954F8}" srcOrd="0" destOrd="0" presId="urn:microsoft.com/office/officeart/2016/7/layout/LinearBlockProcessNumbered"/>
    <dgm:cxn modelId="{32D22352-F51E-407D-8988-04209452D4BB}" type="presOf" srcId="{D787F9A8-9B18-46ED-B06E-DD69C4207FDC}" destId="{8E718EFF-F42F-4934-9F74-94B55BF64F56}" srcOrd="0" destOrd="0" presId="urn:microsoft.com/office/officeart/2016/7/layout/LinearBlockProcessNumbered"/>
    <dgm:cxn modelId="{2860B379-8366-47C4-91C9-A5FDB485A994}" type="presOf" srcId="{398BC8D0-EF78-48CC-8CCE-B9D8D471169C}" destId="{C2A2EE68-02B3-4829-AC1B-2E2C12303CFF}" srcOrd="0" destOrd="0" presId="urn:microsoft.com/office/officeart/2016/7/layout/LinearBlockProcessNumbered"/>
    <dgm:cxn modelId="{DAA2A682-397B-4D33-A1D7-4C656ED66FBB}" type="presOf" srcId="{E2B511D3-0D92-47FA-9CDE-0A227E87640C}" destId="{29BD0A5D-BF55-4422-97CD-33FA0E9E8122}" srcOrd="1" destOrd="0" presId="urn:microsoft.com/office/officeart/2016/7/layout/LinearBlockProcessNumbered"/>
    <dgm:cxn modelId="{110C6584-12B8-40BF-88B3-CE5FD68C1DD7}" type="presOf" srcId="{FAF3A8F3-9C80-449D-B9DF-B08BD48CA25B}" destId="{8857C6E8-4E5D-43E7-AE67-6072B4E74EDD}" srcOrd="1" destOrd="0" presId="urn:microsoft.com/office/officeart/2016/7/layout/LinearBlockProcessNumbered"/>
    <dgm:cxn modelId="{A872AF85-7B9C-4239-A23D-90A588AC4142}" srcId="{47E37126-8164-4CC7-803F-182D4342108F}" destId="{D787F9A8-9B18-46ED-B06E-DD69C4207FDC}" srcOrd="2" destOrd="0" parTransId="{2390BE2E-7BC0-4153-8292-2711C11286BD}" sibTransId="{25434E84-FF55-4675-9E90-6987A4BCE888}"/>
    <dgm:cxn modelId="{115B17A2-A460-4E7F-9C2C-373BA994921B}" type="presOf" srcId="{6621DC75-48DE-4705-8B42-C527E1A45552}" destId="{4A77092B-F469-4055-90C3-DAA174DC02A2}" srcOrd="0" destOrd="0" presId="urn:microsoft.com/office/officeart/2016/7/layout/LinearBlockProcessNumbered"/>
    <dgm:cxn modelId="{03BB56A8-CA2C-440F-90CA-8A8EFEDBD7E7}" type="presOf" srcId="{25434E84-FF55-4675-9E90-6987A4BCE888}" destId="{06C51E7A-5373-47AD-A1B1-6827CAA911FC}" srcOrd="0" destOrd="0" presId="urn:microsoft.com/office/officeart/2016/7/layout/LinearBlockProcessNumbered"/>
    <dgm:cxn modelId="{1D01B2AE-2EC6-4948-BF62-A3102E4DF6D1}" type="presOf" srcId="{D787F9A8-9B18-46ED-B06E-DD69C4207FDC}" destId="{4A1BE533-8C24-4E20-B147-37DF241BC6AB}" srcOrd="1" destOrd="0" presId="urn:microsoft.com/office/officeart/2016/7/layout/LinearBlockProcessNumbered"/>
    <dgm:cxn modelId="{973001D4-AB53-4722-BB2A-9A11F360053B}" srcId="{47E37126-8164-4CC7-803F-182D4342108F}" destId="{FAF3A8F3-9C80-449D-B9DF-B08BD48CA25B}" srcOrd="3" destOrd="0" parTransId="{986EBEFD-26B8-453B-B48B-C9729C31ACB5}" sibTransId="{51B3FFF4-BAAE-495D-988C-3EE0CE14D0BB}"/>
    <dgm:cxn modelId="{0AA9C7D6-8279-42F5-9887-381E57BEDD3F}" type="presOf" srcId="{51B3FFF4-BAAE-495D-988C-3EE0CE14D0BB}" destId="{95ACF843-D4FE-4672-90E8-D93DEDEF166D}" srcOrd="0" destOrd="0" presId="urn:microsoft.com/office/officeart/2016/7/layout/LinearBlockProcessNumbered"/>
    <dgm:cxn modelId="{C7444BF1-E580-4DD6-A922-86B99B32E001}" type="presOf" srcId="{FAF3A8F3-9C80-449D-B9DF-B08BD48CA25B}" destId="{D8728C5F-4F80-47AF-925E-98CE5179D3CF}" srcOrd="0" destOrd="0" presId="urn:microsoft.com/office/officeart/2016/7/layout/LinearBlockProcessNumbered"/>
    <dgm:cxn modelId="{D158AEF4-E7C1-4CCF-A9C8-FFCC18D65BC2}" type="presOf" srcId="{47E37126-8164-4CC7-803F-182D4342108F}" destId="{940C193D-06A5-4AB2-8198-888FD0AB9F3A}" srcOrd="0" destOrd="0" presId="urn:microsoft.com/office/officeart/2016/7/layout/LinearBlockProcessNumbered"/>
    <dgm:cxn modelId="{96064E34-DFA3-4984-ACAA-0C217EF2EF16}" type="presParOf" srcId="{940C193D-06A5-4AB2-8198-888FD0AB9F3A}" destId="{7178EB9A-7508-446D-A8B6-B8FB97AF5861}" srcOrd="0" destOrd="0" presId="urn:microsoft.com/office/officeart/2016/7/layout/LinearBlockProcessNumbered"/>
    <dgm:cxn modelId="{1C692796-7A37-42AD-A025-D9718AFEAE55}" type="presParOf" srcId="{7178EB9A-7508-446D-A8B6-B8FB97AF5861}" destId="{4A77092B-F469-4055-90C3-DAA174DC02A2}" srcOrd="0" destOrd="0" presId="urn:microsoft.com/office/officeart/2016/7/layout/LinearBlockProcessNumbered"/>
    <dgm:cxn modelId="{FC5E51FD-E46E-4BBE-A21B-C1E6501A2A8E}" type="presParOf" srcId="{7178EB9A-7508-446D-A8B6-B8FB97AF5861}" destId="{C2A2EE68-02B3-4829-AC1B-2E2C12303CFF}" srcOrd="1" destOrd="0" presId="urn:microsoft.com/office/officeart/2016/7/layout/LinearBlockProcessNumbered"/>
    <dgm:cxn modelId="{D8D8697B-665B-4C79-B016-CD3BD555FBE0}" type="presParOf" srcId="{7178EB9A-7508-446D-A8B6-B8FB97AF5861}" destId="{0B5F7789-E4EC-4933-A628-E91E32EEE976}" srcOrd="2" destOrd="0" presId="urn:microsoft.com/office/officeart/2016/7/layout/LinearBlockProcessNumbered"/>
    <dgm:cxn modelId="{32F013AA-62F6-4DAC-BCB0-60596AF4EA3E}" type="presParOf" srcId="{940C193D-06A5-4AB2-8198-888FD0AB9F3A}" destId="{2C0DC52C-991D-43BC-81E6-C0F86BC30050}" srcOrd="1" destOrd="0" presId="urn:microsoft.com/office/officeart/2016/7/layout/LinearBlockProcessNumbered"/>
    <dgm:cxn modelId="{1C79DA23-B995-42CD-BBCF-1369A4C7FBFF}" type="presParOf" srcId="{940C193D-06A5-4AB2-8198-888FD0AB9F3A}" destId="{B584AEFB-91A9-41F2-AE8F-CB2D561667E0}" srcOrd="2" destOrd="0" presId="urn:microsoft.com/office/officeart/2016/7/layout/LinearBlockProcessNumbered"/>
    <dgm:cxn modelId="{7C7C456F-584B-46CE-A2E3-EAAD6EE12B07}" type="presParOf" srcId="{B584AEFB-91A9-41F2-AE8F-CB2D561667E0}" destId="{FE14EC08-4FC6-4A30-9DCE-485D32AA664D}" srcOrd="0" destOrd="0" presId="urn:microsoft.com/office/officeart/2016/7/layout/LinearBlockProcessNumbered"/>
    <dgm:cxn modelId="{DF5FEDA1-EF53-490D-B47A-480EF9470FDD}" type="presParOf" srcId="{B584AEFB-91A9-41F2-AE8F-CB2D561667E0}" destId="{0481EEF7-2D00-4A1F-8716-4C011BB954F8}" srcOrd="1" destOrd="0" presId="urn:microsoft.com/office/officeart/2016/7/layout/LinearBlockProcessNumbered"/>
    <dgm:cxn modelId="{8CE6C914-ECD3-4298-B83E-241EA8F1CC98}" type="presParOf" srcId="{B584AEFB-91A9-41F2-AE8F-CB2D561667E0}" destId="{29BD0A5D-BF55-4422-97CD-33FA0E9E8122}" srcOrd="2" destOrd="0" presId="urn:microsoft.com/office/officeart/2016/7/layout/LinearBlockProcessNumbered"/>
    <dgm:cxn modelId="{E6DC6D53-4A0F-43A0-AEB8-9ED41398562A}" type="presParOf" srcId="{940C193D-06A5-4AB2-8198-888FD0AB9F3A}" destId="{82881687-85E1-4729-86CB-34365FDBBE47}" srcOrd="3" destOrd="0" presId="urn:microsoft.com/office/officeart/2016/7/layout/LinearBlockProcessNumbered"/>
    <dgm:cxn modelId="{B0ECF2CA-BAFC-4F75-94EC-A4018EFAC3D2}" type="presParOf" srcId="{940C193D-06A5-4AB2-8198-888FD0AB9F3A}" destId="{010EF783-C513-4196-9763-D1D5D6E99051}" srcOrd="4" destOrd="0" presId="urn:microsoft.com/office/officeart/2016/7/layout/LinearBlockProcessNumbered"/>
    <dgm:cxn modelId="{7E1F174E-D5D1-4496-A02A-CB821D988068}" type="presParOf" srcId="{010EF783-C513-4196-9763-D1D5D6E99051}" destId="{8E718EFF-F42F-4934-9F74-94B55BF64F56}" srcOrd="0" destOrd="0" presId="urn:microsoft.com/office/officeart/2016/7/layout/LinearBlockProcessNumbered"/>
    <dgm:cxn modelId="{6695FAA5-578E-4F84-A138-72A2E8F39899}" type="presParOf" srcId="{010EF783-C513-4196-9763-D1D5D6E99051}" destId="{06C51E7A-5373-47AD-A1B1-6827CAA911FC}" srcOrd="1" destOrd="0" presId="urn:microsoft.com/office/officeart/2016/7/layout/LinearBlockProcessNumbered"/>
    <dgm:cxn modelId="{32C83FC7-0150-42B0-8A3F-D53E229A6BD1}" type="presParOf" srcId="{010EF783-C513-4196-9763-D1D5D6E99051}" destId="{4A1BE533-8C24-4E20-B147-37DF241BC6AB}" srcOrd="2" destOrd="0" presId="urn:microsoft.com/office/officeart/2016/7/layout/LinearBlockProcessNumbered"/>
    <dgm:cxn modelId="{2391BB08-4132-4A54-9E3F-4934F7DEF975}" type="presParOf" srcId="{940C193D-06A5-4AB2-8198-888FD0AB9F3A}" destId="{9368F0E2-3358-4399-AB81-5DEE1AF12A4F}" srcOrd="5" destOrd="0" presId="urn:microsoft.com/office/officeart/2016/7/layout/LinearBlockProcessNumbered"/>
    <dgm:cxn modelId="{90C087CC-2BEA-43C6-BB44-C5321C19E337}" type="presParOf" srcId="{940C193D-06A5-4AB2-8198-888FD0AB9F3A}" destId="{C9B75776-7489-4D14-8EF1-973CF50ED0B1}" srcOrd="6" destOrd="0" presId="urn:microsoft.com/office/officeart/2016/7/layout/LinearBlockProcessNumbered"/>
    <dgm:cxn modelId="{059E9EE1-8AB8-4F80-B151-4CD787CEC8A6}" type="presParOf" srcId="{C9B75776-7489-4D14-8EF1-973CF50ED0B1}" destId="{D8728C5F-4F80-47AF-925E-98CE5179D3CF}" srcOrd="0" destOrd="0" presId="urn:microsoft.com/office/officeart/2016/7/layout/LinearBlockProcessNumbered"/>
    <dgm:cxn modelId="{21C004B8-AFAC-4432-83B7-6B28DA938D16}" type="presParOf" srcId="{C9B75776-7489-4D14-8EF1-973CF50ED0B1}" destId="{95ACF843-D4FE-4672-90E8-D93DEDEF166D}" srcOrd="1" destOrd="0" presId="urn:microsoft.com/office/officeart/2016/7/layout/LinearBlockProcessNumbered"/>
    <dgm:cxn modelId="{326C6CBD-D2E6-4F7A-A3BC-82A0A3935F03}" type="presParOf" srcId="{C9B75776-7489-4D14-8EF1-973CF50ED0B1}" destId="{8857C6E8-4E5D-43E7-AE67-6072B4E74EDD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77092B-F469-4055-90C3-DAA174DC02A2}">
      <dsp:nvSpPr>
        <dsp:cNvPr id="0" name=""/>
        <dsp:cNvSpPr/>
      </dsp:nvSpPr>
      <dsp:spPr>
        <a:xfrm>
          <a:off x="210" y="195714"/>
          <a:ext cx="2543897" cy="3052676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1281" tIns="0" rIns="251281" bIns="3302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/>
            <a:t>Do not start at your monolithic application</a:t>
          </a:r>
          <a:endParaRPr lang="en-US" sz="2400" kern="1200"/>
        </a:p>
      </dsp:txBody>
      <dsp:txXfrm>
        <a:off x="210" y="1416784"/>
        <a:ext cx="2543897" cy="1831606"/>
      </dsp:txXfrm>
    </dsp:sp>
    <dsp:sp modelId="{C2A2EE68-02B3-4829-AC1B-2E2C12303CFF}">
      <dsp:nvSpPr>
        <dsp:cNvPr id="0" name=""/>
        <dsp:cNvSpPr/>
      </dsp:nvSpPr>
      <dsp:spPr>
        <a:xfrm>
          <a:off x="210" y="195714"/>
          <a:ext cx="2543897" cy="1221070"/>
        </a:xfrm>
        <a:prstGeom prst="rect">
          <a:avLst/>
        </a:prstGeom>
        <a:noFill/>
        <a:ln w="1079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1281" tIns="165100" rIns="251281" bIns="165100" numCol="1" spcCol="1270" anchor="ctr" anchorCtr="0">
          <a:noAutofit/>
        </a:bodyPr>
        <a:lstStyle/>
        <a:p>
          <a:pPr marL="0" lvl="0" indent="0" algn="l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300" kern="1200"/>
            <a:t>01</a:t>
          </a:r>
        </a:p>
      </dsp:txBody>
      <dsp:txXfrm>
        <a:off x="210" y="195714"/>
        <a:ext cx="2543897" cy="1221070"/>
      </dsp:txXfrm>
    </dsp:sp>
    <dsp:sp modelId="{FE14EC08-4FC6-4A30-9DCE-485D32AA664D}">
      <dsp:nvSpPr>
        <dsp:cNvPr id="0" name=""/>
        <dsp:cNvSpPr/>
      </dsp:nvSpPr>
      <dsp:spPr>
        <a:xfrm>
          <a:off x="2747619" y="195714"/>
          <a:ext cx="2543897" cy="3052676"/>
        </a:xfrm>
        <a:prstGeom prst="rect">
          <a:avLst/>
        </a:prstGeom>
        <a:solidFill>
          <a:schemeClr val="accent1">
            <a:shade val="80000"/>
            <a:hueOff val="65091"/>
            <a:satOff val="-293"/>
            <a:lumOff val="8778"/>
            <a:alphaOff val="0"/>
          </a:schemeClr>
        </a:solidFill>
        <a:ln w="10795" cap="flat" cmpd="sng" algn="ctr">
          <a:solidFill>
            <a:schemeClr val="accent1">
              <a:shade val="80000"/>
              <a:hueOff val="65091"/>
              <a:satOff val="-293"/>
              <a:lumOff val="877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1281" tIns="0" rIns="251281" bIns="3302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 dirty="0"/>
            <a:t>Pick one feature and develop from scratch as Microservice </a:t>
          </a:r>
          <a:endParaRPr lang="en-US" sz="2400" kern="1200" dirty="0"/>
        </a:p>
      </dsp:txBody>
      <dsp:txXfrm>
        <a:off x="2747619" y="1416784"/>
        <a:ext cx="2543897" cy="1831606"/>
      </dsp:txXfrm>
    </dsp:sp>
    <dsp:sp modelId="{0481EEF7-2D00-4A1F-8716-4C011BB954F8}">
      <dsp:nvSpPr>
        <dsp:cNvPr id="0" name=""/>
        <dsp:cNvSpPr/>
      </dsp:nvSpPr>
      <dsp:spPr>
        <a:xfrm>
          <a:off x="2747619" y="195714"/>
          <a:ext cx="2543897" cy="1221070"/>
        </a:xfrm>
        <a:prstGeom prst="rect">
          <a:avLst/>
        </a:prstGeom>
        <a:noFill/>
        <a:ln w="1079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1281" tIns="165100" rIns="251281" bIns="165100" numCol="1" spcCol="1270" anchor="ctr" anchorCtr="0">
          <a:noAutofit/>
        </a:bodyPr>
        <a:lstStyle/>
        <a:p>
          <a:pPr marL="0" lvl="0" indent="0" algn="l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300" kern="1200"/>
            <a:t>02</a:t>
          </a:r>
        </a:p>
      </dsp:txBody>
      <dsp:txXfrm>
        <a:off x="2747619" y="195714"/>
        <a:ext cx="2543897" cy="1221070"/>
      </dsp:txXfrm>
    </dsp:sp>
    <dsp:sp modelId="{8E718EFF-F42F-4934-9F74-94B55BF64F56}">
      <dsp:nvSpPr>
        <dsp:cNvPr id="0" name=""/>
        <dsp:cNvSpPr/>
      </dsp:nvSpPr>
      <dsp:spPr>
        <a:xfrm>
          <a:off x="5495028" y="195714"/>
          <a:ext cx="2543897" cy="3052676"/>
        </a:xfrm>
        <a:prstGeom prst="rect">
          <a:avLst/>
        </a:prstGeom>
        <a:solidFill>
          <a:schemeClr val="accent1">
            <a:shade val="80000"/>
            <a:hueOff val="130181"/>
            <a:satOff val="-587"/>
            <a:lumOff val="17556"/>
            <a:alphaOff val="0"/>
          </a:schemeClr>
        </a:solidFill>
        <a:ln w="10795" cap="flat" cmpd="sng" algn="ctr">
          <a:solidFill>
            <a:schemeClr val="accent1">
              <a:shade val="80000"/>
              <a:hueOff val="130181"/>
              <a:satOff val="-587"/>
              <a:lumOff val="1755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1281" tIns="0" rIns="251281" bIns="3302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 dirty="0"/>
            <a:t>Loosely couple to your monolithic application</a:t>
          </a:r>
          <a:endParaRPr lang="en-US" sz="2400" kern="1200" dirty="0"/>
        </a:p>
      </dsp:txBody>
      <dsp:txXfrm>
        <a:off x="5495028" y="1416784"/>
        <a:ext cx="2543897" cy="1831606"/>
      </dsp:txXfrm>
    </dsp:sp>
    <dsp:sp modelId="{06C51E7A-5373-47AD-A1B1-6827CAA911FC}">
      <dsp:nvSpPr>
        <dsp:cNvPr id="0" name=""/>
        <dsp:cNvSpPr/>
      </dsp:nvSpPr>
      <dsp:spPr>
        <a:xfrm>
          <a:off x="5495028" y="195714"/>
          <a:ext cx="2543897" cy="1221070"/>
        </a:xfrm>
        <a:prstGeom prst="rect">
          <a:avLst/>
        </a:prstGeom>
        <a:noFill/>
        <a:ln w="1079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1281" tIns="165100" rIns="251281" bIns="165100" numCol="1" spcCol="1270" anchor="ctr" anchorCtr="0">
          <a:noAutofit/>
        </a:bodyPr>
        <a:lstStyle/>
        <a:p>
          <a:pPr marL="0" lvl="0" indent="0" algn="l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300" kern="1200"/>
            <a:t>03</a:t>
          </a:r>
        </a:p>
      </dsp:txBody>
      <dsp:txXfrm>
        <a:off x="5495028" y="195714"/>
        <a:ext cx="2543897" cy="1221070"/>
      </dsp:txXfrm>
    </dsp:sp>
    <dsp:sp modelId="{D8728C5F-4F80-47AF-925E-98CE5179D3CF}">
      <dsp:nvSpPr>
        <dsp:cNvPr id="0" name=""/>
        <dsp:cNvSpPr/>
      </dsp:nvSpPr>
      <dsp:spPr>
        <a:xfrm>
          <a:off x="8242438" y="195714"/>
          <a:ext cx="2543897" cy="3052676"/>
        </a:xfrm>
        <a:prstGeom prst="rect">
          <a:avLst/>
        </a:prstGeom>
        <a:solidFill>
          <a:schemeClr val="accent1">
            <a:shade val="80000"/>
            <a:hueOff val="195272"/>
            <a:satOff val="-880"/>
            <a:lumOff val="26334"/>
            <a:alphaOff val="0"/>
          </a:schemeClr>
        </a:solidFill>
        <a:ln w="10795" cap="flat" cmpd="sng" algn="ctr">
          <a:solidFill>
            <a:schemeClr val="accent1">
              <a:shade val="80000"/>
              <a:hueOff val="195272"/>
              <a:satOff val="-880"/>
              <a:lumOff val="2633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1281" tIns="0" rIns="251281" bIns="3302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/>
            <a:t>Remove converted feature</a:t>
          </a:r>
          <a:endParaRPr lang="en-US" sz="2400" kern="1200"/>
        </a:p>
      </dsp:txBody>
      <dsp:txXfrm>
        <a:off x="8242438" y="1416784"/>
        <a:ext cx="2543897" cy="1831606"/>
      </dsp:txXfrm>
    </dsp:sp>
    <dsp:sp modelId="{95ACF843-D4FE-4672-90E8-D93DEDEF166D}">
      <dsp:nvSpPr>
        <dsp:cNvPr id="0" name=""/>
        <dsp:cNvSpPr/>
      </dsp:nvSpPr>
      <dsp:spPr>
        <a:xfrm>
          <a:off x="8242438" y="195714"/>
          <a:ext cx="2543897" cy="1221070"/>
        </a:xfrm>
        <a:prstGeom prst="rect">
          <a:avLst/>
        </a:prstGeom>
        <a:noFill/>
        <a:ln w="1079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1281" tIns="165100" rIns="251281" bIns="165100" numCol="1" spcCol="1270" anchor="ctr" anchorCtr="0">
          <a:noAutofit/>
        </a:bodyPr>
        <a:lstStyle/>
        <a:p>
          <a:pPr marL="0" lvl="0" indent="0" algn="l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300" kern="1200"/>
            <a:t>04</a:t>
          </a:r>
        </a:p>
      </dsp:txBody>
      <dsp:txXfrm>
        <a:off x="8242438" y="195714"/>
        <a:ext cx="2543897" cy="12210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3/3/2018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3/3/2018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3/3/2018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3/3/2018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3/3/2018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3/3/2018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494C8-2498-4BFA-9FD7-5A45C933E3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Building </a:t>
            </a:r>
            <a:br>
              <a:rPr lang="en-CA" dirty="0"/>
            </a:br>
            <a:r>
              <a:rPr lang="en-CA" dirty="0"/>
              <a:t>Microservices </a:t>
            </a:r>
            <a:br>
              <a:rPr lang="en-CA" dirty="0"/>
            </a:br>
            <a:r>
              <a:rPr lang="en-CA" dirty="0"/>
              <a:t>using </a:t>
            </a:r>
            <a:br>
              <a:rPr lang="en-CA" dirty="0"/>
            </a:br>
            <a:r>
              <a:rPr lang="en-CA" dirty="0"/>
              <a:t>Azure Functions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8983FD-1409-479C-8A2A-8DD4B895AA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816052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F1157EC-6A5A-42AE-893F-A7AA047A32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066" y="748145"/>
            <a:ext cx="5024062" cy="534474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E3F447A-6620-49B4-BCD3-C43FF9536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1038177"/>
          </a:xfrm>
        </p:spPr>
        <p:txBody>
          <a:bodyPr anchor="b">
            <a:normAutofit/>
          </a:bodyPr>
          <a:lstStyle/>
          <a:p>
            <a:r>
              <a:rPr lang="en-CA" sz="2400" dirty="0"/>
              <a:t>Serverless Architecture</a:t>
            </a:r>
          </a:p>
        </p:txBody>
      </p:sp>
      <p:sp>
        <p:nvSpPr>
          <p:cNvPr id="27" name="Content Placeholder 26">
            <a:extLst>
              <a:ext uri="{FF2B5EF4-FFF2-40B4-BE49-F238E27FC236}">
                <a16:creationId xmlns:a16="http://schemas.microsoft.com/office/drawing/2014/main" id="{73AB9474-843C-4541-936C-A2AE1657AF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920" y="2162014"/>
            <a:ext cx="2947482" cy="3744264"/>
          </a:xfrm>
        </p:spPr>
        <p:txBody>
          <a:bodyPr anchor="t">
            <a:norm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What this actually means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a lot of DB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a lot of </a:t>
            </a:r>
            <a:r>
              <a:rPr lang="en-US" sz="1600" dirty="0" err="1">
                <a:solidFill>
                  <a:schemeClr val="bg1"/>
                </a:solidFill>
              </a:rPr>
              <a:t>WebServer</a:t>
            </a:r>
            <a:endParaRPr lang="en-US" sz="1600" dirty="0">
              <a:solidFill>
                <a:schemeClr val="bg1"/>
              </a:solidFill>
            </a:endParaRP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a lot of Messaging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a lot of Monitoring</a:t>
            </a:r>
          </a:p>
        </p:txBody>
      </p:sp>
    </p:spTree>
    <p:extLst>
      <p:ext uri="{BB962C8B-B14F-4D97-AF65-F5344CB8AC3E}">
        <p14:creationId xmlns:p14="http://schemas.microsoft.com/office/powerpoint/2010/main" val="15384435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Don't Repeat Yourself - DRY">
            <a:extLst>
              <a:ext uri="{FF2B5EF4-FFF2-40B4-BE49-F238E27FC236}">
                <a16:creationId xmlns:a16="http://schemas.microsoft.com/office/drawing/2014/main" id="{4A8E6CD8-4775-4616-BA2E-2045838622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265"/>
          <a:stretch/>
        </p:blipFill>
        <p:spPr bwMode="auto">
          <a:xfrm>
            <a:off x="3778897" y="758952"/>
            <a:ext cx="7772401" cy="5330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E3F447A-6620-49B4-BCD3-C43FF9536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1283461"/>
          </a:xfrm>
        </p:spPr>
        <p:txBody>
          <a:bodyPr anchor="b">
            <a:normAutofit/>
          </a:bodyPr>
          <a:lstStyle/>
          <a:p>
            <a:r>
              <a:rPr lang="en-CA" sz="2400" dirty="0"/>
              <a:t>Serverless Architecture</a:t>
            </a:r>
          </a:p>
        </p:txBody>
      </p:sp>
      <p:sp>
        <p:nvSpPr>
          <p:cNvPr id="27" name="Content Placeholder 26">
            <a:extLst>
              <a:ext uri="{FF2B5EF4-FFF2-40B4-BE49-F238E27FC236}">
                <a16:creationId xmlns:a16="http://schemas.microsoft.com/office/drawing/2014/main" id="{73AB9474-843C-4541-936C-A2AE1657AF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920" y="2407298"/>
            <a:ext cx="2947482" cy="3498980"/>
          </a:xfrm>
        </p:spPr>
        <p:txBody>
          <a:bodyPr anchor="t">
            <a:norm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Repeating is annoying and NOT maintainable</a:t>
            </a:r>
          </a:p>
        </p:txBody>
      </p:sp>
    </p:spTree>
    <p:extLst>
      <p:ext uri="{BB962C8B-B14F-4D97-AF65-F5344CB8AC3E}">
        <p14:creationId xmlns:p14="http://schemas.microsoft.com/office/powerpoint/2010/main" val="26290356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Degree of Automation when using Serverless">
            <a:extLst>
              <a:ext uri="{FF2B5EF4-FFF2-40B4-BE49-F238E27FC236}">
                <a16:creationId xmlns:a16="http://schemas.microsoft.com/office/drawing/2014/main" id="{17D3DD0C-E31A-41CC-B286-C7EE3D9EFC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1375" y="748145"/>
            <a:ext cx="7367444" cy="5344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E3F447A-6620-49B4-BCD3-C43FF9536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1038177"/>
          </a:xfrm>
        </p:spPr>
        <p:txBody>
          <a:bodyPr anchor="b">
            <a:normAutofit/>
          </a:bodyPr>
          <a:lstStyle/>
          <a:p>
            <a:r>
              <a:rPr lang="en-CA" sz="2400"/>
              <a:t>Serverless Architecture</a:t>
            </a:r>
          </a:p>
        </p:txBody>
      </p:sp>
      <p:sp>
        <p:nvSpPr>
          <p:cNvPr id="2055" name="Content Placeholder 2054">
            <a:extLst>
              <a:ext uri="{FF2B5EF4-FFF2-40B4-BE49-F238E27FC236}">
                <a16:creationId xmlns:a16="http://schemas.microsoft.com/office/drawing/2014/main" id="{1378A7C3-3C9B-4731-9F72-7DCC4487A0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920" y="2162014"/>
            <a:ext cx="2947482" cy="3744264"/>
          </a:xfrm>
        </p:spPr>
        <p:txBody>
          <a:bodyPr anchor="t">
            <a:normAutofit/>
          </a:bodyPr>
          <a:lstStyle/>
          <a:p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54819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F447A-6620-49B4-BCD3-C43FF9536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1038177"/>
          </a:xfrm>
        </p:spPr>
        <p:txBody>
          <a:bodyPr anchor="b">
            <a:normAutofit/>
          </a:bodyPr>
          <a:lstStyle/>
          <a:p>
            <a:r>
              <a:rPr lang="en-CA" sz="2400"/>
              <a:t>Serverless Architecture</a:t>
            </a:r>
          </a:p>
        </p:txBody>
      </p:sp>
      <p:sp>
        <p:nvSpPr>
          <p:cNvPr id="2055" name="Content Placeholder 2054">
            <a:extLst>
              <a:ext uri="{FF2B5EF4-FFF2-40B4-BE49-F238E27FC236}">
                <a16:creationId xmlns:a16="http://schemas.microsoft.com/office/drawing/2014/main" id="{1378A7C3-3C9B-4731-9F72-7DCC4487A0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919" y="2293072"/>
            <a:ext cx="1640773" cy="2271855"/>
          </a:xfrm>
        </p:spPr>
        <p:txBody>
          <a:bodyPr anchor="t">
            <a:normAutofit/>
          </a:bodyPr>
          <a:lstStyle/>
          <a:p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1664EF-BCAA-445C-8D76-8DF7604C5A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5219" y="1001860"/>
            <a:ext cx="7718635" cy="4849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9704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F447A-6620-49B4-BCD3-C43FF9536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1038177"/>
          </a:xfrm>
        </p:spPr>
        <p:txBody>
          <a:bodyPr anchor="b">
            <a:normAutofit/>
          </a:bodyPr>
          <a:lstStyle/>
          <a:p>
            <a:r>
              <a:rPr lang="en-CA" sz="2400"/>
              <a:t>Serverless Architecture</a:t>
            </a:r>
          </a:p>
        </p:txBody>
      </p:sp>
      <p:sp>
        <p:nvSpPr>
          <p:cNvPr id="2055" name="Content Placeholder 2054">
            <a:extLst>
              <a:ext uri="{FF2B5EF4-FFF2-40B4-BE49-F238E27FC236}">
                <a16:creationId xmlns:a16="http://schemas.microsoft.com/office/drawing/2014/main" id="{1378A7C3-3C9B-4731-9F72-7DCC4487A0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920" y="2162014"/>
            <a:ext cx="2947482" cy="3744264"/>
          </a:xfrm>
        </p:spPr>
        <p:txBody>
          <a:bodyPr anchor="t">
            <a:normAutofit/>
          </a:bodyPr>
          <a:lstStyle/>
          <a:p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987794-A3B8-4103-B2C1-FBB38FB7E8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4886" y="1385033"/>
            <a:ext cx="7597340" cy="4087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6365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DC5A77-10C9-4ECF-B7EB-8D917F36A9E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FE28B5-FB16-49A9-B851-3C35FAC0CAC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4" name="Rectangle 11">
            <a:extLst>
              <a:ext uri="{FF2B5EF4-FFF2-40B4-BE49-F238E27FC236}">
                <a16:creationId xmlns:a16="http://schemas.microsoft.com/office/drawing/2014/main" id="{3FE91770-CDBB-4D24-94E5-AD484F36CE8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5" name="Rectangle 13">
            <a:extLst>
              <a:ext uri="{FF2B5EF4-FFF2-40B4-BE49-F238E27FC236}">
                <a16:creationId xmlns:a16="http://schemas.microsoft.com/office/drawing/2014/main" id="{01014442-855A-4E0F-8D09-C314661A48B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B1ABF09-86CF-414E-88A5-2B84CC7232A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20AA14-6C83-447D-9970-99FC9B05F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CA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BE1534-5636-4087-AF91-55CAB38FC4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753" y="2535446"/>
            <a:ext cx="8983489" cy="3554457"/>
          </a:xfrm>
        </p:spPr>
        <p:txBody>
          <a:bodyPr numCol="2">
            <a:normAutofit/>
          </a:bodyPr>
          <a:lstStyle/>
          <a:p>
            <a:r>
              <a:rPr lang="en-CA" dirty="0">
                <a:solidFill>
                  <a:srgbClr val="000000"/>
                </a:solidFill>
              </a:rPr>
              <a:t>Microservice Pattern</a:t>
            </a:r>
          </a:p>
          <a:p>
            <a:pPr lvl="1"/>
            <a:r>
              <a:rPr lang="en-CA" dirty="0">
                <a:solidFill>
                  <a:srgbClr val="000000"/>
                </a:solidFill>
              </a:rPr>
              <a:t>Solves problem: reliability, scalability and maintainability</a:t>
            </a:r>
          </a:p>
          <a:p>
            <a:pPr lvl="1"/>
            <a:r>
              <a:rPr lang="en-CA" dirty="0">
                <a:solidFill>
                  <a:srgbClr val="000000"/>
                </a:solidFill>
              </a:rPr>
              <a:t>Separation of concerns, every service only ONE purpose</a:t>
            </a:r>
          </a:p>
          <a:p>
            <a:pPr lvl="1"/>
            <a:r>
              <a:rPr lang="en-CA" dirty="0">
                <a:solidFill>
                  <a:srgbClr val="000000"/>
                </a:solidFill>
              </a:rPr>
              <a:t>Communication through communication channels like queues (loosely coupled)</a:t>
            </a:r>
          </a:p>
          <a:p>
            <a:pPr lvl="1"/>
            <a:r>
              <a:rPr lang="en-CA" dirty="0">
                <a:solidFill>
                  <a:srgbClr val="000000"/>
                </a:solidFill>
              </a:rPr>
              <a:t>Services are agnostic </a:t>
            </a:r>
          </a:p>
          <a:p>
            <a:pPr lvl="1"/>
            <a:r>
              <a:rPr lang="en-CA" dirty="0">
                <a:solidFill>
                  <a:srgbClr val="000000"/>
                </a:solidFill>
              </a:rPr>
              <a:t>Independently deployable</a:t>
            </a:r>
          </a:p>
          <a:p>
            <a:pPr lvl="1"/>
            <a:endParaRPr lang="en-CA" dirty="0">
              <a:solidFill>
                <a:srgbClr val="000000"/>
              </a:solidFill>
            </a:endParaRPr>
          </a:p>
          <a:p>
            <a:r>
              <a:rPr lang="en-CA" dirty="0">
                <a:solidFill>
                  <a:srgbClr val="000000"/>
                </a:solidFill>
              </a:rPr>
              <a:t>Serverless Architecture</a:t>
            </a:r>
          </a:p>
          <a:p>
            <a:pPr lvl="1"/>
            <a:r>
              <a:rPr lang="en-CA" dirty="0">
                <a:solidFill>
                  <a:srgbClr val="000000"/>
                </a:solidFill>
              </a:rPr>
              <a:t>Event drive</a:t>
            </a:r>
          </a:p>
          <a:p>
            <a:pPr lvl="1"/>
            <a:r>
              <a:rPr lang="en-CA" dirty="0">
                <a:solidFill>
                  <a:srgbClr val="000000"/>
                </a:solidFill>
              </a:rPr>
              <a:t>Scalable</a:t>
            </a:r>
          </a:p>
          <a:p>
            <a:pPr lvl="1"/>
            <a:r>
              <a:rPr lang="en-CA" dirty="0">
                <a:solidFill>
                  <a:srgbClr val="000000"/>
                </a:solidFill>
              </a:rPr>
              <a:t>Reliable</a:t>
            </a:r>
          </a:p>
          <a:p>
            <a:pPr lvl="1"/>
            <a:r>
              <a:rPr lang="en-CA" dirty="0">
                <a:solidFill>
                  <a:srgbClr val="000000"/>
                </a:solidFill>
              </a:rPr>
              <a:t>Maintainable</a:t>
            </a:r>
          </a:p>
          <a:p>
            <a:pPr lvl="1"/>
            <a:r>
              <a:rPr lang="en-CA" dirty="0">
                <a:solidFill>
                  <a:srgbClr val="000000"/>
                </a:solidFill>
              </a:rPr>
              <a:t>Independent</a:t>
            </a:r>
          </a:p>
          <a:p>
            <a:pPr lvl="1"/>
            <a:endParaRPr lang="en-CA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6238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72326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72326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72326"/>
                                      </p:to>
                                    </p:animClr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72326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C8C1A"/>
                                      </p:to>
                                    </p:animClr>
                                    <p:animClr clrSpc="rgb" dir="cw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C8C1A"/>
                                      </p:to>
                                    </p:animClr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C8C1A"/>
                                      </p:to>
                                    </p:animClr>
                                    <p:animClr clrSpc="rgb" dir="cw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C8C1A"/>
                                      </p:to>
                                    </p:animClr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C8C1A"/>
                                      </p:to>
                                    </p:animClr>
                                    <p:animClr clrSpc="rgb" dir="cw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C8C1A"/>
                                      </p:to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C8C1A"/>
                                      </p:to>
                                    </p:animClr>
                                    <p:animClr clrSpc="rgb" dir="cw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C8C1A"/>
                                      </p:to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9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9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9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9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  <p:bldP spid="3" grpId="2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8BA08-8D61-429F-9F5A-08BAB5ABA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Bringing both together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869D72-7302-49AA-BBBF-0C9A01DAFC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8738" y="877807"/>
            <a:ext cx="7315200" cy="5092860"/>
          </a:xfrm>
        </p:spPr>
      </p:pic>
    </p:spTree>
    <p:extLst>
      <p:ext uri="{BB962C8B-B14F-4D97-AF65-F5344CB8AC3E}">
        <p14:creationId xmlns:p14="http://schemas.microsoft.com/office/powerpoint/2010/main" val="35367812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A566E947-FB18-4E34-92A1-7AE6603498A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E1FB687-F018-4798-90C8-38F1111E1A6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228428" y="272368"/>
            <a:ext cx="1741251" cy="114300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9BAA161-AE24-467D-9AE2-A99E23CD71C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7030" y="-5522982"/>
            <a:ext cx="384048" cy="1143001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20AA14-6C83-447D-9970-99FC9B05F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667" y="5257630"/>
            <a:ext cx="10908667" cy="1021405"/>
          </a:xfrm>
        </p:spPr>
        <p:txBody>
          <a:bodyPr>
            <a:normAutofit/>
          </a:bodyPr>
          <a:lstStyle/>
          <a:p>
            <a:pPr algn="ctr"/>
            <a:r>
              <a:rPr lang="en-CA" dirty="0"/>
              <a:t>Road to Microservice</a:t>
            </a:r>
          </a:p>
        </p:txBody>
      </p:sp>
      <p:graphicFrame>
        <p:nvGraphicFramePr>
          <p:cNvPr id="29" name="Content Placeholder 2">
            <a:extLst>
              <a:ext uri="{FF2B5EF4-FFF2-40B4-BE49-F238E27FC236}">
                <a16:creationId xmlns:a16="http://schemas.microsoft.com/office/drawing/2014/main" id="{55AD0F9F-E136-46A8-AB71-E697754BD7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1982542"/>
              </p:ext>
            </p:extLst>
          </p:nvPr>
        </p:nvGraphicFramePr>
        <p:xfrm>
          <a:off x="702727" y="1029176"/>
          <a:ext cx="10786546" cy="34441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727159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E45D9-ADFB-4C67-8F46-162444DB5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Road to Microservices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D41D2-2DDF-42B0-99CA-3F54BB88D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Use patterns and practices for better maintainability</a:t>
            </a:r>
          </a:p>
          <a:p>
            <a:pPr lvl="1"/>
            <a:r>
              <a:rPr lang="en-CA" dirty="0"/>
              <a:t>Command and Query Responsibility Segregation</a:t>
            </a:r>
          </a:p>
          <a:p>
            <a:pPr lvl="1"/>
            <a:r>
              <a:rPr lang="en-CA" dirty="0"/>
              <a:t>Domain Driven Design</a:t>
            </a:r>
          </a:p>
          <a:p>
            <a:pPr lvl="1"/>
            <a:r>
              <a:rPr lang="en-CA" dirty="0"/>
              <a:t>Event Sourcing</a:t>
            </a:r>
          </a:p>
          <a:p>
            <a:pPr lvl="1"/>
            <a:r>
              <a:rPr lang="en-CA" dirty="0"/>
              <a:t>Event Storming</a:t>
            </a:r>
          </a:p>
          <a:p>
            <a:pPr lvl="1"/>
            <a:r>
              <a:rPr lang="en-CA" dirty="0"/>
              <a:t>Pure functions </a:t>
            </a:r>
          </a:p>
          <a:p>
            <a:pPr lvl="1"/>
            <a:r>
              <a:rPr lang="en-CA" dirty="0"/>
              <a:t>Immutable types</a:t>
            </a:r>
          </a:p>
          <a:p>
            <a:r>
              <a:rPr lang="en-CA" dirty="0"/>
              <a:t>Detach from monolithic Database</a:t>
            </a:r>
          </a:p>
          <a:p>
            <a:r>
              <a:rPr lang="en-CA" dirty="0"/>
              <a:t>Each service ONLY ONE purpose</a:t>
            </a:r>
          </a:p>
        </p:txBody>
      </p:sp>
    </p:spTree>
    <p:extLst>
      <p:ext uri="{BB962C8B-B14F-4D97-AF65-F5344CB8AC3E}">
        <p14:creationId xmlns:p14="http://schemas.microsoft.com/office/powerpoint/2010/main" val="9379497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E6422-524D-45A3-8BAB-1BE5442D0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Serverless CQRS</a:t>
            </a:r>
          </a:p>
        </p:txBody>
      </p:sp>
      <p:pic>
        <p:nvPicPr>
          <p:cNvPr id="5" name="Content Placeholder 4" descr="A picture containing screenshot&#10;&#10;Description generated with very high confidence">
            <a:extLst>
              <a:ext uri="{FF2B5EF4-FFF2-40B4-BE49-F238E27FC236}">
                <a16:creationId xmlns:a16="http://schemas.microsoft.com/office/drawing/2014/main" id="{D86D7560-8F99-404B-8AF4-FF94D2EB23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41360" y="1225392"/>
            <a:ext cx="8189096" cy="4114252"/>
          </a:xfrm>
        </p:spPr>
      </p:pic>
    </p:spTree>
    <p:extLst>
      <p:ext uri="{BB962C8B-B14F-4D97-AF65-F5344CB8AC3E}">
        <p14:creationId xmlns:p14="http://schemas.microsoft.com/office/powerpoint/2010/main" val="361660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DC5A77-10C9-4ECF-B7EB-8D917F36A9E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FE28B5-FB16-49A9-B851-3C35FAC0CAC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E91770-CDBB-4D24-94E5-AD484F36CE8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1014442-855A-4E0F-8D09-C314661A48B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B1ABF09-86CF-414E-88A5-2B84CC7232A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A092FB-7EC8-4D8D-A499-C6C424696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CA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C3E21-5C6E-4DB0-9761-BE19CDE25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753" y="2535446"/>
            <a:ext cx="8983489" cy="3554457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rgbClr val="000000"/>
                </a:solidFill>
              </a:rPr>
              <a:t>Microservice Pattern</a:t>
            </a:r>
          </a:p>
          <a:p>
            <a:r>
              <a:rPr lang="en-CA" dirty="0">
                <a:solidFill>
                  <a:srgbClr val="000000"/>
                </a:solidFill>
              </a:rPr>
              <a:t>Serverless Architecture</a:t>
            </a:r>
          </a:p>
          <a:p>
            <a:r>
              <a:rPr lang="en-CA" dirty="0">
                <a:solidFill>
                  <a:srgbClr val="000000"/>
                </a:solidFill>
              </a:rPr>
              <a:t>Implementation Details</a:t>
            </a:r>
          </a:p>
          <a:p>
            <a:r>
              <a:rPr lang="en-CA" dirty="0">
                <a:solidFill>
                  <a:srgbClr val="000000"/>
                </a:solidFill>
              </a:rPr>
              <a:t>Road to Microservices</a:t>
            </a:r>
          </a:p>
        </p:txBody>
      </p:sp>
    </p:spTree>
    <p:extLst>
      <p:ext uri="{BB962C8B-B14F-4D97-AF65-F5344CB8AC3E}">
        <p14:creationId xmlns:p14="http://schemas.microsoft.com/office/powerpoint/2010/main" val="5405539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55CE1-9020-4B5A-BC5D-B6B05620C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/>
          <a:lstStyle/>
          <a:p>
            <a:r>
              <a:rPr lang="en-CA" dirty="0"/>
              <a:t>Microservice Pattern with Serverless Architecture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857FFC3-39A8-4DB1-9BBC-9BA3B3B61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102" name="Picture 6" descr="Cat Saying Thankyou : Thanks Guys, - by Anonymous">
            <a:extLst>
              <a:ext uri="{FF2B5EF4-FFF2-40B4-BE49-F238E27FC236}">
                <a16:creationId xmlns:a16="http://schemas.microsoft.com/office/drawing/2014/main" id="{B9055F70-A7BE-4C1D-AA18-68969D16D4CB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3464" y="1327886"/>
            <a:ext cx="7461004" cy="4193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0544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onolithic Architecture vs. Microservices Architecture">
            <a:extLst>
              <a:ext uri="{FF2B5EF4-FFF2-40B4-BE49-F238E27FC236}">
                <a16:creationId xmlns:a16="http://schemas.microsoft.com/office/drawing/2014/main" id="{273488D6-387E-4C71-949B-321DCC2C8C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897" y="1157378"/>
            <a:ext cx="7772401" cy="4526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1FCBCF6-16F0-45B3-984F-0BBFDC767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1038177"/>
          </a:xfrm>
        </p:spPr>
        <p:txBody>
          <a:bodyPr anchor="b">
            <a:normAutofit/>
          </a:bodyPr>
          <a:lstStyle/>
          <a:p>
            <a:r>
              <a:rPr lang="en-CA" sz="2400"/>
              <a:t>Microservices</a:t>
            </a:r>
            <a:endParaRPr lang="en-CA" sz="2400" dirty="0"/>
          </a:p>
        </p:txBody>
      </p:sp>
      <p:sp>
        <p:nvSpPr>
          <p:cNvPr id="1031" name="Content Placeholder 1030">
            <a:extLst>
              <a:ext uri="{FF2B5EF4-FFF2-40B4-BE49-F238E27FC236}">
                <a16:creationId xmlns:a16="http://schemas.microsoft.com/office/drawing/2014/main" id="{CFFBDAF6-6C28-4303-8E2A-0AA8AB0AA7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920" y="2162014"/>
            <a:ext cx="2947482" cy="3744264"/>
          </a:xfrm>
        </p:spPr>
        <p:txBody>
          <a:bodyPr anchor="t">
            <a:normAutofit/>
          </a:bodyPr>
          <a:lstStyle/>
          <a:p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0247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DC5A77-10C9-4ECF-B7EB-8D917F36A9E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FE28B5-FB16-49A9-B851-3C35FAC0CAC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4" name="Rectangle 11">
            <a:extLst>
              <a:ext uri="{FF2B5EF4-FFF2-40B4-BE49-F238E27FC236}">
                <a16:creationId xmlns:a16="http://schemas.microsoft.com/office/drawing/2014/main" id="{3FE91770-CDBB-4D24-94E5-AD484F36CE8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5" name="Rectangle 13">
            <a:extLst>
              <a:ext uri="{FF2B5EF4-FFF2-40B4-BE49-F238E27FC236}">
                <a16:creationId xmlns:a16="http://schemas.microsoft.com/office/drawing/2014/main" id="{01014442-855A-4E0F-8D09-C314661A48B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B1ABF09-86CF-414E-88A5-2B84CC7232A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20AA14-6C83-447D-9970-99FC9B05F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CA"/>
              <a:t>Microservice Pattern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BE1534-5636-4087-AF91-55CAB38FC4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753" y="2535446"/>
            <a:ext cx="8983489" cy="3554457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rgbClr val="000000"/>
                </a:solidFill>
              </a:rPr>
              <a:t>Design Pattern like </a:t>
            </a:r>
            <a:r>
              <a:rPr lang="en-CA" dirty="0" err="1">
                <a:solidFill>
                  <a:srgbClr val="000000"/>
                </a:solidFill>
              </a:rPr>
              <a:t>IoC</a:t>
            </a:r>
            <a:r>
              <a:rPr lang="en-CA" dirty="0">
                <a:solidFill>
                  <a:srgbClr val="000000"/>
                </a:solidFill>
              </a:rPr>
              <a:t>, </a:t>
            </a:r>
            <a:r>
              <a:rPr lang="en-CA" dirty="0" err="1">
                <a:solidFill>
                  <a:srgbClr val="000000"/>
                </a:solidFill>
              </a:rPr>
              <a:t>Signleton</a:t>
            </a:r>
            <a:r>
              <a:rPr lang="en-CA" dirty="0">
                <a:solidFill>
                  <a:srgbClr val="000000"/>
                </a:solidFill>
              </a:rPr>
              <a:t>, Factory, Observer, </a:t>
            </a:r>
            <a:r>
              <a:rPr lang="en-CA" dirty="0" err="1">
                <a:solidFill>
                  <a:srgbClr val="000000"/>
                </a:solidFill>
              </a:rPr>
              <a:t>etc</a:t>
            </a:r>
            <a:endParaRPr lang="en-CA" dirty="0">
              <a:solidFill>
                <a:srgbClr val="000000"/>
              </a:solidFill>
            </a:endParaRPr>
          </a:p>
          <a:p>
            <a:r>
              <a:rPr lang="en-CA" dirty="0">
                <a:solidFill>
                  <a:srgbClr val="000000"/>
                </a:solidFill>
              </a:rPr>
              <a:t>Solves problem: reliability, scalability and maintainability</a:t>
            </a:r>
          </a:p>
          <a:p>
            <a:r>
              <a:rPr lang="en-CA" dirty="0">
                <a:solidFill>
                  <a:srgbClr val="000000"/>
                </a:solidFill>
              </a:rPr>
              <a:t>Separation of concerns, every service only ONE purpose</a:t>
            </a:r>
          </a:p>
          <a:p>
            <a:r>
              <a:rPr lang="en-CA" dirty="0">
                <a:solidFill>
                  <a:srgbClr val="000000"/>
                </a:solidFill>
              </a:rPr>
              <a:t>Communication through communication channels like queues (loosely coupled)</a:t>
            </a:r>
          </a:p>
          <a:p>
            <a:r>
              <a:rPr lang="en-CA" dirty="0">
                <a:solidFill>
                  <a:srgbClr val="000000"/>
                </a:solidFill>
              </a:rPr>
              <a:t>Services are agnostic </a:t>
            </a:r>
          </a:p>
          <a:p>
            <a:r>
              <a:rPr lang="en-CA" dirty="0">
                <a:solidFill>
                  <a:srgbClr val="000000"/>
                </a:solidFill>
              </a:rPr>
              <a:t>Independently deployable</a:t>
            </a:r>
          </a:p>
        </p:txBody>
      </p:sp>
    </p:spTree>
    <p:extLst>
      <p:ext uri="{BB962C8B-B14F-4D97-AF65-F5344CB8AC3E}">
        <p14:creationId xmlns:p14="http://schemas.microsoft.com/office/powerpoint/2010/main" val="1615421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2" descr="https://cdn-images-1.medium.com/max/1600/1*NmT07lAffkYH8Zrf1IjRIw.jpeg">
            <a:extLst>
              <a:ext uri="{FF2B5EF4-FFF2-40B4-BE49-F238E27FC236}">
                <a16:creationId xmlns:a16="http://schemas.microsoft.com/office/drawing/2014/main" id="{147F1A6D-1934-44C2-A33E-E9DC2EEBFA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778897" y="1924331"/>
            <a:ext cx="7772401" cy="2992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1FCBCF6-16F0-45B3-984F-0BBFDC767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1038177"/>
          </a:xfrm>
        </p:spPr>
        <p:txBody>
          <a:bodyPr anchor="b">
            <a:normAutofit/>
          </a:bodyPr>
          <a:lstStyle/>
          <a:p>
            <a:r>
              <a:rPr lang="en-CA" sz="2400" dirty="0"/>
              <a:t>Microservice pattern</a:t>
            </a:r>
          </a:p>
        </p:txBody>
      </p:sp>
      <p:sp>
        <p:nvSpPr>
          <p:cNvPr id="1031" name="Content Placeholder 1030">
            <a:extLst>
              <a:ext uri="{FF2B5EF4-FFF2-40B4-BE49-F238E27FC236}">
                <a16:creationId xmlns:a16="http://schemas.microsoft.com/office/drawing/2014/main" id="{CFFBDAF6-6C28-4303-8E2A-0AA8AB0AA7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920" y="2162014"/>
            <a:ext cx="2947482" cy="3744264"/>
          </a:xfrm>
        </p:spPr>
        <p:txBody>
          <a:bodyPr anchor="t">
            <a:norm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Agnostic services using a communication channel</a:t>
            </a:r>
          </a:p>
        </p:txBody>
      </p:sp>
    </p:spTree>
    <p:extLst>
      <p:ext uri="{BB962C8B-B14F-4D97-AF65-F5344CB8AC3E}">
        <p14:creationId xmlns:p14="http://schemas.microsoft.com/office/powerpoint/2010/main" val="2510625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2" descr="https://cdn-images-1.medium.com/max/1600/1*EseyPwwVJFPNHq7aG7HY5g.jpeg">
            <a:extLst>
              <a:ext uri="{FF2B5EF4-FFF2-40B4-BE49-F238E27FC236}">
                <a16:creationId xmlns:a16="http://schemas.microsoft.com/office/drawing/2014/main" id="{E311D2AB-F269-4CC3-AB88-6D42E9CAC8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510166" y="475672"/>
            <a:ext cx="5921459" cy="5906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1FCBCF6-16F0-45B3-984F-0BBFDC767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1038177"/>
          </a:xfrm>
        </p:spPr>
        <p:txBody>
          <a:bodyPr anchor="b">
            <a:normAutofit/>
          </a:bodyPr>
          <a:lstStyle/>
          <a:p>
            <a:r>
              <a:rPr lang="en-CA" sz="2400" dirty="0"/>
              <a:t>Do </a:t>
            </a:r>
            <a:r>
              <a:rPr lang="en-CA" sz="2400" b="1" u="sng" dirty="0"/>
              <a:t>not</a:t>
            </a:r>
            <a:r>
              <a:rPr lang="en-CA" sz="2400" dirty="0"/>
              <a:t> build a </a:t>
            </a:r>
            <a:r>
              <a:rPr lang="en-CA" sz="2400" b="1" dirty="0">
                <a:solidFill>
                  <a:srgbClr val="FF0000"/>
                </a:solidFill>
              </a:rPr>
              <a:t>distributed monolith</a:t>
            </a:r>
          </a:p>
        </p:txBody>
      </p:sp>
      <p:sp>
        <p:nvSpPr>
          <p:cNvPr id="2055" name="Content Placeholder 2054">
            <a:extLst>
              <a:ext uri="{FF2B5EF4-FFF2-40B4-BE49-F238E27FC236}">
                <a16:creationId xmlns:a16="http://schemas.microsoft.com/office/drawing/2014/main" id="{6D296B0F-F3C3-4FE2-A393-3658BD7DD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920" y="2162014"/>
            <a:ext cx="2947482" cy="3744264"/>
          </a:xfrm>
        </p:spPr>
        <p:txBody>
          <a:bodyPr anchor="t">
            <a:norm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Services strongly coupled, directly communicating</a:t>
            </a:r>
          </a:p>
        </p:txBody>
      </p:sp>
    </p:spTree>
    <p:extLst>
      <p:ext uri="{BB962C8B-B14F-4D97-AF65-F5344CB8AC3E}">
        <p14:creationId xmlns:p14="http://schemas.microsoft.com/office/powerpoint/2010/main" val="1210382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DC5A77-10C9-4ECF-B7EB-8D917F36A9E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FE28B5-FB16-49A9-B851-3C35FAC0CAC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4" name="Rectangle 11">
            <a:extLst>
              <a:ext uri="{FF2B5EF4-FFF2-40B4-BE49-F238E27FC236}">
                <a16:creationId xmlns:a16="http://schemas.microsoft.com/office/drawing/2014/main" id="{3FE91770-CDBB-4D24-94E5-AD484F36CE8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5" name="Rectangle 13">
            <a:extLst>
              <a:ext uri="{FF2B5EF4-FFF2-40B4-BE49-F238E27FC236}">
                <a16:creationId xmlns:a16="http://schemas.microsoft.com/office/drawing/2014/main" id="{01014442-855A-4E0F-8D09-C314661A48B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B1ABF09-86CF-414E-88A5-2B84CC7232A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20AA14-6C83-447D-9970-99FC9B05F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CA" dirty="0"/>
              <a:t>Distributed monolith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BE1534-5636-4087-AF91-55CAB38FC4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753" y="2535446"/>
            <a:ext cx="8983489" cy="3554457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rgbClr val="000000"/>
                </a:solidFill>
              </a:rPr>
              <a:t>Strongly coupled</a:t>
            </a:r>
          </a:p>
          <a:p>
            <a:r>
              <a:rPr lang="en-CA" dirty="0">
                <a:solidFill>
                  <a:srgbClr val="000000"/>
                </a:solidFill>
              </a:rPr>
              <a:t>Direct communication </a:t>
            </a:r>
            <a:r>
              <a:rPr lang="en-CA" dirty="0">
                <a:solidFill>
                  <a:srgbClr val="000000"/>
                </a:solidFill>
                <a:sym typeface="Wingdings" panose="05000000000000000000" pitchFamily="2" charset="2"/>
              </a:rPr>
              <a:t> Services MUST know each other, </a:t>
            </a:r>
            <a:r>
              <a:rPr lang="en-CA" dirty="0">
                <a:solidFill>
                  <a:srgbClr val="000000"/>
                </a:solidFill>
              </a:rPr>
              <a:t>Services are NOT agnostic </a:t>
            </a:r>
          </a:p>
          <a:p>
            <a:r>
              <a:rPr lang="en-CA" dirty="0">
                <a:solidFill>
                  <a:srgbClr val="000000"/>
                </a:solidFill>
              </a:rPr>
              <a:t>Not independently deployable</a:t>
            </a:r>
          </a:p>
          <a:p>
            <a:r>
              <a:rPr lang="en-CA" dirty="0">
                <a:solidFill>
                  <a:srgbClr val="000000"/>
                </a:solidFill>
              </a:rPr>
              <a:t>Scalability not easy</a:t>
            </a:r>
          </a:p>
        </p:txBody>
      </p:sp>
    </p:spTree>
    <p:extLst>
      <p:ext uri="{BB962C8B-B14F-4D97-AF65-F5344CB8AC3E}">
        <p14:creationId xmlns:p14="http://schemas.microsoft.com/office/powerpoint/2010/main" val="528839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7" name="Picture 2" descr="Image result for serverless">
            <a:extLst>
              <a:ext uri="{FF2B5EF4-FFF2-40B4-BE49-F238E27FC236}">
                <a16:creationId xmlns:a16="http://schemas.microsoft.com/office/drawing/2014/main" id="{6FAADA8F-5C98-4B06-9A06-750E1081EA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6549" y="4161453"/>
            <a:ext cx="6560637" cy="1918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E3F447A-6620-49B4-BCD3-C43FF9536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en-CA" dirty="0"/>
              <a:t>Serverless Architecture</a:t>
            </a:r>
          </a:p>
        </p:txBody>
      </p:sp>
      <p:sp>
        <p:nvSpPr>
          <p:cNvPr id="3079" name="Content Placeholder 3078">
            <a:extLst>
              <a:ext uri="{FF2B5EF4-FFF2-40B4-BE49-F238E27FC236}">
                <a16:creationId xmlns:a16="http://schemas.microsoft.com/office/drawing/2014/main" id="{AFF5F3AA-C419-4AAD-A0E0-684846A05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2998765"/>
          </a:xfrm>
        </p:spPr>
        <p:txBody>
          <a:bodyPr numCol="2">
            <a:normAutofit/>
          </a:bodyPr>
          <a:lstStyle/>
          <a:p>
            <a:r>
              <a:rPr lang="en-US" sz="2400" dirty="0"/>
              <a:t>Event driven</a:t>
            </a:r>
          </a:p>
          <a:p>
            <a:r>
              <a:rPr lang="en-US" sz="2400" dirty="0"/>
              <a:t>Perfectly scalable</a:t>
            </a:r>
          </a:p>
          <a:p>
            <a:r>
              <a:rPr lang="en-US" sz="2400" dirty="0"/>
              <a:t>Reliable</a:t>
            </a:r>
          </a:p>
          <a:p>
            <a:r>
              <a:rPr lang="en-US" sz="2400" dirty="0"/>
              <a:t>Maintainable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Independent</a:t>
            </a:r>
          </a:p>
          <a:p>
            <a:r>
              <a:rPr lang="en-US" sz="2400" dirty="0"/>
              <a:t>Stateless</a:t>
            </a:r>
          </a:p>
          <a:p>
            <a:r>
              <a:rPr lang="en-US" sz="2400" dirty="0"/>
              <a:t>Cheap</a:t>
            </a:r>
          </a:p>
        </p:txBody>
      </p:sp>
    </p:spTree>
    <p:extLst>
      <p:ext uri="{BB962C8B-B14F-4D97-AF65-F5344CB8AC3E}">
        <p14:creationId xmlns:p14="http://schemas.microsoft.com/office/powerpoint/2010/main" val="1098156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Content Placeholder 21">
            <a:extLst>
              <a:ext uri="{FF2B5EF4-FFF2-40B4-BE49-F238E27FC236}">
                <a16:creationId xmlns:a16="http://schemas.microsoft.com/office/drawing/2014/main" id="{AB0502B7-F977-4B80-9949-E3EDC80B88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9619" y="748145"/>
            <a:ext cx="5130957" cy="534474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E3F447A-6620-49B4-BCD3-C43FF9536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1038177"/>
          </a:xfrm>
        </p:spPr>
        <p:txBody>
          <a:bodyPr anchor="b">
            <a:normAutofit/>
          </a:bodyPr>
          <a:lstStyle/>
          <a:p>
            <a:r>
              <a:rPr lang="en-CA" sz="2400"/>
              <a:t>Serverless Architecture</a:t>
            </a:r>
          </a:p>
        </p:txBody>
      </p:sp>
      <p:sp>
        <p:nvSpPr>
          <p:cNvPr id="27" name="Content Placeholder 26">
            <a:extLst>
              <a:ext uri="{FF2B5EF4-FFF2-40B4-BE49-F238E27FC236}">
                <a16:creationId xmlns:a16="http://schemas.microsoft.com/office/drawing/2014/main" id="{73AB9474-843C-4541-936C-A2AE1657AF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920" y="2162014"/>
            <a:ext cx="2947482" cy="3744264"/>
          </a:xfrm>
        </p:spPr>
        <p:txBody>
          <a:bodyPr anchor="t">
            <a:norm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Next big feature to implement</a:t>
            </a:r>
          </a:p>
          <a:p>
            <a:pPr lvl="1"/>
            <a:r>
              <a:rPr lang="en-US" sz="1400" dirty="0">
                <a:solidFill>
                  <a:schemeClr val="bg1"/>
                </a:solidFill>
              </a:rPr>
              <a:t>a little bit of DB</a:t>
            </a:r>
          </a:p>
          <a:p>
            <a:pPr lvl="1"/>
            <a:r>
              <a:rPr lang="en-US" sz="1400" dirty="0">
                <a:solidFill>
                  <a:schemeClr val="bg1"/>
                </a:solidFill>
              </a:rPr>
              <a:t>a little bit of </a:t>
            </a:r>
            <a:r>
              <a:rPr lang="en-US" sz="1400" dirty="0" err="1">
                <a:solidFill>
                  <a:schemeClr val="bg1"/>
                </a:solidFill>
              </a:rPr>
              <a:t>WebServer</a:t>
            </a:r>
            <a:endParaRPr lang="en-US" sz="1400" dirty="0">
              <a:solidFill>
                <a:schemeClr val="bg1"/>
              </a:solidFill>
            </a:endParaRPr>
          </a:p>
          <a:p>
            <a:pPr lvl="1"/>
            <a:r>
              <a:rPr lang="en-US" sz="1400" dirty="0">
                <a:solidFill>
                  <a:schemeClr val="bg1"/>
                </a:solidFill>
              </a:rPr>
              <a:t>a little bit of Messaging</a:t>
            </a:r>
          </a:p>
          <a:p>
            <a:pPr lvl="1"/>
            <a:r>
              <a:rPr lang="en-US" sz="1400" dirty="0">
                <a:solidFill>
                  <a:schemeClr val="bg1"/>
                </a:solidFill>
              </a:rPr>
              <a:t>a little bit of Monitoring</a:t>
            </a:r>
          </a:p>
        </p:txBody>
      </p:sp>
    </p:spTree>
    <p:extLst>
      <p:ext uri="{BB962C8B-B14F-4D97-AF65-F5344CB8AC3E}">
        <p14:creationId xmlns:p14="http://schemas.microsoft.com/office/powerpoint/2010/main" val="1068456494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0</TotalTime>
  <Words>295</Words>
  <Application>Microsoft Office PowerPoint</Application>
  <PresentationFormat>Widescreen</PresentationFormat>
  <Paragraphs>86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Corbel</vt:lpstr>
      <vt:lpstr>Wingdings</vt:lpstr>
      <vt:lpstr>Wingdings 2</vt:lpstr>
      <vt:lpstr>Frame</vt:lpstr>
      <vt:lpstr>Building  Microservices  using  Azure Functions</vt:lpstr>
      <vt:lpstr>Agenda</vt:lpstr>
      <vt:lpstr>Microservices</vt:lpstr>
      <vt:lpstr>Microservice Pattern</vt:lpstr>
      <vt:lpstr>Microservice pattern</vt:lpstr>
      <vt:lpstr>Do not build a distributed monolith</vt:lpstr>
      <vt:lpstr>Distributed monolith</vt:lpstr>
      <vt:lpstr>Serverless Architecture</vt:lpstr>
      <vt:lpstr>Serverless Architecture</vt:lpstr>
      <vt:lpstr>Serverless Architecture</vt:lpstr>
      <vt:lpstr>Serverless Architecture</vt:lpstr>
      <vt:lpstr>Serverless Architecture</vt:lpstr>
      <vt:lpstr>Serverless Architecture</vt:lpstr>
      <vt:lpstr>Serverless Architecture</vt:lpstr>
      <vt:lpstr>Recap</vt:lpstr>
      <vt:lpstr>Bringing both together</vt:lpstr>
      <vt:lpstr>Road to Microservice</vt:lpstr>
      <vt:lpstr>Road to Microservices</vt:lpstr>
      <vt:lpstr>Serverless CQRS</vt:lpstr>
      <vt:lpstr>Microservice Pattern with Serverless Architecture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Microservices  vs  Distributed Monolith</dc:title>
  <dc:creator>Siavash Ghassemi</dc:creator>
  <cp:lastModifiedBy>Siavash Ghassemi</cp:lastModifiedBy>
  <cp:revision>17</cp:revision>
  <dcterms:created xsi:type="dcterms:W3CDTF">2018-03-02T14:37:47Z</dcterms:created>
  <dcterms:modified xsi:type="dcterms:W3CDTF">2018-03-03T14:15:26Z</dcterms:modified>
</cp:coreProperties>
</file>