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4" r:id="rId8"/>
    <p:sldId id="263" r:id="rId9"/>
    <p:sldId id="266" r:id="rId10"/>
    <p:sldId id="267" r:id="rId11"/>
    <p:sldId id="272" r:id="rId12"/>
    <p:sldId id="270" r:id="rId13"/>
    <p:sldId id="271" r:id="rId14"/>
    <p:sldId id="274" r:id="rId15"/>
    <p:sldId id="273" r:id="rId16"/>
    <p:sldId id="275" r:id="rId17"/>
    <p:sldId id="278" r:id="rId18"/>
    <p:sldId id="279" r:id="rId19"/>
    <p:sldId id="277" r:id="rId20"/>
    <p:sldId id="276" r:id="rId21"/>
    <p:sldId id="280" r:id="rId22"/>
    <p:sldId id="261" r:id="rId23"/>
    <p:sldId id="262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ventstor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sia/timey-SCQRS/tree/blobOnly" TargetMode="External"/><Relationship Id="rId2" Type="http://schemas.openxmlformats.org/officeDocument/2006/relationships/hyperlink" Target="https://github.com/CQRSaa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2008/04/28/dddd-10-cqs/" TargetMode="External"/><Relationship Id="rId2" Type="http://schemas.openxmlformats.org/officeDocument/2006/relationships/hyperlink" Target="https://martinfowler.com/bliki/CommandQuerySepa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tinfowler.com/bliki/CQRS.html" TargetMode="External"/><Relationship Id="rId4" Type="http://schemas.openxmlformats.org/officeDocument/2006/relationships/hyperlink" Target="http://codebetter.com/gregyoung/2009/08/13/command-query-separatio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architecture-styles/" TargetMode="External"/><Relationship Id="rId7" Type="http://schemas.openxmlformats.org/officeDocument/2006/relationships/hyperlink" Target="https://martinfowler.com/bliki/CQRS.html" TargetMode="External"/><Relationship Id="rId2" Type="http://schemas.openxmlformats.org/officeDocument/2006/relationships/hyperlink" Target="https://ordina-jworks.github.io/domain-driven%20design/2016/02/02/A-Decade-Of-DDD-CQRS-And-Event-Sourc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better.com/gregyoung/2010/02/16/cqrs-task-based-uis-event-sourcing-agh/" TargetMode="External"/><Relationship Id="rId5" Type="http://schemas.openxmlformats.org/officeDocument/2006/relationships/hyperlink" Target="https://msdn.microsoft.com/en-us/library/jj591577.aspx" TargetMode="External"/><Relationship Id="rId4" Type="http://schemas.openxmlformats.org/officeDocument/2006/relationships/hyperlink" Target="https://docs.microsoft.com/en-us/azure/architecture/patterns/cqr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ckchain#History" TargetMode="External"/><Relationship Id="rId2" Type="http://schemas.openxmlformats.org/officeDocument/2006/relationships/hyperlink" Target="https://martinfowler.com/eaaDev/EventSourc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ventuate.io/whyeventsourcing.html" TargetMode="External"/><Relationship Id="rId2" Type="http://schemas.openxmlformats.org/officeDocument/2006/relationships/hyperlink" Target="https://martinfowler.com/eaaDev/EventSourc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aptechsolutions.net/blockchain-hype-or-necessity/" TargetMode="External"/><Relationship Id="rId5" Type="http://schemas.openxmlformats.org/officeDocument/2006/relationships/hyperlink" Target="https://www.linkedin.com/pulse/blockchain-event-sourcing-lee-hambley/" TargetMode="External"/><Relationship Id="rId4" Type="http://schemas.openxmlformats.org/officeDocument/2006/relationships/hyperlink" Target="https://docs.microsoft.com/en-us/azure/architecture/patterns/event-sourc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8FF4-42A9-42C3-9134-B33E920EB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Serverless CQRS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6718-B0D8-4AF3-B369-EE1EAC04C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14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F1C8-C533-41F1-8508-FE9DFF7E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1B1C-59F7-45E3-99C2-9FA979FF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Append only data store for Events</a:t>
            </a:r>
          </a:p>
          <a:p>
            <a:r>
              <a:rPr lang="en-CA" dirty="0"/>
              <a:t>Handling od concurrency and versioning</a:t>
            </a:r>
          </a:p>
          <a:p>
            <a:r>
              <a:rPr lang="en-CA" dirty="0"/>
              <a:t>Pub/Sub</a:t>
            </a:r>
          </a:p>
          <a:p>
            <a:r>
              <a:rPr lang="en-CA" dirty="0"/>
              <a:t>Multi-Event-Stream support</a:t>
            </a:r>
          </a:p>
          <a:p>
            <a:r>
              <a:rPr lang="en-CA" dirty="0"/>
              <a:t>Optional projections</a:t>
            </a:r>
          </a:p>
          <a:p>
            <a:r>
              <a:rPr lang="en-CA" dirty="0" err="1"/>
              <a:t>Implemtation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https://eventstore.org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916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7D78-836B-440B-BF4D-D381E9D9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CQRS + 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5F3CA-9A99-44BD-964D-A1E8A9A71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021" y="2249406"/>
            <a:ext cx="6083752" cy="4407127"/>
          </a:xfrm>
        </p:spPr>
      </p:pic>
    </p:spTree>
    <p:extLst>
      <p:ext uri="{BB962C8B-B14F-4D97-AF65-F5344CB8AC3E}">
        <p14:creationId xmlns:p14="http://schemas.microsoft.com/office/powerpoint/2010/main" val="319672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F815-5258-426B-8E90-520C3E0E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C50B-F380-494D-B14B-D09F7307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Side-effect free</a:t>
            </a:r>
          </a:p>
          <a:p>
            <a:r>
              <a:rPr lang="en-CA" dirty="0"/>
              <a:t>Always same output on same input</a:t>
            </a:r>
          </a:p>
          <a:p>
            <a:r>
              <a:rPr lang="en-CA" dirty="0"/>
              <a:t>Easy to maintain</a:t>
            </a:r>
          </a:p>
          <a:p>
            <a:r>
              <a:rPr lang="en-CA" dirty="0"/>
              <a:t>Easy to understand</a:t>
            </a:r>
          </a:p>
          <a:p>
            <a:r>
              <a:rPr lang="en-CA" dirty="0"/>
              <a:t>Easy to test</a:t>
            </a:r>
          </a:p>
        </p:txBody>
      </p:sp>
    </p:spTree>
    <p:extLst>
      <p:ext uri="{BB962C8B-B14F-4D97-AF65-F5344CB8AC3E}">
        <p14:creationId xmlns:p14="http://schemas.microsoft.com/office/powerpoint/2010/main" val="7968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198B-9842-4045-8739-91AB12AB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Pure 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87E650-CEC2-48B6-B22C-04639C461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7" y="2336873"/>
            <a:ext cx="11551641" cy="3599316"/>
          </a:xfrm>
        </p:spPr>
        <p:txBody>
          <a:bodyPr numCol="2"/>
          <a:lstStyle/>
          <a:p>
            <a:r>
              <a:rPr lang="en-CA" dirty="0"/>
              <a:t>Not Pure!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Pure!</a:t>
            </a:r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75F9B2-668C-4D48-8A69-32C1C0D74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" y="2869166"/>
            <a:ext cx="5293669" cy="2583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6A4452-30A4-4017-A9E0-64692C8E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231" y="2869166"/>
            <a:ext cx="5026737" cy="25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DFB0-E94F-40DF-B68B-6A22CD61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Serverless CQRS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8D9F6-CE3B-4988-8D34-52129AB0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805" y="2318139"/>
            <a:ext cx="8560356" cy="4300776"/>
          </a:xfrm>
          <a:solidFill>
            <a:schemeClr val="accent6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2045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3C8-E9E7-4A71-9F1E-B43A11E9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Serverless 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3A97-5CA6-4EBF-A8FB-4DD1E2A2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Command Handler =&gt; Serverless Functions</a:t>
            </a:r>
          </a:p>
          <a:p>
            <a:r>
              <a:rPr lang="en-CA" dirty="0"/>
              <a:t>Projections =&gt; Serverless Functions</a:t>
            </a:r>
          </a:p>
          <a:p>
            <a:r>
              <a:rPr lang="en-CA" dirty="0"/>
              <a:t>Sagas =&gt; Serverless Functions</a:t>
            </a:r>
          </a:p>
          <a:p>
            <a:r>
              <a:rPr lang="en-CA" dirty="0" err="1"/>
              <a:t>EventStore</a:t>
            </a:r>
            <a:r>
              <a:rPr lang="en-CA" dirty="0"/>
              <a:t> =&gt; </a:t>
            </a:r>
            <a:r>
              <a:rPr lang="en-CA" dirty="0" err="1"/>
              <a:t>BlobStorage</a:t>
            </a:r>
            <a:r>
              <a:rPr lang="en-CA" dirty="0"/>
              <a:t> or </a:t>
            </a:r>
            <a:r>
              <a:rPr lang="en-CA" dirty="0" err="1"/>
              <a:t>EventHubs</a:t>
            </a:r>
            <a:endParaRPr lang="en-CA" dirty="0"/>
          </a:p>
          <a:p>
            <a:r>
              <a:rPr lang="en-CA" dirty="0" err="1"/>
              <a:t>ProjectionStore</a:t>
            </a:r>
            <a:r>
              <a:rPr lang="en-CA" dirty="0"/>
              <a:t> =&gt; </a:t>
            </a:r>
            <a:r>
              <a:rPr lang="en-CA" dirty="0" err="1"/>
              <a:t>BlobStorage</a:t>
            </a:r>
            <a:endParaRPr lang="en-CA" dirty="0"/>
          </a:p>
          <a:p>
            <a:r>
              <a:rPr lang="en-CA" dirty="0"/>
              <a:t>Query Handler =&gt; </a:t>
            </a:r>
            <a:r>
              <a:rPr lang="en-CA" dirty="0" err="1"/>
              <a:t>BlobDirect</a:t>
            </a:r>
            <a:r>
              <a:rPr lang="en-CA" dirty="0"/>
              <a:t> or Serverless Functions</a:t>
            </a:r>
          </a:p>
          <a:p>
            <a:r>
              <a:rPr lang="en-CA" dirty="0"/>
              <a:t>Pub/Sub =&gt; </a:t>
            </a:r>
            <a:r>
              <a:rPr lang="en-CA" dirty="0" err="1"/>
              <a:t>EventGrid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56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DF41-9127-484F-8BD1-7CF53591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/>
              <a:t>Serverless CQRS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F444E-2425-41BC-9EC1-CFEF2C62A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466" y="2308807"/>
            <a:ext cx="8525263" cy="4283145"/>
          </a:xfrm>
          <a:solidFill>
            <a:schemeClr val="accent6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733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75F-49DD-40EC-8849-0F1686EA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Serverless CQRS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8177-C997-40A7-B2C8-0F29EB85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CA" dirty="0" err="1"/>
              <a:t>EventStore</a:t>
            </a:r>
            <a:endParaRPr lang="en-CA" dirty="0"/>
          </a:p>
          <a:p>
            <a:pPr lvl="1"/>
            <a:r>
              <a:rPr lang="en-CA" dirty="0"/>
              <a:t>No catch-up of events with Blob Storage</a:t>
            </a:r>
          </a:p>
          <a:p>
            <a:pPr lvl="1"/>
            <a:r>
              <a:rPr lang="en-CA" dirty="0"/>
              <a:t>No catch-up of events with Event Hubs</a:t>
            </a:r>
          </a:p>
          <a:p>
            <a:pPr lvl="1"/>
            <a:r>
              <a:rPr lang="en-CA" dirty="0"/>
              <a:t>No way to enforce ordering</a:t>
            </a:r>
          </a:p>
          <a:p>
            <a:pPr lvl="1"/>
            <a:r>
              <a:rPr lang="en-CA" dirty="0"/>
              <a:t>EventStore.org only running on VMs</a:t>
            </a:r>
          </a:p>
          <a:p>
            <a:pPr lvl="1"/>
            <a:r>
              <a:rPr lang="en-CA" dirty="0"/>
              <a:t>No bindings/trigger for EventStore.org</a:t>
            </a:r>
          </a:p>
          <a:p>
            <a:pPr lvl="1"/>
            <a:endParaRPr lang="en-CA" dirty="0"/>
          </a:p>
          <a:p>
            <a:r>
              <a:rPr lang="en-CA" dirty="0"/>
              <a:t>Projections</a:t>
            </a:r>
          </a:p>
          <a:p>
            <a:pPr lvl="1"/>
            <a:r>
              <a:rPr lang="en-CA" dirty="0"/>
              <a:t>No real singleton support for Projections</a:t>
            </a:r>
          </a:p>
          <a:p>
            <a:pPr lvl="1"/>
            <a:endParaRPr lang="en-CA" dirty="0"/>
          </a:p>
          <a:p>
            <a:r>
              <a:rPr lang="en-CA" dirty="0"/>
              <a:t>No Pub/Sub using </a:t>
            </a:r>
            <a:r>
              <a:rPr lang="en-CA" dirty="0" err="1"/>
              <a:t>WebSockets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01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D96C-2A2F-457A-BFB4-EA69C793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Serverless CQRS Limitations -&gt;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8329-B285-44B6-B5EE-DCF82880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31707"/>
          </a:xfrm>
        </p:spPr>
        <p:txBody>
          <a:bodyPr/>
          <a:lstStyle/>
          <a:p>
            <a:r>
              <a:rPr lang="en-CA" dirty="0" err="1"/>
              <a:t>EventStore</a:t>
            </a:r>
            <a:endParaRPr lang="en-CA" dirty="0"/>
          </a:p>
          <a:p>
            <a:pPr lvl="1"/>
            <a:r>
              <a:rPr lang="en-CA" dirty="0"/>
              <a:t>BYOB: Blob binding with catch-up support</a:t>
            </a:r>
          </a:p>
          <a:p>
            <a:pPr lvl="1"/>
            <a:r>
              <a:rPr lang="en-CA" dirty="0"/>
              <a:t>BYOB: </a:t>
            </a:r>
            <a:r>
              <a:rPr lang="en-CA" dirty="0" err="1"/>
              <a:t>EventHubs</a:t>
            </a:r>
            <a:r>
              <a:rPr lang="en-CA" dirty="0"/>
              <a:t> binding with catch-up support</a:t>
            </a:r>
          </a:p>
          <a:p>
            <a:pPr lvl="1"/>
            <a:r>
              <a:rPr lang="en-CA" dirty="0"/>
              <a:t>BYOB: Binding for EventStore.org</a:t>
            </a:r>
          </a:p>
          <a:p>
            <a:pPr lvl="1"/>
            <a:r>
              <a:rPr lang="en-CA" dirty="0"/>
              <a:t>BYOB: Out binding with enforced ordering</a:t>
            </a:r>
          </a:p>
        </p:txBody>
      </p:sp>
    </p:spTree>
    <p:extLst>
      <p:ext uri="{BB962C8B-B14F-4D97-AF65-F5344CB8AC3E}">
        <p14:creationId xmlns:p14="http://schemas.microsoft.com/office/powerpoint/2010/main" val="33089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1D58-6A32-4B8F-B0CA-724B3A04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CQRS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FA07-46F5-48F6-91DF-5FD21800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Cloud Framework for Microservice Pattern</a:t>
            </a:r>
          </a:p>
          <a:p>
            <a:r>
              <a:rPr lang="en-CA" dirty="0"/>
              <a:t>UI for</a:t>
            </a:r>
          </a:p>
          <a:p>
            <a:pPr lvl="1"/>
            <a:r>
              <a:rPr lang="en-CA" dirty="0"/>
              <a:t>Bring your Command Handler</a:t>
            </a:r>
          </a:p>
          <a:p>
            <a:pPr lvl="1"/>
            <a:r>
              <a:rPr lang="en-CA" dirty="0"/>
              <a:t>Bring your Domain</a:t>
            </a:r>
          </a:p>
          <a:p>
            <a:pPr lvl="1"/>
            <a:r>
              <a:rPr lang="en-CA" dirty="0"/>
              <a:t>Bring your Projections</a:t>
            </a:r>
          </a:p>
          <a:p>
            <a:r>
              <a:rPr lang="en-CA" dirty="0"/>
              <a:t>Automated resources provisioning</a:t>
            </a:r>
          </a:p>
          <a:p>
            <a:r>
              <a:rPr lang="en-CA" dirty="0"/>
              <a:t>Automated wiring</a:t>
            </a:r>
          </a:p>
          <a:p>
            <a:r>
              <a:rPr lang="en-CA" dirty="0"/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390480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57E3-4F97-4AA2-AA13-DD5AB4BC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61EF-55FB-47C1-8E22-28681226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Command and Query Responsibility Segregation (CQRS)</a:t>
            </a:r>
          </a:p>
          <a:p>
            <a:r>
              <a:rPr lang="en-CA" dirty="0"/>
              <a:t>Event Sourcing (ES) / Event Store</a:t>
            </a:r>
          </a:p>
          <a:p>
            <a:r>
              <a:rPr lang="en-CA" dirty="0"/>
              <a:t>Pure functions</a:t>
            </a:r>
          </a:p>
          <a:p>
            <a:r>
              <a:rPr lang="en-CA" dirty="0"/>
              <a:t>Serverless CQRS</a:t>
            </a:r>
          </a:p>
          <a:p>
            <a:r>
              <a:rPr lang="en-CA" dirty="0"/>
              <a:t>CQRS as a Service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293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DF41-9127-484F-8BD1-7CF53591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dirty="0"/>
              <a:t>Serverless CQRS Future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319D0F-D18F-4E11-9E78-683919C40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391" y="2299478"/>
            <a:ext cx="8177041" cy="4473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56531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E0AE-030A-488D-9157-2D6546C8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 Serverless CQRS / CQRS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4CB2-E899-4D6E-B6C2-82F05383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https://github.com/CQRSaaS/</a:t>
            </a:r>
            <a:endParaRPr lang="en-CA" dirty="0"/>
          </a:p>
          <a:p>
            <a:r>
              <a:rPr lang="en-CA" dirty="0">
                <a:hlinkClick r:id="rId3"/>
              </a:rPr>
              <a:t>https://github.com/dersia/timey-SCQRS/tree/blobOnly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8729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5C2-F5C8-4036-BAD4-5EF6F30F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 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3234-951B-4111-92C2-A47651CD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Martin Fowler “</a:t>
            </a:r>
            <a:r>
              <a:rPr lang="en-CA" dirty="0" err="1"/>
              <a:t>CommandQuerySeparation</a:t>
            </a:r>
            <a:r>
              <a:rPr lang="en-CA" dirty="0"/>
              <a:t>” 2005</a:t>
            </a:r>
            <a:br>
              <a:rPr lang="en-CA" dirty="0"/>
            </a:br>
            <a:r>
              <a:rPr lang="en-CA" dirty="0">
                <a:hlinkClick r:id="rId2"/>
              </a:rPr>
              <a:t>https://martinfowler.com/bliki/CommandQuerySeparation.html</a:t>
            </a:r>
            <a:endParaRPr lang="en-CA" dirty="0"/>
          </a:p>
          <a:p>
            <a:r>
              <a:rPr lang="en-CA" dirty="0"/>
              <a:t>Greg Young “DDDD 10 [CQS]” 2008 </a:t>
            </a:r>
            <a:br>
              <a:rPr lang="en-CA" dirty="0"/>
            </a:br>
            <a:r>
              <a:rPr lang="en-CA" dirty="0">
                <a:hlinkClick r:id="rId3"/>
              </a:rPr>
              <a:t>http://codebetter.com/gregyoung/2008/04/28/dddd-10-cqs/</a:t>
            </a:r>
            <a:endParaRPr lang="en-CA" dirty="0"/>
          </a:p>
          <a:p>
            <a:r>
              <a:rPr lang="en-CA" dirty="0"/>
              <a:t>Greg Young “Command Query Separation?” 2009</a:t>
            </a:r>
            <a:br>
              <a:rPr lang="en-CA" dirty="0"/>
            </a:br>
            <a:r>
              <a:rPr lang="en-CA" dirty="0">
                <a:hlinkClick r:id="rId4"/>
              </a:rPr>
              <a:t>http://codebetter.com/gregyoung/2009/08/13/command-query-separation/</a:t>
            </a:r>
            <a:endParaRPr lang="en-CA" dirty="0"/>
          </a:p>
          <a:p>
            <a:r>
              <a:rPr lang="en-CA" dirty="0"/>
              <a:t>Martin Fowler “CQRS” 2011</a:t>
            </a:r>
            <a:br>
              <a:rPr lang="en-CA" dirty="0"/>
            </a:br>
            <a:r>
              <a:rPr lang="en-CA" dirty="0">
                <a:hlinkClick r:id="rId5"/>
              </a:rPr>
              <a:t>https://martinfowler.com/bliki/CQRS.html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271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7EDE-DCB5-410F-8469-A5322452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Read 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9377-9923-4FCE-910D-DA6A6472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2709"/>
          </a:xfrm>
        </p:spPr>
        <p:txBody>
          <a:bodyPr>
            <a:normAutofit fontScale="92500"/>
          </a:bodyPr>
          <a:lstStyle/>
          <a:p>
            <a:r>
              <a:rPr lang="en-CA" dirty="0">
                <a:hlinkClick r:id="rId2"/>
              </a:rPr>
              <a:t>https://ordina-jworks.github.io/domain-driven%20design/2016/02/02/A-Decade-Of-DDD-CQRS-And-Event-Sourcing.html</a:t>
            </a:r>
            <a:endParaRPr lang="en-CA" dirty="0"/>
          </a:p>
          <a:p>
            <a:r>
              <a:rPr lang="en-CA" dirty="0">
                <a:hlinkClick r:id="rId3"/>
              </a:rPr>
              <a:t>https://docs.microsoft.com/en-us/azure/architecture/guide/architecture-styles/</a:t>
            </a:r>
            <a:endParaRPr lang="en-CA" dirty="0"/>
          </a:p>
          <a:p>
            <a:r>
              <a:rPr lang="en-CA" dirty="0">
                <a:hlinkClick r:id="rId4"/>
              </a:rPr>
              <a:t>https://docs.microsoft.com/en-us/azure/architecture/patterns/cqrs</a:t>
            </a:r>
            <a:endParaRPr lang="en-CA" dirty="0"/>
          </a:p>
          <a:p>
            <a:r>
              <a:rPr lang="en-CA" dirty="0">
                <a:hlinkClick r:id="rId5"/>
              </a:rPr>
              <a:t>https://msdn.microsoft.com/en-us/library/jj591577.aspx</a:t>
            </a:r>
            <a:endParaRPr lang="en-CA" dirty="0"/>
          </a:p>
          <a:p>
            <a:r>
              <a:rPr lang="en-CA" dirty="0">
                <a:hlinkClick r:id="rId6"/>
              </a:rPr>
              <a:t>http://codebetter.com/gregyoung/2010/02/16/cqrs-task-based-uis-event-sourcing-agh/</a:t>
            </a:r>
            <a:endParaRPr lang="en-CA" dirty="0"/>
          </a:p>
          <a:p>
            <a:r>
              <a:rPr lang="en-CA" dirty="0">
                <a:hlinkClick r:id="rId7"/>
              </a:rPr>
              <a:t>https://martinfowler.com/bliki/CQRS.html</a:t>
            </a:r>
            <a:endParaRPr lang="en-CA" dirty="0"/>
          </a:p>
          <a:p>
            <a:r>
              <a:rPr lang="en-CA" dirty="0">
                <a:hlinkClick r:id="rId6"/>
              </a:rPr>
              <a:t>http://codebetter.com/gregyoung/2010/02/16/cqrs-task-based-uis-event-sourcing-agh/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567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5C2-F5C8-4036-BAD4-5EF6F30F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 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3234-951B-4111-92C2-A47651CD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Martin Fowler “Event Sourcing” 2005</a:t>
            </a:r>
            <a:br>
              <a:rPr lang="en-CA" dirty="0"/>
            </a:br>
            <a:r>
              <a:rPr lang="en-CA" dirty="0">
                <a:hlinkClick r:id="rId2"/>
              </a:rPr>
              <a:t>https://martinfowler.com/eaaDev/EventSourcing.html</a:t>
            </a:r>
            <a:endParaRPr lang="en-CA" dirty="0"/>
          </a:p>
          <a:p>
            <a:r>
              <a:rPr lang="en-CA" dirty="0"/>
              <a:t>History of Blockchain</a:t>
            </a:r>
            <a:br>
              <a:rPr lang="en-CA" dirty="0"/>
            </a:br>
            <a:r>
              <a:rPr lang="en-CA" dirty="0">
                <a:hlinkClick r:id="rId3"/>
              </a:rPr>
              <a:t>https://en.wikipedia.org/wiki/Blockchain#History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903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7EDE-DCB5-410F-8469-A5322452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Read 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9377-9923-4FCE-910D-DA6A6472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2709"/>
          </a:xfrm>
        </p:spPr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https://martinfowler.com/eaaDev/EventSourcing.html</a:t>
            </a:r>
            <a:endParaRPr lang="en-CA" dirty="0"/>
          </a:p>
          <a:p>
            <a:r>
              <a:rPr lang="en-CA" dirty="0">
                <a:hlinkClick r:id="rId3"/>
              </a:rPr>
              <a:t>http://eventuate.io/whyeventsourcing.html</a:t>
            </a:r>
            <a:endParaRPr lang="en-CA" dirty="0"/>
          </a:p>
          <a:p>
            <a:r>
              <a:rPr lang="en-CA" dirty="0">
                <a:hlinkClick r:id="rId4"/>
              </a:rPr>
              <a:t>https://docs.microsoft.com/en-us/azure/architecture/patterns/event-sourcing</a:t>
            </a:r>
            <a:endParaRPr lang="en-CA" dirty="0"/>
          </a:p>
          <a:p>
            <a:r>
              <a:rPr lang="en-CA" dirty="0">
                <a:hlinkClick r:id="rId5"/>
              </a:rPr>
              <a:t>https://www.linkedin.com/pulse/blockchain-event-sourcing-lee-hambley/</a:t>
            </a:r>
            <a:endParaRPr lang="en-CA" dirty="0"/>
          </a:p>
          <a:p>
            <a:r>
              <a:rPr lang="en-CA" dirty="0">
                <a:hlinkClick r:id="rId6"/>
              </a:rPr>
              <a:t>https://adaptechsolutions.net/blockchain-hype-or-necessity/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73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6CE7-91D0-44CA-95CE-2BCF2E00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DE53-88D0-49F2-BE43-CD36CE67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41432"/>
          </a:xfrm>
        </p:spPr>
        <p:txBody>
          <a:bodyPr>
            <a:normAutofit/>
          </a:bodyPr>
          <a:lstStyle/>
          <a:p>
            <a:r>
              <a:rPr lang="en-CA" dirty="0"/>
              <a:t>First described 1988 by Bertrand Meyer as CQS</a:t>
            </a:r>
          </a:p>
          <a:p>
            <a:r>
              <a:rPr lang="en-CA" dirty="0"/>
              <a:t>Picked up by Martin Fowler 2005</a:t>
            </a:r>
          </a:p>
          <a:p>
            <a:r>
              <a:rPr lang="en-CA" dirty="0"/>
              <a:t>Picked up by Greg Young 2008 -&gt; CQRS 2009</a:t>
            </a:r>
          </a:p>
          <a:p>
            <a:r>
              <a:rPr lang="en-CA" dirty="0"/>
              <a:t>Facebook Flux 2014, Redux 2015, </a:t>
            </a:r>
            <a:r>
              <a:rPr lang="en-CA" dirty="0" err="1"/>
              <a:t>Mobx</a:t>
            </a:r>
            <a:r>
              <a:rPr lang="en-CA" dirty="0"/>
              <a:t> 2015, </a:t>
            </a:r>
            <a:r>
              <a:rPr lang="en-CA" dirty="0" err="1"/>
              <a:t>Vuex</a:t>
            </a:r>
            <a:r>
              <a:rPr lang="en-CA" dirty="0"/>
              <a:t> 2015*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sz="1400" dirty="0"/>
              <a:t>* first commit on </a:t>
            </a:r>
            <a:r>
              <a:rPr lang="en-CA" sz="1400" dirty="0" err="1"/>
              <a:t>github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63702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2658-909D-49B1-81E9-556245E2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CQRS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B8DC334-389C-4F67-94D3-3E60CC96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77" y="2505456"/>
            <a:ext cx="2725609" cy="3599316"/>
          </a:xfrm>
        </p:spPr>
        <p:txBody>
          <a:bodyPr/>
          <a:lstStyle/>
          <a:p>
            <a:pPr marL="0" indent="0">
              <a:buNone/>
            </a:pPr>
            <a:r>
              <a:rPr lang="en-CA" i="1" dirty="0"/>
              <a:t>Asking a question should not change the answer</a:t>
            </a:r>
            <a:r>
              <a:rPr lang="en-CA" dirty="0"/>
              <a:t> – Bertrand Meyer 1988</a:t>
            </a:r>
            <a:endParaRPr lang="en-CA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971A07-A0C5-403E-B663-6B26B5EA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21" y="2135147"/>
            <a:ext cx="6330025" cy="44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5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74B1-24D1-41A5-A4D2-5142531B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BE92-6548-4C82-9816-947AE584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First work chain of blocks described 1991 by Stuart Haber and W. Scott </a:t>
            </a:r>
            <a:r>
              <a:rPr lang="en-CA" dirty="0" err="1"/>
              <a:t>Stornetta</a:t>
            </a:r>
            <a:endParaRPr lang="en-CA" dirty="0"/>
          </a:p>
          <a:p>
            <a:r>
              <a:rPr lang="en-CA" dirty="0"/>
              <a:t>Described as </a:t>
            </a:r>
            <a:r>
              <a:rPr lang="en-CA" dirty="0" err="1"/>
              <a:t>EventSourcing</a:t>
            </a:r>
            <a:r>
              <a:rPr lang="en-CA" dirty="0"/>
              <a:t> 2005 by Martin Fowler</a:t>
            </a:r>
          </a:p>
          <a:p>
            <a:r>
              <a:rPr lang="en-CA" dirty="0"/>
              <a:t>Blockchain – 2008 by Satoshi Nakamoto</a:t>
            </a:r>
          </a:p>
        </p:txBody>
      </p:sp>
    </p:spTree>
    <p:extLst>
      <p:ext uri="{BB962C8B-B14F-4D97-AF65-F5344CB8AC3E}">
        <p14:creationId xmlns:p14="http://schemas.microsoft.com/office/powerpoint/2010/main" val="41537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F832-3C91-4563-B4AE-7A5EF69B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19D2-3ED3-4FD1-A08F-22581BEE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49821"/>
          </a:xfrm>
        </p:spPr>
        <p:txBody>
          <a:bodyPr numCol="2"/>
          <a:lstStyle/>
          <a:p>
            <a:r>
              <a:rPr lang="en-CA" dirty="0"/>
              <a:t>Append only ledger</a:t>
            </a:r>
          </a:p>
          <a:p>
            <a:r>
              <a:rPr lang="en-CA" dirty="0"/>
              <a:t>Immutable Events</a:t>
            </a:r>
          </a:p>
          <a:p>
            <a:r>
              <a:rPr lang="en-CA" dirty="0"/>
              <a:t>No Locking</a:t>
            </a:r>
            <a:r>
              <a:rPr lang="en-CA" baseline="30000" dirty="0"/>
              <a:t>1</a:t>
            </a:r>
          </a:p>
          <a:p>
            <a:r>
              <a:rPr lang="en-CA" dirty="0"/>
              <a:t>Complete history of Entity</a:t>
            </a:r>
            <a:r>
              <a:rPr lang="en-CA" baseline="30000" dirty="0"/>
              <a:t>2</a:t>
            </a:r>
          </a:p>
          <a:p>
            <a:r>
              <a:rPr lang="en-CA" dirty="0"/>
              <a:t>Perfect for Reports (BI)</a:t>
            </a:r>
          </a:p>
          <a:p>
            <a:r>
              <a:rPr lang="en-CA" dirty="0"/>
              <a:t>Meaningful for a domain expert</a:t>
            </a:r>
            <a:r>
              <a:rPr lang="en-CA" baseline="30000" dirty="0"/>
              <a:t>3</a:t>
            </a:r>
          </a:p>
          <a:p>
            <a:endParaRPr lang="en-CA" baseline="30000" dirty="0"/>
          </a:p>
          <a:p>
            <a:endParaRPr lang="en-CA" baseline="30000" dirty="0"/>
          </a:p>
          <a:p>
            <a:r>
              <a:rPr lang="en-CA" sz="1000" baseline="30000" dirty="0"/>
              <a:t>1</a:t>
            </a:r>
            <a:r>
              <a:rPr lang="en-CA" sz="1000" dirty="0"/>
              <a:t> ordering is vital</a:t>
            </a:r>
          </a:p>
          <a:p>
            <a:r>
              <a:rPr lang="en-CA" sz="1000" baseline="30000" dirty="0"/>
              <a:t>2</a:t>
            </a:r>
            <a:r>
              <a:rPr lang="en-CA" sz="1000" dirty="0"/>
              <a:t> Entity in this case has a different meaning than in a relational-data-structure</a:t>
            </a:r>
          </a:p>
          <a:p>
            <a:r>
              <a:rPr lang="en-CA" sz="1000" baseline="30000" dirty="0"/>
              <a:t>3</a:t>
            </a:r>
            <a:r>
              <a:rPr lang="en-CA" sz="1000" dirty="0"/>
              <a:t> further read Domain Driven Design</a:t>
            </a:r>
          </a:p>
          <a:p>
            <a:r>
              <a:rPr lang="en-CA" dirty="0"/>
              <a:t>Limitations and concerns</a:t>
            </a:r>
          </a:p>
          <a:p>
            <a:pPr lvl="1"/>
            <a:r>
              <a:rPr lang="en-CA" dirty="0"/>
              <a:t>Only eventually consistent</a:t>
            </a:r>
          </a:p>
          <a:p>
            <a:pPr lvl="1"/>
            <a:r>
              <a:rPr lang="en-CA" dirty="0"/>
              <a:t>Event ordering is vital</a:t>
            </a:r>
          </a:p>
          <a:p>
            <a:pPr lvl="1"/>
            <a:r>
              <a:rPr lang="en-CA" dirty="0"/>
              <a:t>No SQL queries</a:t>
            </a:r>
          </a:p>
          <a:p>
            <a:pPr lvl="1"/>
            <a:r>
              <a:rPr lang="en-CA" dirty="0"/>
              <a:t>Rethinking Data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178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2658-909D-49B1-81E9-556245E2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B8DC334-389C-4F67-94D3-3E60CC96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77" y="2505456"/>
            <a:ext cx="2725609" cy="3599316"/>
          </a:xfrm>
        </p:spPr>
        <p:txBody>
          <a:bodyPr/>
          <a:lstStyle/>
          <a:p>
            <a:pPr marL="0" indent="0">
              <a:buNone/>
            </a:pP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 all changes to an application state as a sequence of events.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Martin Fowler 2005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7554C-8D79-48A9-AC07-B86287CE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5" y="2580957"/>
            <a:ext cx="6423171" cy="36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5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572F-88E9-4269-95B6-3341332C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53DB-520C-4E50-8D0A-6B15001B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0" y="4090174"/>
            <a:ext cx="2836369" cy="47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 only ledger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97818-804F-486C-BDCF-A87466A4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80" y="2333494"/>
            <a:ext cx="7112378" cy="40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4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5612-986B-429E-84AF-C31AD6B5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Sourcing or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AC79-69EC-45A7-BD1F-64B758B5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07876"/>
          </a:xfrm>
        </p:spPr>
        <p:txBody>
          <a:bodyPr numCol="3"/>
          <a:lstStyle/>
          <a:p>
            <a:r>
              <a:rPr lang="en-CA" dirty="0"/>
              <a:t>Common</a:t>
            </a:r>
          </a:p>
          <a:p>
            <a:pPr lvl="1"/>
            <a:r>
              <a:rPr lang="en-CA" dirty="0"/>
              <a:t>storing facts in order</a:t>
            </a:r>
          </a:p>
          <a:p>
            <a:pPr lvl="1"/>
            <a:r>
              <a:rPr lang="en-CA" dirty="0"/>
              <a:t>append-only</a:t>
            </a:r>
          </a:p>
          <a:p>
            <a:pPr lvl="1"/>
            <a:r>
              <a:rPr lang="en-CA" dirty="0"/>
              <a:t>cryptographic verfication</a:t>
            </a:r>
            <a:r>
              <a:rPr lang="en-CA" baseline="30000" dirty="0"/>
              <a:t>1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sz="1000" baseline="30000" dirty="0"/>
              <a:t>1</a:t>
            </a:r>
            <a:r>
              <a:rPr lang="en-CA" sz="1000" dirty="0"/>
              <a:t> optional for </a:t>
            </a:r>
            <a:r>
              <a:rPr lang="en-CA" sz="1000" dirty="0" err="1"/>
              <a:t>Eventsourcing</a:t>
            </a:r>
            <a:endParaRPr lang="en-CA" sz="1000" dirty="0"/>
          </a:p>
          <a:p>
            <a:r>
              <a:rPr lang="en-CA" dirty="0"/>
              <a:t>Blockchain</a:t>
            </a:r>
          </a:p>
          <a:p>
            <a:pPr lvl="1"/>
            <a:r>
              <a:rPr lang="en-CA" dirty="0"/>
              <a:t>publicly verified ledger</a:t>
            </a:r>
          </a:p>
          <a:p>
            <a:pPr lvl="1"/>
            <a:r>
              <a:rPr lang="en-CA" dirty="0"/>
              <a:t>reward mechanism for verifying blocks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Event Sourcing</a:t>
            </a:r>
          </a:p>
          <a:p>
            <a:pPr lvl="2"/>
            <a:r>
              <a:rPr lang="en-CA" dirty="0"/>
              <a:t>centralized 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9446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651</Words>
  <Application>Microsoft Office PowerPoint</Application>
  <PresentationFormat>Widescreen</PresentationFormat>
  <Paragraphs>159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Berlin</vt:lpstr>
      <vt:lpstr>Serverless CQRS</vt:lpstr>
      <vt:lpstr>Agenda</vt:lpstr>
      <vt:lpstr>CQRS</vt:lpstr>
      <vt:lpstr>CQRS</vt:lpstr>
      <vt:lpstr>Event Sourcing</vt:lpstr>
      <vt:lpstr>Event Sourcing</vt:lpstr>
      <vt:lpstr>Event Sourcing</vt:lpstr>
      <vt:lpstr>Event Sourcing</vt:lpstr>
      <vt:lpstr>Event Sourcing or Blockchain</vt:lpstr>
      <vt:lpstr>Event Store</vt:lpstr>
      <vt:lpstr>CQRS + ES</vt:lpstr>
      <vt:lpstr>Pure Function</vt:lpstr>
      <vt:lpstr>Pure Function</vt:lpstr>
      <vt:lpstr>Serverless CQRS</vt:lpstr>
      <vt:lpstr>Serverless CQRS</vt:lpstr>
      <vt:lpstr>Serverless CQRS</vt:lpstr>
      <vt:lpstr>Serverless CQRS Limitations</vt:lpstr>
      <vt:lpstr>Serverless CQRS Limitations -&gt; Solutions</vt:lpstr>
      <vt:lpstr>CQRS as a Service</vt:lpstr>
      <vt:lpstr>Serverless CQRS Future</vt:lpstr>
      <vt:lpstr>Sources Serverless CQRS / CQRS as a Service</vt:lpstr>
      <vt:lpstr>Sources CQRS</vt:lpstr>
      <vt:lpstr>Further Read CQRS</vt:lpstr>
      <vt:lpstr>Sources Event Sourcing</vt:lpstr>
      <vt:lpstr>Further Read Event 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CQRS</dc:title>
  <dc:creator>Sia Ghassemi</dc:creator>
  <cp:lastModifiedBy>Siavash Ghassemi</cp:lastModifiedBy>
  <cp:revision>18</cp:revision>
  <dcterms:created xsi:type="dcterms:W3CDTF">2018-02-08T05:54:42Z</dcterms:created>
  <dcterms:modified xsi:type="dcterms:W3CDTF">2018-02-08T23:57:05Z</dcterms:modified>
</cp:coreProperties>
</file>