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PrismLibra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2C4A-A0E4-4A9F-9981-72D296A78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Xamarin.Forms ist viel schöner mit Prism.Forms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66E17-494D-40F9-9488-9AFF3688D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5836-470F-41F9-B62F-8558CF2C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Navigation: Stack Manipulation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D162-9C78-4A57-BF45-B042868DBC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Remove Page from Navigation</a:t>
            </a:r>
          </a:p>
          <a:p>
            <a:pPr lvl="1"/>
            <a:r>
              <a:rPr lang="en-CA" dirty="0" err="1"/>
              <a:t>ViewA</a:t>
            </a:r>
            <a:r>
              <a:rPr lang="en-CA" dirty="0"/>
              <a:t>/</a:t>
            </a:r>
            <a:r>
              <a:rPr lang="en-CA" dirty="0" err="1"/>
              <a:t>ViewB</a:t>
            </a:r>
            <a:r>
              <a:rPr lang="en-CA" dirty="0"/>
              <a:t>/</a:t>
            </a:r>
            <a:r>
              <a:rPr lang="en-CA" dirty="0" err="1"/>
              <a:t>ViewC</a:t>
            </a:r>
            <a:r>
              <a:rPr lang="en-CA" dirty="0"/>
              <a:t>/../</a:t>
            </a:r>
            <a:r>
              <a:rPr lang="en-CA" dirty="0" err="1"/>
              <a:t>ViewD</a:t>
            </a:r>
            <a:endParaRPr lang="en-CA" dirty="0"/>
          </a:p>
          <a:p>
            <a:r>
              <a:rPr lang="en-CA" dirty="0"/>
              <a:t>Go Back to root</a:t>
            </a:r>
          </a:p>
          <a:p>
            <a:pPr lvl="1"/>
            <a:r>
              <a:rPr lang="en-CA" dirty="0" err="1"/>
              <a:t>IN</a:t>
            </a:r>
            <a:r>
              <a:rPr lang="en-CA" sz="1400" dirty="0" err="1"/>
              <a:t>avigation</a:t>
            </a:r>
            <a:r>
              <a:rPr lang="en-CA" dirty="0" err="1"/>
              <a:t>S</a:t>
            </a:r>
            <a:r>
              <a:rPr lang="en-CA" sz="1400" dirty="0" err="1"/>
              <a:t>ervice</a:t>
            </a:r>
            <a:r>
              <a:rPr lang="en-CA" dirty="0" err="1"/>
              <a:t>.G</a:t>
            </a:r>
            <a:r>
              <a:rPr lang="en-CA" sz="1400" dirty="0" err="1"/>
              <a:t>o</a:t>
            </a:r>
            <a:r>
              <a:rPr lang="en-CA" dirty="0" err="1"/>
              <a:t>B</a:t>
            </a:r>
            <a:r>
              <a:rPr lang="en-CA" sz="1400" dirty="0" err="1"/>
              <a:t>ack</a:t>
            </a:r>
            <a:r>
              <a:rPr lang="en-CA" dirty="0" err="1"/>
              <a:t>T</a:t>
            </a:r>
            <a:r>
              <a:rPr lang="en-CA" sz="1400" dirty="0" err="1"/>
              <a:t>o</a:t>
            </a:r>
            <a:r>
              <a:rPr lang="en-CA" dirty="0" err="1"/>
              <a:t>R</a:t>
            </a:r>
            <a:r>
              <a:rPr lang="en-CA" sz="1400" dirty="0" err="1"/>
              <a:t>oot</a:t>
            </a:r>
            <a:endParaRPr lang="en-CA" sz="1400" dirty="0"/>
          </a:p>
          <a:p>
            <a:r>
              <a:rPr lang="en-CA" dirty="0" err="1"/>
              <a:t>Retrive</a:t>
            </a:r>
            <a:r>
              <a:rPr lang="en-CA" dirty="0"/>
              <a:t> current navigation URI</a:t>
            </a:r>
          </a:p>
          <a:p>
            <a:pPr lvl="1"/>
            <a:r>
              <a:rPr lang="en-US" dirty="0" err="1"/>
              <a:t>IN</a:t>
            </a:r>
            <a:r>
              <a:rPr lang="en-US" sz="1400" dirty="0" err="1"/>
              <a:t>avigation</a:t>
            </a:r>
            <a:r>
              <a:rPr lang="en-US" dirty="0" err="1"/>
              <a:t>S</a:t>
            </a:r>
            <a:r>
              <a:rPr lang="en-US" sz="1400" dirty="0" err="1"/>
              <a:t>ervice</a:t>
            </a:r>
            <a:r>
              <a:rPr lang="en-US" dirty="0" err="1"/>
              <a:t>.G</a:t>
            </a:r>
            <a:r>
              <a:rPr lang="en-US" sz="1400" dirty="0" err="1"/>
              <a:t>et</a:t>
            </a:r>
            <a:r>
              <a:rPr lang="en-US" dirty="0" err="1"/>
              <a:t>N</a:t>
            </a:r>
            <a:r>
              <a:rPr lang="en-US" sz="1400" dirty="0" err="1"/>
              <a:t>avigation</a:t>
            </a:r>
            <a:r>
              <a:rPr lang="en-US" dirty="0" err="1"/>
              <a:t>U</a:t>
            </a:r>
            <a:r>
              <a:rPr lang="en-US" sz="1400" dirty="0" err="1"/>
              <a:t>ri</a:t>
            </a:r>
            <a:r>
              <a:rPr lang="en-US" dirty="0" err="1"/>
              <a:t>P</a:t>
            </a:r>
            <a:r>
              <a:rPr lang="en-US" sz="1400" dirty="0" err="1"/>
              <a:t>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3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55C5-F9E9-4CB9-8F29-3CDDD67D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8B69-2B03-416A-B148-A05EF519E9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Navigate(“</a:t>
            </a:r>
            <a:r>
              <a:rPr lang="en-US" sz="2400" dirty="0" err="1"/>
              <a:t>MasterDetail</a:t>
            </a:r>
            <a:r>
              <a:rPr lang="en-US" sz="2400" dirty="0"/>
              <a:t>/</a:t>
            </a:r>
            <a:r>
              <a:rPr lang="en-US" sz="2400" dirty="0" err="1"/>
              <a:t>NavigationPage</a:t>
            </a:r>
            <a:r>
              <a:rPr lang="en-US" sz="2400" dirty="0"/>
              <a:t>/</a:t>
            </a:r>
            <a:r>
              <a:rPr lang="en-US" sz="2400" dirty="0" err="1"/>
              <a:t>ViewA</a:t>
            </a:r>
            <a:r>
              <a:rPr lang="en-US" sz="2400" dirty="0"/>
              <a:t>/</a:t>
            </a:r>
            <a:r>
              <a:rPr lang="en-US" sz="2400" dirty="0" err="1"/>
              <a:t>ViewB</a:t>
            </a:r>
            <a:r>
              <a:rPr lang="en-US" sz="2400" dirty="0"/>
              <a:t>”);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30071C-FE2C-4C71-8412-E61939D3F178}"/>
              </a:ext>
            </a:extLst>
          </p:cNvPr>
          <p:cNvGrpSpPr>
            <a:grpSpLocks noChangeAspect="1"/>
          </p:cNvGrpSpPr>
          <p:nvPr/>
        </p:nvGrpSpPr>
        <p:grpSpPr>
          <a:xfrm>
            <a:off x="1196990" y="3113943"/>
            <a:ext cx="1350237" cy="2657997"/>
            <a:chOff x="1335024" y="6225108"/>
            <a:chExt cx="3000525" cy="59066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5E9181-BF2C-406A-9B2E-E2E1C32D4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024" y="6225108"/>
              <a:ext cx="3000525" cy="590666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55BC59-BBDB-4873-B6B0-6FC584CEC8F9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098" y="6743700"/>
              <a:ext cx="2677871" cy="478389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B554BBB-7350-4FA0-B810-8EF9F1BD45DD}"/>
              </a:ext>
            </a:extLst>
          </p:cNvPr>
          <p:cNvGrpSpPr>
            <a:grpSpLocks noChangeAspect="1"/>
          </p:cNvGrpSpPr>
          <p:nvPr/>
        </p:nvGrpSpPr>
        <p:grpSpPr>
          <a:xfrm>
            <a:off x="2803427" y="3125393"/>
            <a:ext cx="2342672" cy="2657997"/>
            <a:chOff x="4888435" y="6339408"/>
            <a:chExt cx="5205938" cy="590666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93B3232-A513-4D46-A46F-26C584A69493}"/>
                </a:ext>
              </a:extLst>
            </p:cNvPr>
            <p:cNvGrpSpPr/>
            <p:nvPr/>
          </p:nvGrpSpPr>
          <p:grpSpPr>
            <a:xfrm>
              <a:off x="7093848" y="6339408"/>
              <a:ext cx="3000525" cy="5906661"/>
              <a:chOff x="7115025" y="6225108"/>
              <a:chExt cx="3000525" cy="590666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226179A-1E9B-4CA6-804C-BB8C6023B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5025" y="6225108"/>
                <a:ext cx="3000525" cy="590666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D8D5D9B-1C35-4B91-8D4A-6A78FF14E4EB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7099" y="6743700"/>
                <a:ext cx="2677871" cy="4783893"/>
              </a:xfrm>
              <a:prstGeom prst="rect">
                <a:avLst/>
              </a:prstGeom>
            </p:spPr>
          </p:pic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E43B3ED-8BFA-4514-BEE7-B5CC59F3B430}"/>
                </a:ext>
              </a:extLst>
            </p:cNvPr>
            <p:cNvCxnSpPr/>
            <p:nvPr/>
          </p:nvCxnSpPr>
          <p:spPr>
            <a:xfrm>
              <a:off x="4888435" y="9292738"/>
              <a:ext cx="1652527" cy="0"/>
            </a:xfrm>
            <a:prstGeom prst="line">
              <a:avLst/>
            </a:prstGeom>
            <a:noFill/>
            <a:ln w="76200">
              <a:solidFill>
                <a:srgbClr val="76828C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154E56-EC9B-45D5-A8AA-125DFC1874C2}"/>
              </a:ext>
            </a:extLst>
          </p:cNvPr>
          <p:cNvGrpSpPr>
            <a:grpSpLocks noChangeAspect="1"/>
          </p:cNvGrpSpPr>
          <p:nvPr/>
        </p:nvGrpSpPr>
        <p:grpSpPr>
          <a:xfrm>
            <a:off x="5391818" y="3133202"/>
            <a:ext cx="2462513" cy="2657997"/>
            <a:chOff x="10913570" y="6339408"/>
            <a:chExt cx="5472249" cy="590666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6EECAE5-CB64-4551-A3FD-C94D8997B664}"/>
                </a:ext>
              </a:extLst>
            </p:cNvPr>
            <p:cNvGrpSpPr/>
            <p:nvPr/>
          </p:nvGrpSpPr>
          <p:grpSpPr>
            <a:xfrm>
              <a:off x="13385294" y="6339408"/>
              <a:ext cx="3000525" cy="5906661"/>
              <a:chOff x="13385294" y="6339408"/>
              <a:chExt cx="3000525" cy="5906661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1FADE6D-A821-4303-9D4C-CA2D655C6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85294" y="6339408"/>
                <a:ext cx="3000525" cy="5906661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40AB267-23F2-4D85-8B0C-16A073FEE7A7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7368" y="6858000"/>
                <a:ext cx="2677871" cy="4783892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71DAED-E821-4824-A990-C2622F417285}"/>
                  </a:ext>
                </a:extLst>
              </p:cNvPr>
              <p:cNvSpPr txBox="1"/>
              <p:nvPr/>
            </p:nvSpPr>
            <p:spPr>
              <a:xfrm>
                <a:off x="13952447" y="8857531"/>
                <a:ext cx="1866217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View A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607BFA-0FD1-4F80-9560-68BBA352A279}"/>
                </a:ext>
              </a:extLst>
            </p:cNvPr>
            <p:cNvCxnSpPr/>
            <p:nvPr/>
          </p:nvCxnSpPr>
          <p:spPr>
            <a:xfrm>
              <a:off x="10913570" y="9292738"/>
              <a:ext cx="1652527" cy="0"/>
            </a:xfrm>
            <a:prstGeom prst="line">
              <a:avLst/>
            </a:prstGeom>
            <a:noFill/>
            <a:ln w="76200">
              <a:solidFill>
                <a:srgbClr val="76828C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AA3C82-BCE6-4BAF-BF14-F808AD34125D}"/>
              </a:ext>
            </a:extLst>
          </p:cNvPr>
          <p:cNvGrpSpPr>
            <a:grpSpLocks noChangeAspect="1"/>
          </p:cNvGrpSpPr>
          <p:nvPr/>
        </p:nvGrpSpPr>
        <p:grpSpPr>
          <a:xfrm>
            <a:off x="8107711" y="3133201"/>
            <a:ext cx="2439021" cy="2657997"/>
            <a:chOff x="17257220" y="6339407"/>
            <a:chExt cx="5420045" cy="590666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A79C47C-94CB-491F-B958-6F94927D7AF1}"/>
                </a:ext>
              </a:extLst>
            </p:cNvPr>
            <p:cNvGrpSpPr/>
            <p:nvPr/>
          </p:nvGrpSpPr>
          <p:grpSpPr>
            <a:xfrm>
              <a:off x="19676740" y="6339407"/>
              <a:ext cx="3000525" cy="5906661"/>
              <a:chOff x="19676740" y="6339407"/>
              <a:chExt cx="3000525" cy="5906661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00E622E-F387-48DA-A970-DC69B2A9A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76740" y="6339407"/>
                <a:ext cx="3000525" cy="5906661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085245E-557D-41FC-9C61-86C9DB179EB8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38810" y="6858000"/>
                <a:ext cx="2677872" cy="478389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8069B5-EA16-430D-A305-BB963D536651}"/>
                  </a:ext>
                </a:extLst>
              </p:cNvPr>
              <p:cNvSpPr txBox="1"/>
              <p:nvPr/>
            </p:nvSpPr>
            <p:spPr>
              <a:xfrm>
                <a:off x="20243893" y="8857530"/>
                <a:ext cx="1840568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View B</a:t>
                </a: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0D7BAE-7B30-4764-8734-1AE8DCBD0E85}"/>
                </a:ext>
              </a:extLst>
            </p:cNvPr>
            <p:cNvCxnSpPr/>
            <p:nvPr/>
          </p:nvCxnSpPr>
          <p:spPr>
            <a:xfrm>
              <a:off x="17257220" y="9250976"/>
              <a:ext cx="1652527" cy="0"/>
            </a:xfrm>
            <a:prstGeom prst="line">
              <a:avLst/>
            </a:prstGeom>
            <a:noFill/>
            <a:ln w="76200">
              <a:solidFill>
                <a:srgbClr val="76828C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08514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CC7F-CE67-4A33-9DCA-5D6620B3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linking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3A7F-A95B-42D2-BFEC-6997F8AED7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Navigate(“</a:t>
            </a:r>
            <a:r>
              <a:rPr lang="en-US" dirty="0" err="1"/>
              <a:t>MasterDetail</a:t>
            </a:r>
            <a:r>
              <a:rPr lang="en-US" dirty="0" err="1">
                <a:solidFill>
                  <a:srgbClr val="9FD959"/>
                </a:solidFill>
              </a:rPr>
              <a:t>?id</a:t>
            </a:r>
            <a:r>
              <a:rPr lang="en-US" dirty="0">
                <a:solidFill>
                  <a:srgbClr val="9FD959"/>
                </a:solidFill>
              </a:rPr>
              <a:t>=6</a:t>
            </a:r>
            <a:r>
              <a:rPr lang="en-US" dirty="0"/>
              <a:t>/</a:t>
            </a:r>
            <a:r>
              <a:rPr lang="en-US" dirty="0" err="1"/>
              <a:t>NavigationPage</a:t>
            </a:r>
            <a:r>
              <a:rPr lang="en-US" dirty="0"/>
              <a:t>/</a:t>
            </a:r>
            <a:r>
              <a:rPr lang="en-US" dirty="0" err="1"/>
              <a:t>ViewA</a:t>
            </a:r>
            <a:r>
              <a:rPr lang="en-US" dirty="0" err="1">
                <a:solidFill>
                  <a:srgbClr val="9FD959"/>
                </a:solidFill>
              </a:rPr>
              <a:t>?user</a:t>
            </a:r>
            <a:r>
              <a:rPr lang="en-US" dirty="0">
                <a:solidFill>
                  <a:srgbClr val="9FD959"/>
                </a:solidFill>
              </a:rPr>
              <a:t>=Sia</a:t>
            </a:r>
            <a:r>
              <a:rPr lang="en-US" dirty="0"/>
              <a:t>/</a:t>
            </a:r>
            <a:r>
              <a:rPr lang="en-US" dirty="0" err="1"/>
              <a:t>ViewB</a:t>
            </a:r>
            <a:r>
              <a:rPr lang="en-US" dirty="0" err="1">
                <a:solidFill>
                  <a:srgbClr val="9FD959"/>
                </a:solidFill>
              </a:rPr>
              <a:t>?sort</a:t>
            </a:r>
            <a:r>
              <a:rPr lang="en-US" dirty="0">
                <a:solidFill>
                  <a:srgbClr val="9FD959"/>
                </a:solidFill>
              </a:rPr>
              <a:t>=</a:t>
            </a:r>
            <a:r>
              <a:rPr lang="en-US" dirty="0" err="1">
                <a:solidFill>
                  <a:srgbClr val="9FD959"/>
                </a:solidFill>
              </a:rPr>
              <a:t>asc</a:t>
            </a:r>
            <a:r>
              <a:rPr lang="en-US" dirty="0"/>
              <a:t>”);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9FD959"/>
                </a:solidFill>
              </a:rPr>
              <a:t>id=6				           user=Sia		            sort=</a:t>
            </a:r>
            <a:r>
              <a:rPr lang="en-US" dirty="0" err="1">
                <a:solidFill>
                  <a:srgbClr val="9FD959"/>
                </a:solidFill>
              </a:rPr>
              <a:t>asc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D49C01-81C8-4194-9D81-CA3E63FD53E4}"/>
              </a:ext>
            </a:extLst>
          </p:cNvPr>
          <p:cNvGrpSpPr>
            <a:grpSpLocks noChangeAspect="1"/>
          </p:cNvGrpSpPr>
          <p:nvPr/>
        </p:nvGrpSpPr>
        <p:grpSpPr>
          <a:xfrm>
            <a:off x="1196695" y="3918369"/>
            <a:ext cx="1350237" cy="2657997"/>
            <a:chOff x="1335024" y="6225108"/>
            <a:chExt cx="3000525" cy="59066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0C8A74-3210-48C0-88B8-1ACC0187B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024" y="6225108"/>
              <a:ext cx="3000525" cy="590666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8EE02F-9EB6-4FED-9004-C7BC5816C4A9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098" y="6743700"/>
              <a:ext cx="2677871" cy="478389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C9F4C8-14DC-4B9A-B264-00EC866D01F0}"/>
              </a:ext>
            </a:extLst>
          </p:cNvPr>
          <p:cNvGrpSpPr>
            <a:grpSpLocks noChangeAspect="1"/>
          </p:cNvGrpSpPr>
          <p:nvPr/>
        </p:nvGrpSpPr>
        <p:grpSpPr>
          <a:xfrm>
            <a:off x="2803132" y="3929819"/>
            <a:ext cx="2342672" cy="2657997"/>
            <a:chOff x="4888435" y="6339408"/>
            <a:chExt cx="5205938" cy="590666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96A0907-B43E-44FA-A67C-A205BAE22AF0}"/>
                </a:ext>
              </a:extLst>
            </p:cNvPr>
            <p:cNvGrpSpPr/>
            <p:nvPr/>
          </p:nvGrpSpPr>
          <p:grpSpPr>
            <a:xfrm>
              <a:off x="7093848" y="6339408"/>
              <a:ext cx="3000525" cy="5906661"/>
              <a:chOff x="7115025" y="6225108"/>
              <a:chExt cx="3000525" cy="590666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8677F5A-0AC3-49AD-A0AE-BD6F5E4B6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5025" y="6225108"/>
                <a:ext cx="3000525" cy="590666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0746ABF-D9F2-406C-A235-2F631D192D55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7099" y="6743700"/>
                <a:ext cx="2677871" cy="4783893"/>
              </a:xfrm>
              <a:prstGeom prst="rect">
                <a:avLst/>
              </a:prstGeom>
            </p:spPr>
          </p:pic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2381C3-C7D3-43CA-813A-29C5DBBF566D}"/>
                </a:ext>
              </a:extLst>
            </p:cNvPr>
            <p:cNvCxnSpPr/>
            <p:nvPr/>
          </p:nvCxnSpPr>
          <p:spPr>
            <a:xfrm>
              <a:off x="4888435" y="9292738"/>
              <a:ext cx="1652527" cy="0"/>
            </a:xfrm>
            <a:prstGeom prst="line">
              <a:avLst/>
            </a:prstGeom>
            <a:noFill/>
            <a:ln w="76200">
              <a:solidFill>
                <a:srgbClr val="76828C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2D6CBA-65C3-4C44-92BE-D009A9FB94D5}"/>
              </a:ext>
            </a:extLst>
          </p:cNvPr>
          <p:cNvGrpSpPr>
            <a:grpSpLocks noChangeAspect="1"/>
          </p:cNvGrpSpPr>
          <p:nvPr/>
        </p:nvGrpSpPr>
        <p:grpSpPr>
          <a:xfrm>
            <a:off x="5391523" y="3937628"/>
            <a:ext cx="2462513" cy="2657997"/>
            <a:chOff x="10913570" y="6339408"/>
            <a:chExt cx="5472249" cy="590666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49CF91E-E6B0-4FEC-A08E-544D37974C30}"/>
                </a:ext>
              </a:extLst>
            </p:cNvPr>
            <p:cNvGrpSpPr/>
            <p:nvPr/>
          </p:nvGrpSpPr>
          <p:grpSpPr>
            <a:xfrm>
              <a:off x="13385294" y="6339408"/>
              <a:ext cx="3000525" cy="5906661"/>
              <a:chOff x="13385294" y="6339408"/>
              <a:chExt cx="3000525" cy="5906661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F92C09C-2C2D-46FE-8621-09F4827C5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85294" y="6339408"/>
                <a:ext cx="3000525" cy="5906661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C2375E3-7E30-4809-BCC8-9CA250195D1D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7368" y="6858000"/>
                <a:ext cx="2677871" cy="4783892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CFB315-40BC-40E0-9D7F-3DC5927FDFDE}"/>
                  </a:ext>
                </a:extLst>
              </p:cNvPr>
              <p:cNvSpPr txBox="1"/>
              <p:nvPr/>
            </p:nvSpPr>
            <p:spPr>
              <a:xfrm>
                <a:off x="13952447" y="8857531"/>
                <a:ext cx="1866217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View A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33A27C-1C02-421A-A2DF-D8764BBA622A}"/>
                </a:ext>
              </a:extLst>
            </p:cNvPr>
            <p:cNvCxnSpPr/>
            <p:nvPr/>
          </p:nvCxnSpPr>
          <p:spPr>
            <a:xfrm>
              <a:off x="10913570" y="9292738"/>
              <a:ext cx="1652527" cy="0"/>
            </a:xfrm>
            <a:prstGeom prst="line">
              <a:avLst/>
            </a:prstGeom>
            <a:noFill/>
            <a:ln w="76200">
              <a:solidFill>
                <a:srgbClr val="76828C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F94444-2BD9-4516-A6D3-3E6F980CD3B9}"/>
              </a:ext>
            </a:extLst>
          </p:cNvPr>
          <p:cNvGrpSpPr>
            <a:grpSpLocks noChangeAspect="1"/>
          </p:cNvGrpSpPr>
          <p:nvPr/>
        </p:nvGrpSpPr>
        <p:grpSpPr>
          <a:xfrm>
            <a:off x="8107416" y="3937627"/>
            <a:ext cx="2439021" cy="2657997"/>
            <a:chOff x="17257220" y="6339407"/>
            <a:chExt cx="5420045" cy="590666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F2A795E-4BBD-4336-833D-CEA6C18F626B}"/>
                </a:ext>
              </a:extLst>
            </p:cNvPr>
            <p:cNvGrpSpPr/>
            <p:nvPr/>
          </p:nvGrpSpPr>
          <p:grpSpPr>
            <a:xfrm>
              <a:off x="19676740" y="6339407"/>
              <a:ext cx="3000525" cy="5906661"/>
              <a:chOff x="19676740" y="6339407"/>
              <a:chExt cx="3000525" cy="5906661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96BAA577-6445-426A-9A7B-135977C7B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76740" y="6339407"/>
                <a:ext cx="3000525" cy="5906661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446DE6A-4D95-4FB3-8FDB-8F5F721683DF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38810" y="6858000"/>
                <a:ext cx="2677872" cy="478389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8EB44B-76D0-4373-B3B2-14A3109D6CBD}"/>
                  </a:ext>
                </a:extLst>
              </p:cNvPr>
              <p:cNvSpPr txBox="1"/>
              <p:nvPr/>
            </p:nvSpPr>
            <p:spPr>
              <a:xfrm>
                <a:off x="20243893" y="8857530"/>
                <a:ext cx="1840568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View B</a:t>
                </a: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F454D91-5FE4-44E1-B124-C81418469C62}"/>
                </a:ext>
              </a:extLst>
            </p:cNvPr>
            <p:cNvCxnSpPr/>
            <p:nvPr/>
          </p:nvCxnSpPr>
          <p:spPr>
            <a:xfrm>
              <a:off x="17257220" y="9250976"/>
              <a:ext cx="1652527" cy="0"/>
            </a:xfrm>
            <a:prstGeom prst="line">
              <a:avLst/>
            </a:prstGeom>
            <a:noFill/>
            <a:ln w="76200">
              <a:solidFill>
                <a:srgbClr val="76828C"/>
              </a:solidFill>
              <a:headEnd type="none" w="med" len="lg"/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76194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4282-11C6-4108-A9E3-35B9DD2D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</a:t>
            </a:r>
            <a:r>
              <a:rPr lang="en-US" sz="2800" dirty="0" err="1"/>
              <a:t>vent</a:t>
            </a:r>
            <a:r>
              <a:rPr lang="en-US" dirty="0" err="1"/>
              <a:t>A</a:t>
            </a:r>
            <a:r>
              <a:rPr lang="en-US" sz="2800" dirty="0" err="1"/>
              <a:t>ggregator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0680-7853-4F91-A9BA-381DEED893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Loosely coupled, event based communication</a:t>
            </a:r>
          </a:p>
          <a:p>
            <a:r>
              <a:rPr lang="en-US" dirty="0"/>
              <a:t>Multiple publishers &amp; subscribers</a:t>
            </a:r>
          </a:p>
          <a:p>
            <a:r>
              <a:rPr lang="en-US" dirty="0"/>
              <a:t>Pass parameters/payloads</a:t>
            </a:r>
          </a:p>
        </p:txBody>
      </p:sp>
    </p:spTree>
    <p:extLst>
      <p:ext uri="{BB962C8B-B14F-4D97-AF65-F5344CB8AC3E}">
        <p14:creationId xmlns:p14="http://schemas.microsoft.com/office/powerpoint/2010/main" val="97370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73E7-E177-4DAD-9DAC-74C27D4DC2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87706"/>
            <a:ext cx="10363826" cy="618134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6600" dirty="0"/>
              <a:t>CODE/Demo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9343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73E7-E177-4DAD-9DAC-74C27D4DC2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87706"/>
            <a:ext cx="10363826" cy="618134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6600" dirty="0"/>
              <a:t>Thank 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1022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99E2-D017-45FD-A4F1-8471FD23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BA4B-856F-438A-8385-222B960D95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XAML Application Framework</a:t>
            </a:r>
          </a:p>
          <a:p>
            <a:r>
              <a:rPr lang="en-US" dirty="0"/>
              <a:t>Guidance</a:t>
            </a:r>
          </a:p>
          <a:p>
            <a:r>
              <a:rPr lang="en-US" dirty="0"/>
              <a:t>Patterns &amp; Practices</a:t>
            </a:r>
          </a:p>
          <a:p>
            <a:r>
              <a:rPr lang="en-US" dirty="0"/>
              <a:t>Testable &amp; Maintainable</a:t>
            </a:r>
          </a:p>
          <a:p>
            <a:r>
              <a:rPr lang="en-US" dirty="0"/>
              <a:t>Open Source: </a:t>
            </a:r>
            <a:r>
              <a:rPr lang="en-US" dirty="0">
                <a:solidFill>
                  <a:srgbClr val="00B0F0"/>
                </a:solidFill>
                <a:hlinkClick r:id="rId2"/>
              </a:rPr>
              <a:t>http://github.com/PrismLibrary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.NET Foundation</a:t>
            </a:r>
          </a:p>
        </p:txBody>
      </p:sp>
    </p:spTree>
    <p:extLst>
      <p:ext uri="{BB962C8B-B14F-4D97-AF65-F5344CB8AC3E}">
        <p14:creationId xmlns:p14="http://schemas.microsoft.com/office/powerpoint/2010/main" val="115556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0287-B5BB-4BCF-AC88-2DC9CDC3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22316-0405-473C-9A34-496AE25CE1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16588"/>
          </a:xfrm>
        </p:spPr>
        <p:txBody>
          <a:bodyPr numCol="2">
            <a:normAutofit/>
          </a:bodyPr>
          <a:lstStyle/>
          <a:p>
            <a:r>
              <a:rPr lang="en-US" dirty="0"/>
              <a:t>MVVM Support</a:t>
            </a:r>
          </a:p>
          <a:p>
            <a:r>
              <a:rPr lang="en-US" dirty="0"/>
              <a:t>Commanding</a:t>
            </a:r>
          </a:p>
          <a:p>
            <a:r>
              <a:rPr lang="en-US" dirty="0"/>
              <a:t>Messaging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Page Dialog Service</a:t>
            </a:r>
          </a:p>
          <a:p>
            <a:r>
              <a:rPr lang="en-CA" dirty="0"/>
              <a:t>I</a:t>
            </a:r>
            <a:r>
              <a:rPr lang="en-US" dirty="0" err="1"/>
              <a:t>P</a:t>
            </a:r>
            <a:r>
              <a:rPr lang="en-US" sz="1600" dirty="0" err="1"/>
              <a:t>latform</a:t>
            </a:r>
            <a:r>
              <a:rPr lang="en-US" dirty="0" err="1"/>
              <a:t>I</a:t>
            </a:r>
            <a:r>
              <a:rPr lang="en-US" sz="1600" dirty="0" err="1"/>
              <a:t>nitializer</a:t>
            </a:r>
            <a:endParaRPr lang="en-US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Modularity</a:t>
            </a:r>
            <a:endParaRPr lang="en-US" dirty="0"/>
          </a:p>
          <a:p>
            <a:r>
              <a:rPr lang="en-US" dirty="0"/>
              <a:t>Logging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Visual Studio Project and Item Templates</a:t>
            </a:r>
          </a:p>
        </p:txBody>
      </p:sp>
    </p:spTree>
    <p:extLst>
      <p:ext uri="{BB962C8B-B14F-4D97-AF65-F5344CB8AC3E}">
        <p14:creationId xmlns:p14="http://schemas.microsoft.com/office/powerpoint/2010/main" val="281655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FE65CB-EFD8-497D-A30A-093E20EACB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2EC967A-8BBE-4754-8695-38BB18DD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2103385"/>
            <a:ext cx="6909479" cy="2660148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265C2A-0A58-43AD-A406-8F4478E287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9CBF98-1A3F-4738-9487-0BE5073C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Where do you get Prism?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AB89B0-C11D-4200-B4B1-FB18EF64EC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1060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1026-8FF1-463B-96EF-1FD7E9F2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What is MVVM?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ADA4B-B3CA-4F4A-B5A6-E43DE068D2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/>
              <a:t>Design pattern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Question: how to connect Binding context and </a:t>
            </a:r>
            <a:r>
              <a:rPr lang="en-US" dirty="0" err="1"/>
              <a:t>ViewModel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0D026-14D2-430E-ABDE-02AACECB7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63" y="3036636"/>
            <a:ext cx="9586452" cy="30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2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84B9-BE9D-4851-9348-7464EBB0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7CC4-E2F0-400D-A3E8-2859026F7D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82425"/>
          </a:xfrm>
        </p:spPr>
        <p:txBody>
          <a:bodyPr>
            <a:normAutofit/>
          </a:bodyPr>
          <a:lstStyle/>
          <a:p>
            <a:r>
              <a:rPr lang="en-US" dirty="0" err="1"/>
              <a:t>ViewModelLocator</a:t>
            </a:r>
            <a:endParaRPr lang="en-US" dirty="0"/>
          </a:p>
          <a:p>
            <a:pPr lvl="1"/>
            <a:r>
              <a:rPr lang="en-US" dirty="0"/>
              <a:t>Automatic </a:t>
            </a:r>
            <a:r>
              <a:rPr lang="en-US" dirty="0" err="1"/>
              <a:t>ViewModel</a:t>
            </a:r>
            <a:r>
              <a:rPr lang="en-US" dirty="0"/>
              <a:t> Construction and Wire-up</a:t>
            </a:r>
          </a:p>
          <a:p>
            <a:pPr lvl="1"/>
            <a:r>
              <a:rPr lang="en-US" dirty="0" err="1"/>
              <a:t>AutowireViewModel</a:t>
            </a:r>
            <a:r>
              <a:rPr lang="en-US" dirty="0"/>
              <a:t> Attached Property</a:t>
            </a:r>
          </a:p>
          <a:p>
            <a:endParaRPr lang="en-US" dirty="0"/>
          </a:p>
          <a:p>
            <a:r>
              <a:rPr lang="en-US" dirty="0"/>
              <a:t>Convention Based</a:t>
            </a:r>
          </a:p>
          <a:p>
            <a:pPr lvl="1"/>
            <a:r>
              <a:rPr lang="en-US" dirty="0"/>
              <a:t>“Views” namespace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ViewModels</a:t>
            </a:r>
            <a:r>
              <a:rPr lang="en-US" dirty="0"/>
              <a:t>” namespace</a:t>
            </a:r>
          </a:p>
          <a:p>
            <a:pPr lvl="1"/>
            <a:r>
              <a:rPr lang="en-US" dirty="0"/>
              <a:t>View Name + “</a:t>
            </a:r>
            <a:r>
              <a:rPr lang="en-US" dirty="0" err="1"/>
              <a:t>ViewModel</a:t>
            </a:r>
            <a:r>
              <a:rPr lang="en-US" dirty="0"/>
              <a:t>” = </a:t>
            </a:r>
            <a:r>
              <a:rPr lang="en-US" dirty="0" err="1"/>
              <a:t>ViewModel</a:t>
            </a:r>
            <a:r>
              <a:rPr lang="en-US" dirty="0"/>
              <a:t> Name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MainPage</a:t>
            </a:r>
            <a:r>
              <a:rPr lang="en-US" dirty="0"/>
              <a:t> + “</a:t>
            </a:r>
            <a:r>
              <a:rPr lang="en-US" dirty="0" err="1"/>
              <a:t>ViewModel</a:t>
            </a:r>
            <a:r>
              <a:rPr lang="en-US" dirty="0"/>
              <a:t>” = </a:t>
            </a:r>
            <a:r>
              <a:rPr lang="en-US" dirty="0" err="1"/>
              <a:t>MainPageViewModel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1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B427-7547-49BB-83DC-7200D2EA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42E24-920A-4BD0-A099-52F82F3718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04370"/>
          </a:xfrm>
        </p:spPr>
        <p:txBody>
          <a:bodyPr>
            <a:normAutofit/>
          </a:bodyPr>
          <a:lstStyle/>
          <a:p>
            <a:r>
              <a:rPr lang="en-US" sz="3600" dirty="0" err="1"/>
              <a:t>DelegateCommand</a:t>
            </a:r>
            <a:r>
              <a:rPr lang="en-US" sz="3600" dirty="0"/>
              <a:t> / </a:t>
            </a:r>
            <a:r>
              <a:rPr lang="en-US" sz="3600" dirty="0" err="1"/>
              <a:t>DelegateCommand</a:t>
            </a:r>
            <a:r>
              <a:rPr lang="en-US" sz="3600" dirty="0"/>
              <a:t>&lt;T&gt;</a:t>
            </a:r>
          </a:p>
          <a:p>
            <a:pPr lvl="1"/>
            <a:r>
              <a:rPr lang="en-US" sz="3200" dirty="0" err="1"/>
              <a:t>CanExecute</a:t>
            </a:r>
            <a:endParaRPr lang="en-US" sz="3200" dirty="0"/>
          </a:p>
          <a:p>
            <a:pPr lvl="1"/>
            <a:r>
              <a:rPr lang="en-US" sz="3200" dirty="0" err="1"/>
              <a:t>RaiseCanExecuteChanged</a:t>
            </a:r>
            <a:r>
              <a:rPr lang="en-US" sz="3200" dirty="0"/>
              <a:t>();</a:t>
            </a:r>
          </a:p>
          <a:p>
            <a:pPr lvl="1"/>
            <a:r>
              <a:rPr lang="en-US" sz="3200" dirty="0" err="1"/>
              <a:t>ObservesProperty</a:t>
            </a:r>
            <a:endParaRPr lang="en-US" sz="3200" dirty="0"/>
          </a:p>
          <a:p>
            <a:pPr lvl="1"/>
            <a:r>
              <a:rPr lang="en-US" sz="3200" dirty="0" err="1"/>
              <a:t>ObservesCanExecute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485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24A1-1825-4BDE-8037-29BB927D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C014-17E7-430B-91D0-5F3AC325BE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70207"/>
          </a:xfrm>
        </p:spPr>
        <p:txBody>
          <a:bodyPr numCol="2">
            <a:normAutofit/>
          </a:bodyPr>
          <a:lstStyle/>
          <a:p>
            <a:r>
              <a:rPr lang="en-US" dirty="0"/>
              <a:t>Decoupled Navigation</a:t>
            </a:r>
          </a:p>
          <a:p>
            <a:pPr lvl="1"/>
            <a:r>
              <a:rPr lang="en-US" dirty="0"/>
              <a:t>No Page references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ViewModel</a:t>
            </a:r>
            <a:r>
              <a:rPr lang="en-US" dirty="0"/>
              <a:t> references</a:t>
            </a:r>
          </a:p>
          <a:p>
            <a:r>
              <a:rPr lang="en-US" dirty="0"/>
              <a:t>URI like ( = strings )</a:t>
            </a:r>
          </a:p>
          <a:p>
            <a:pPr lvl="1"/>
            <a:r>
              <a:rPr lang="en-US" dirty="0"/>
              <a:t>Relative (default) – navigation occurs relative to calling VM</a:t>
            </a:r>
          </a:p>
          <a:p>
            <a:pPr lvl="1"/>
            <a:r>
              <a:rPr lang="en-US" dirty="0"/>
              <a:t>Absolute – replaces entire navigation stack</a:t>
            </a:r>
          </a:p>
          <a:p>
            <a:r>
              <a:rPr lang="en-US" dirty="0"/>
              <a:t>Pages must be registered for navigation</a:t>
            </a:r>
          </a:p>
          <a:p>
            <a:r>
              <a:rPr lang="en-US" dirty="0" err="1"/>
              <a:t>INavigationService</a:t>
            </a:r>
            <a:endParaRPr lang="en-US" dirty="0"/>
          </a:p>
          <a:p>
            <a:pPr lvl="1"/>
            <a:r>
              <a:rPr lang="en-US" dirty="0"/>
              <a:t>Navigate</a:t>
            </a:r>
          </a:p>
          <a:p>
            <a:pPr lvl="1"/>
            <a:r>
              <a:rPr lang="en-US" dirty="0" err="1"/>
              <a:t>GoBack</a:t>
            </a:r>
            <a:endParaRPr lang="en-US" dirty="0"/>
          </a:p>
          <a:p>
            <a:r>
              <a:rPr lang="en-CA" dirty="0"/>
              <a:t>N</a:t>
            </a:r>
            <a:r>
              <a:rPr lang="en-US" dirty="0"/>
              <a:t>avigation Aware</a:t>
            </a:r>
          </a:p>
          <a:p>
            <a:pPr lvl="1"/>
            <a:r>
              <a:rPr lang="en-CA" dirty="0"/>
              <a:t>N</a:t>
            </a:r>
            <a:r>
              <a:rPr lang="en-US" sz="1400" dirty="0" err="1"/>
              <a:t>avigating</a:t>
            </a:r>
            <a:r>
              <a:rPr lang="en-US" dirty="0" err="1"/>
              <a:t>T</a:t>
            </a:r>
            <a:r>
              <a:rPr lang="en-US" sz="1400" dirty="0" err="1"/>
              <a:t>o</a:t>
            </a:r>
            <a:endParaRPr lang="en-US" sz="1400" dirty="0"/>
          </a:p>
          <a:p>
            <a:pPr lvl="1"/>
            <a:r>
              <a:rPr lang="en-CA" dirty="0">
                <a:solidFill>
                  <a:prstClr val="black"/>
                </a:solidFill>
              </a:rPr>
              <a:t>N</a:t>
            </a:r>
            <a:r>
              <a:rPr lang="en-US" sz="1400" dirty="0" err="1">
                <a:solidFill>
                  <a:prstClr val="black"/>
                </a:solidFill>
              </a:rPr>
              <a:t>avigated</a:t>
            </a:r>
            <a:r>
              <a:rPr lang="en-US" dirty="0" err="1">
                <a:solidFill>
                  <a:prstClr val="black"/>
                </a:solidFill>
              </a:rPr>
              <a:t>T</a:t>
            </a:r>
            <a:r>
              <a:rPr lang="en-US" sz="1400" dirty="0" err="1">
                <a:solidFill>
                  <a:prstClr val="black"/>
                </a:solidFill>
              </a:rPr>
              <a:t>o</a:t>
            </a:r>
            <a:endParaRPr lang="en-US" sz="1400" dirty="0">
              <a:solidFill>
                <a:prstClr val="black"/>
              </a:solidFill>
            </a:endParaRPr>
          </a:p>
          <a:p>
            <a:pPr lvl="1"/>
            <a:r>
              <a:rPr lang="en-CA" dirty="0">
                <a:solidFill>
                  <a:prstClr val="black"/>
                </a:solidFill>
              </a:rPr>
              <a:t>N</a:t>
            </a:r>
            <a:r>
              <a:rPr lang="en-US" sz="1400" dirty="0" err="1">
                <a:solidFill>
                  <a:prstClr val="black"/>
                </a:solidFill>
              </a:rPr>
              <a:t>avigated</a:t>
            </a:r>
            <a:r>
              <a:rPr lang="en-US" dirty="0" err="1">
                <a:solidFill>
                  <a:prstClr val="black"/>
                </a:solidFill>
              </a:rPr>
              <a:t>F</a:t>
            </a:r>
            <a:r>
              <a:rPr lang="en-US" sz="1400" dirty="0" err="1">
                <a:solidFill>
                  <a:prstClr val="black"/>
                </a:solidFill>
              </a:rPr>
              <a:t>rom</a:t>
            </a:r>
            <a:endParaRPr lang="en-US" dirty="0"/>
          </a:p>
          <a:p>
            <a:r>
              <a:rPr lang="en-CA" dirty="0" err="1"/>
              <a:t>Mutli</a:t>
            </a:r>
            <a:r>
              <a:rPr lang="en-CA" dirty="0"/>
              <a:t>-Page-Navigation</a:t>
            </a:r>
          </a:p>
          <a:p>
            <a:pPr lvl="1"/>
            <a:r>
              <a:rPr lang="en-US" dirty="0" err="1"/>
              <a:t>IP</a:t>
            </a:r>
            <a:r>
              <a:rPr lang="en-US" sz="1400" dirty="0" err="1"/>
              <a:t>age</a:t>
            </a:r>
            <a:r>
              <a:rPr lang="en-US" dirty="0" err="1"/>
              <a:t>L</a:t>
            </a:r>
            <a:r>
              <a:rPr lang="en-US" sz="1400" dirty="0" err="1"/>
              <a:t>ifecycle</a:t>
            </a:r>
            <a:r>
              <a:rPr lang="en-US" dirty="0" err="1"/>
              <a:t>A</a:t>
            </a:r>
            <a:r>
              <a:rPr lang="en-US" sz="1400" dirty="0" err="1"/>
              <a:t>ware</a:t>
            </a:r>
            <a:endParaRPr lang="en-US" sz="1400" dirty="0"/>
          </a:p>
          <a:p>
            <a:pPr lvl="1"/>
            <a:r>
              <a:rPr lang="en-CA" sz="1400" dirty="0"/>
              <a:t>s</a:t>
            </a:r>
            <a:r>
              <a:rPr lang="en-US" sz="1400" dirty="0" err="1"/>
              <a:t>elected</a:t>
            </a:r>
            <a:r>
              <a:rPr lang="en-US" dirty="0" err="1"/>
              <a:t>T</a:t>
            </a:r>
            <a:r>
              <a:rPr lang="en-US" sz="1400" dirty="0" err="1"/>
              <a:t>ab</a:t>
            </a:r>
            <a:r>
              <a:rPr lang="en-US" sz="1400" dirty="0"/>
              <a:t> / </a:t>
            </a:r>
            <a:r>
              <a:rPr lang="en-US" sz="1400" dirty="0" err="1"/>
              <a:t>create</a:t>
            </a:r>
            <a:r>
              <a:rPr lang="en-US" dirty="0" err="1"/>
              <a:t>T</a:t>
            </a:r>
            <a:r>
              <a:rPr lang="en-US" sz="1400" dirty="0" err="1"/>
              <a:t>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4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3B62-2867-4444-BD6B-32D4FDA2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Navigation: passing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721-BBBD-41A4-B07F-1B42ED1B8E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NavigationParameters</a:t>
            </a:r>
            <a:endParaRPr lang="en-US" dirty="0"/>
          </a:p>
          <a:p>
            <a:pPr lvl="1"/>
            <a:r>
              <a:rPr lang="en-US" dirty="0"/>
              <a:t>Dictionary of objects (Key/Value)</a:t>
            </a:r>
          </a:p>
          <a:p>
            <a:r>
              <a:rPr lang="en-US" dirty="0"/>
              <a:t>Use </a:t>
            </a:r>
            <a:r>
              <a:rPr lang="en-US" dirty="0" err="1"/>
              <a:t>querystring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Pass parameters via </a:t>
            </a:r>
            <a:r>
              <a:rPr lang="en-US" dirty="0" err="1"/>
              <a:t>INavigationService</a:t>
            </a:r>
            <a:endParaRPr lang="en-US" dirty="0"/>
          </a:p>
          <a:p>
            <a:pPr lvl="1"/>
            <a:r>
              <a:rPr lang="en-US" dirty="0"/>
              <a:t>Navigate</a:t>
            </a:r>
          </a:p>
          <a:p>
            <a:pPr lvl="1"/>
            <a:r>
              <a:rPr lang="en-US" dirty="0" err="1"/>
              <a:t>GoBack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265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</TotalTime>
  <Words>306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Droplet</vt:lpstr>
      <vt:lpstr>Xamarin.Forms ist viel schöner mit Prism.Forms</vt:lpstr>
      <vt:lpstr>What is Prism?</vt:lpstr>
      <vt:lpstr>What do you get?</vt:lpstr>
      <vt:lpstr>Where do you get Prism?</vt:lpstr>
      <vt:lpstr>What is MVVM?</vt:lpstr>
      <vt:lpstr>Making the connection</vt:lpstr>
      <vt:lpstr>Commanding</vt:lpstr>
      <vt:lpstr>Better navigation</vt:lpstr>
      <vt:lpstr>Navigation: passing parameters</vt:lpstr>
      <vt:lpstr>Navigation: Stack Manipulation</vt:lpstr>
      <vt:lpstr>Deep linking</vt:lpstr>
      <vt:lpstr>Deep linking with parameters</vt:lpstr>
      <vt:lpstr>IEventAggregator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Xamarin.Forms ist viel schöner mit Prism.Forms</dc:title>
  <dc:creator>Sia Ghassemi</dc:creator>
  <cp:lastModifiedBy>Sia Ghassemi</cp:lastModifiedBy>
  <cp:revision>4</cp:revision>
  <dcterms:created xsi:type="dcterms:W3CDTF">2018-04-11T13:22:48Z</dcterms:created>
  <dcterms:modified xsi:type="dcterms:W3CDTF">2018-04-11T14:00:53Z</dcterms:modified>
</cp:coreProperties>
</file>