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9" r:id="rId12"/>
    <p:sldId id="1834" r:id="rId13"/>
    <p:sldId id="1836" r:id="rId14"/>
    <p:sldId id="270" r:id="rId15"/>
    <p:sldId id="1823" r:id="rId16"/>
    <p:sldId id="1824" r:id="rId17"/>
    <p:sldId id="1826" r:id="rId18"/>
    <p:sldId id="1827" r:id="rId19"/>
    <p:sldId id="1609" r:id="rId20"/>
    <p:sldId id="1828" r:id="rId21"/>
    <p:sldId id="1831" r:id="rId22"/>
    <p:sldId id="1832" r:id="rId23"/>
    <p:sldId id="183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microsoft-my.sharepoint-df.com/personal/misaun_microsoft_com/Documents/Book%20(2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Perf comparisons</a:t>
            </a:r>
            <a:r>
              <a:rPr lang="en-US" sz="2000" baseline="0" dirty="0"/>
              <a:t> for synchronous custom functions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00111277976773"/>
          <c:y val="0.11726643078247992"/>
          <c:w val="0.80912210064500445"/>
          <c:h val="0.5820120191696924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51332C-55ED-4BD6-A0F3-E6C129C2EE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1450F9-812F-44D8-851E-BA3C8CBEF7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4BCE95-A31D-41F8-B8A7-C50DAB06FC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FE12299-F6B2-4D6C-B8A0-04C6A7F866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7DABC3-1861-4F43-AFD2-3071F40335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889-4D58-93F1-32140C6BE87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Sheet2!$C$7:$C$11</c:f>
              <c:numCache>
                <c:formatCode>General</c:formatCode>
                <c:ptCount val="5"/>
                <c:pt idx="0">
                  <c:v>157.15</c:v>
                </c:pt>
                <c:pt idx="1">
                  <c:v>14651.08</c:v>
                </c:pt>
                <c:pt idx="2">
                  <c:v>26753.88</c:v>
                </c:pt>
                <c:pt idx="3">
                  <c:v>486.83</c:v>
                </c:pt>
                <c:pt idx="4">
                  <c:v>483.45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Sheet2!$E$7:$E$11</c15:f>
                <c15:dlblRangeCache>
                  <c:ptCount val="5"/>
                  <c:pt idx="0">
                    <c:v>1</c:v>
                  </c:pt>
                  <c:pt idx="1">
                    <c:v>93</c:v>
                  </c:pt>
                  <c:pt idx="2">
                    <c:v>170</c:v>
                  </c:pt>
                  <c:pt idx="3">
                    <c:v>3</c:v>
                  </c:pt>
                  <c:pt idx="4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889-4D58-93F1-32140C6BE872}"/>
            </c:ext>
          </c:extLst>
        </c:ser>
        <c:ser>
          <c:idx val="0"/>
          <c:order val="1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3098CD0-F8D5-4D54-93F9-F56F74FCB9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440FB7E-CB0D-4BB5-B223-4C2C7EF0D8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DF73CB-52C4-4CA4-8AEB-3EB949C2E6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0B27C4B-42F8-483D-AE6B-0B05DD6CEF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657EAEE-1A96-4CF6-B66F-1E9D6E98B0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889-4D58-93F1-32140C6BE8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4.01</c:v>
                </c:pt>
                <c:pt idx="1">
                  <c:v>14.56</c:v>
                </c:pt>
                <c:pt idx="2">
                  <c:v>21776.462</c:v>
                </c:pt>
                <c:pt idx="3">
                  <c:v>22.89</c:v>
                </c:pt>
                <c:pt idx="4">
                  <c:v>4.09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Sheet2!$E$2:$E$6</c15:f>
                <c15:dlblRangeCache>
                  <c:ptCount val="5"/>
                  <c:pt idx="0">
                    <c:v>1</c:v>
                  </c:pt>
                  <c:pt idx="1">
                    <c:v>4</c:v>
                  </c:pt>
                  <c:pt idx="2">
                    <c:v>5431</c:v>
                  </c:pt>
                  <c:pt idx="3">
                    <c:v>6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8889-4D58-93F1-32140C6BE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016424"/>
        <c:axId val="774536872"/>
      </c:barChart>
      <c:catAx>
        <c:axId val="88601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36872"/>
        <c:crosses val="autoZero"/>
        <c:auto val="1"/>
        <c:lblAlgn val="ctr"/>
        <c:lblOffset val="100"/>
        <c:noMultiLvlLbl val="0"/>
      </c:catAx>
      <c:valAx>
        <c:axId val="774536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for 1000 Functions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16424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0.2294</cdr:x>
      <cdr:y>0.83668</cdr:y>
    </cdr:from>
    <cdr:to>
      <cdr:x>0.84201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0D2A5B-54F6-48B5-9B57-85F84365EC43}"/>
            </a:ext>
          </a:extLst>
        </cdr:cNvPr>
        <cdr:cNvSpPr txBox="1"/>
      </cdr:nvSpPr>
      <cdr:spPr>
        <a:xfrm xmlns:a="http://schemas.openxmlformats.org/drawingml/2006/main">
          <a:off x="1264726" y="3547264"/>
          <a:ext cx="3377545" cy="6924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Long-running function (Find 1000</a:t>
          </a:r>
          <a:r>
            <a:rPr lang="en-US" sz="1400" baseline="30000" dirty="0"/>
            <a:t>th</a:t>
          </a:r>
          <a:r>
            <a:rPr lang="en-US" sz="1400" dirty="0"/>
            <a:t> Prime)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Short-running function (Mortgage Payment)</a:t>
          </a:r>
        </a:p>
      </cdr:txBody>
    </cdr:sp>
  </cdr:relSizeAnchor>
  <cdr:relSizeAnchor xmlns:cdr="http://schemas.openxmlformats.org/drawingml/2006/chartDrawing">
    <cdr:from>
      <cdr:x>0.21022</cdr:x>
      <cdr:y>0.85858</cdr:y>
    </cdr:from>
    <cdr:to>
      <cdr:x>0.23196</cdr:x>
      <cdr:y>0.88687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66EF9AD-0973-40BE-AC1C-5076BE6B4B04}"/>
            </a:ext>
          </a:extLst>
        </cdr:cNvPr>
        <cdr:cNvSpPr/>
      </cdr:nvSpPr>
      <cdr:spPr>
        <a:xfrm xmlns:a="http://schemas.openxmlformats.org/drawingml/2006/main">
          <a:off x="1594823" y="5584214"/>
          <a:ext cx="164930" cy="18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0.20982</cdr:x>
      <cdr:y>0.90654</cdr:y>
    </cdr:from>
    <cdr:to>
      <cdr:x>0.23156</cdr:x>
      <cdr:y>0.93483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67616124-7E9B-4FB7-BB34-770FC00F2C9B}"/>
            </a:ext>
          </a:extLst>
        </cdr:cNvPr>
        <cdr:cNvSpPr/>
      </cdr:nvSpPr>
      <cdr:spPr>
        <a:xfrm xmlns:a="http://schemas.openxmlformats.org/drawingml/2006/main">
          <a:off x="1591788" y="5896148"/>
          <a:ext cx="164930" cy="18399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50000"/>
            <a:lumOff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08FD-E3AE-4119-BC7B-2A0B7B629D2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9C5B-AE0D-4754-80C8-F43B4AF21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6052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32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4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25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1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197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3143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4824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834432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336469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04304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159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023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5099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0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605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26444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321C7-FE30-4889-8385-C2FED6A8F96C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6/19/2018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42A94-6104-47F8-8D10-B04B9F787AF4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78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FDC0-76D5-40A6-997E-F8D44F73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6014741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Custom Functions for Excel</a:t>
            </a:r>
            <a:br>
              <a:rPr lang="en-CA" dirty="0"/>
            </a:br>
            <a:r>
              <a:rPr lang="en-CA" sz="2200" dirty="0"/>
              <a:t>with Azure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2E8-BAB6-4E3D-BEFC-AA5FB4A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9881-67B2-411F-B6A1-37D2BE1E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691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run across </a:t>
            </a:r>
            <a:r>
              <a:rPr lang="en-US" sz="2200" b="1" dirty="0"/>
              <a:t>all Excel platforms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fast</a:t>
            </a:r>
          </a:p>
          <a:p>
            <a:r>
              <a:rPr lang="en-US" sz="2200" dirty="0"/>
              <a:t>look and feel like native Excel functions</a:t>
            </a:r>
          </a:p>
          <a:p>
            <a:r>
              <a:rPr lang="en-US" sz="2200" dirty="0"/>
              <a:t>shipped by developers as part of an </a:t>
            </a:r>
            <a:r>
              <a:rPr lang="en-US" sz="2200" b="1" dirty="0"/>
              <a:t>add-in</a:t>
            </a:r>
            <a:endParaRPr lang="en-US" sz="2200" dirty="0"/>
          </a:p>
          <a:p>
            <a:r>
              <a:rPr lang="en-US" sz="2200" dirty="0"/>
              <a:t>make </a:t>
            </a:r>
            <a:r>
              <a:rPr lang="en-US" sz="2200" b="1" dirty="0"/>
              <a:t>web</a:t>
            </a:r>
            <a:r>
              <a:rPr lang="en-US" sz="2200" dirty="0"/>
              <a:t> </a:t>
            </a:r>
            <a:r>
              <a:rPr lang="en-US" sz="2200" b="1" dirty="0"/>
              <a:t>service calls </a:t>
            </a:r>
            <a:r>
              <a:rPr lang="en-US" sz="2200" dirty="0"/>
              <a:t>(if desired)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offline </a:t>
            </a:r>
            <a:r>
              <a:rPr lang="en-US" sz="2200" dirty="0"/>
              <a:t>if they don’t depend on the web</a:t>
            </a:r>
            <a:endParaRPr lang="en-US" sz="2200" b="1" dirty="0"/>
          </a:p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run even when the workbook is </a:t>
            </a:r>
            <a:r>
              <a:rPr lang="en-US" sz="2200" b="1" dirty="0">
                <a:solidFill>
                  <a:schemeClr val="tx1">
                    <a:lumMod val="65000"/>
                  </a:schemeClr>
                </a:solidFill>
              </a:rPr>
              <a:t>unattended </a:t>
            </a: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(not for preview or first availability)</a:t>
            </a:r>
          </a:p>
        </p:txBody>
      </p:sp>
    </p:spTree>
    <p:extLst>
      <p:ext uri="{BB962C8B-B14F-4D97-AF65-F5344CB8AC3E}">
        <p14:creationId xmlns:p14="http://schemas.microsoft.com/office/powerpoint/2010/main" val="265898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CD8-D92F-45DC-B732-F706833E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8E8A-CD8F-49CA-978B-FB531F71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bye VBA</a:t>
            </a:r>
          </a:p>
          <a:p>
            <a:r>
              <a:rPr lang="en-CA" dirty="0"/>
              <a:t>Hello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1B6-AAE2-4CC7-BEBF-9103582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26A8-6973-4F06-A600-36B63D2D5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VBA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471-552B-41C2-AC1E-B4CF0462C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VB</a:t>
            </a:r>
          </a:p>
          <a:p>
            <a:r>
              <a:rPr lang="en-CA" dirty="0"/>
              <a:t>Runs only on Windows</a:t>
            </a:r>
          </a:p>
          <a:p>
            <a:r>
              <a:rPr lang="en-CA" dirty="0"/>
              <a:t>You need VBA developers</a:t>
            </a:r>
          </a:p>
          <a:p>
            <a:r>
              <a:rPr lang="en-CA" dirty="0"/>
              <a:t>Limited to Macros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7F832-52EF-408F-9FD5-C3212CD9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B5FF-7118-4DFA-9BED-4AE7D02EF2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JavaScript (TypeScript, F# Dart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Runs everywhere</a:t>
            </a:r>
          </a:p>
          <a:p>
            <a:r>
              <a:rPr lang="en-CA" dirty="0"/>
              <a:t>Grab a Frontend-Dev</a:t>
            </a:r>
          </a:p>
          <a:p>
            <a:r>
              <a:rPr lang="en-CA" dirty="0"/>
              <a:t>Full-feature-set (UI, Control</a:t>
            </a:r>
            <a:r>
              <a:rPr lang="en-CA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ACD5-4CDF-4551-B23F-8A26728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configures access in O365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07F50-67C5-4D19-A4BD-F32D7F28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640" y="2052638"/>
            <a:ext cx="7760114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40E-B9B1-41CE-8E92-FBDD0B5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Where should the code run for custom functions?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2B1D-8FC2-41FB-BF9F-8EB36E31C336}"/>
              </a:ext>
            </a:extLst>
          </p:cNvPr>
          <p:cNvSpPr txBox="1"/>
          <p:nvPr/>
        </p:nvSpPr>
        <p:spPr>
          <a:xfrm>
            <a:off x="850883" y="1620701"/>
            <a:ext cx="41119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client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Cheap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Works offline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No network delay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E14EF-8169-4D55-B7C4-D5741AD79071}"/>
              </a:ext>
            </a:extLst>
          </p:cNvPr>
          <p:cNvSpPr txBox="1"/>
          <p:nvPr/>
        </p:nvSpPr>
        <p:spPr>
          <a:xfrm>
            <a:off x="6651522" y="1620700"/>
            <a:ext cx="46895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Scalable for heavy processing and memory needs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Doesn’t depend on a person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BC92717-6F4E-44E3-B5E0-ECBEBB5A5C0C}"/>
              </a:ext>
            </a:extLst>
          </p:cNvPr>
          <p:cNvSpPr/>
          <p:nvPr/>
        </p:nvSpPr>
        <p:spPr bwMode="auto">
          <a:xfrm>
            <a:off x="850883" y="4667867"/>
            <a:ext cx="10490233" cy="1054508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8CF88-9685-4A1B-8CBD-C1DD79595558}"/>
              </a:ext>
            </a:extLst>
          </p:cNvPr>
          <p:cNvSpPr txBox="1"/>
          <p:nvPr/>
        </p:nvSpPr>
        <p:spPr>
          <a:xfrm>
            <a:off x="976245" y="3899435"/>
            <a:ext cx="18333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Math problems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=ISPRIME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BA020-7887-48BB-B101-1FDA97C9BB98}"/>
              </a:ext>
            </a:extLst>
          </p:cNvPr>
          <p:cNvSpPr txBox="1"/>
          <p:nvPr/>
        </p:nvSpPr>
        <p:spPr>
          <a:xfrm>
            <a:off x="8642555" y="3888815"/>
            <a:ext cx="29642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=FRAUDPROBABILITY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764D-E5E2-4EED-8C4D-B8AA401CC14C}"/>
              </a:ext>
            </a:extLst>
          </p:cNvPr>
          <p:cNvSpPr txBox="1"/>
          <p:nvPr/>
        </p:nvSpPr>
        <p:spPr>
          <a:xfrm>
            <a:off x="3052818" y="3899435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Web Data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4AE5D-1304-4C20-9EA2-C2E6E266BCA3}"/>
              </a:ext>
            </a:extLst>
          </p:cNvPr>
          <p:cNvSpPr txBox="1"/>
          <p:nvPr/>
        </p:nvSpPr>
        <p:spPr>
          <a:xfrm>
            <a:off x="5906730" y="3912722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Unattended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=CITYFROMPHONE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54236-9B62-4025-B8D2-84B2C948C234}"/>
              </a:ext>
            </a:extLst>
          </p:cNvPr>
          <p:cNvSpPr txBox="1"/>
          <p:nvPr/>
        </p:nvSpPr>
        <p:spPr>
          <a:xfrm>
            <a:off x="7021658" y="6137223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1BA52-7ECF-4079-8864-ECA9C630C55C}"/>
              </a:ext>
            </a:extLst>
          </p:cNvPr>
          <p:cNvCxnSpPr>
            <a:cxnSpLocks/>
          </p:cNvCxnSpPr>
          <p:nvPr/>
        </p:nvCxnSpPr>
        <p:spPr>
          <a:xfrm flipV="1">
            <a:off x="9269361" y="4176435"/>
            <a:ext cx="258097" cy="193102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857497-DAB7-4014-B5B3-7C5BC5F5245A}"/>
              </a:ext>
            </a:extLst>
          </p:cNvPr>
          <p:cNvSpPr/>
          <p:nvPr/>
        </p:nvSpPr>
        <p:spPr bwMode="auto">
          <a:xfrm>
            <a:off x="671052" y="3467360"/>
            <a:ext cx="5501148" cy="139223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26F8DC-A2E6-4BDC-86A7-25FA09ACEE22}"/>
              </a:ext>
            </a:extLst>
          </p:cNvPr>
          <p:cNvCxnSpPr>
            <a:cxnSpLocks/>
          </p:cNvCxnSpPr>
          <p:nvPr/>
        </p:nvCxnSpPr>
        <p:spPr>
          <a:xfrm flipV="1">
            <a:off x="2728452" y="4608295"/>
            <a:ext cx="693174" cy="1315227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AB440-B7AD-42FE-9FCB-056B6FD99940}"/>
              </a:ext>
            </a:extLst>
          </p:cNvPr>
          <p:cNvSpPr txBox="1"/>
          <p:nvPr/>
        </p:nvSpPr>
        <p:spPr>
          <a:xfrm>
            <a:off x="836038" y="5931396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JavaScript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007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3D1B-1A29-4229-A74B-8379205A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D842-248A-4E35-8EDF-8D3908F6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DCA-8DA9-4839-A120-C7D3F840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29B-3DEF-4238-9FE1-27FA58570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A03-FE18-4141-9464-D0CDCB0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5CE6-4D1F-4C73-AB2F-3177CDA9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F521F7-9DD1-45DB-8543-78A33D56C4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353961"/>
          <a:ext cx="7586465" cy="65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DF3024-DDFB-4BCC-9FC4-12742F033833}"/>
              </a:ext>
            </a:extLst>
          </p:cNvPr>
          <p:cNvSpPr txBox="1"/>
          <p:nvPr/>
        </p:nvSpPr>
        <p:spPr>
          <a:xfrm>
            <a:off x="7978877" y="1317940"/>
            <a:ext cx="40041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Details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 Xeon E5-1680 v4 @ 3.40GHz (8 cores)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Measured total time for 1000 functions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Median of 20 trials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ChakraCore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runtimes are preloaded</a:t>
            </a: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Scenarios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Calculate the mortgage payment for a given principal, period, and rate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Find the 1000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prime number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533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F6A7-4F19-424C-9BBB-2A8C4F02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CE9C-2940-4C3A-A9CC-1BF02019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Serverless</a:t>
            </a:r>
          </a:p>
          <a:p>
            <a:r>
              <a:rPr lang="en-CA" dirty="0"/>
              <a:t>Cloud-Only</a:t>
            </a:r>
          </a:p>
          <a:p>
            <a:r>
              <a:rPr lang="en-CA" dirty="0"/>
              <a:t>Event-Driven</a:t>
            </a:r>
          </a:p>
          <a:p>
            <a:r>
              <a:rPr lang="en-CA" dirty="0"/>
              <a:t>Perfect Scalability</a:t>
            </a:r>
          </a:p>
          <a:p>
            <a:r>
              <a:rPr lang="en-CA" dirty="0"/>
              <a:t>Very good fit for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0DA-3088-4657-B8BF-E9709D1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br>
              <a:rPr lang="en-CA" dirty="0"/>
            </a:br>
            <a:r>
              <a:rPr lang="en-CA" dirty="0"/>
              <a:t>possible futures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352-F492-48ED-8EDF-E2A4324F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  <a:p>
            <a:r>
              <a:rPr lang="en-CA" dirty="0"/>
              <a:t>Push updates</a:t>
            </a:r>
          </a:p>
          <a:p>
            <a:r>
              <a:rPr lang="en-CA" dirty="0"/>
              <a:t>Workflows</a:t>
            </a:r>
          </a:p>
          <a:p>
            <a:r>
              <a:rPr lang="en-CA" dirty="0"/>
              <a:t>Run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656-BF43-4ED6-BFC7-493D058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46A-8944-4000-83AA-3AE93132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7882-EB5B-48BB-B204-9552FDEF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3D6D-80BA-4EFF-B49F-0AD5C204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5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Infrastructure</a:t>
            </a:r>
          </a:p>
          <a:p>
            <a:r>
              <a:rPr lang="en-CA" dirty="0"/>
              <a:t>VMs</a:t>
            </a:r>
          </a:p>
          <a:p>
            <a:r>
              <a:rPr lang="en-CA" dirty="0"/>
              <a:t>Manage everything yourself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err="1"/>
              <a:t>FaaS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Function</a:t>
            </a:r>
          </a:p>
          <a:p>
            <a:r>
              <a:rPr lang="en-CA" dirty="0"/>
              <a:t>Shared Instance</a:t>
            </a:r>
          </a:p>
          <a:p>
            <a:r>
              <a:rPr lang="en-CA" dirty="0"/>
              <a:t>Instance manages everything for you</a:t>
            </a:r>
          </a:p>
          <a:p>
            <a:r>
              <a:rPr lang="en-CA" dirty="0"/>
              <a:t>Function Host manages Runtime and Application</a:t>
            </a:r>
          </a:p>
          <a:p>
            <a:r>
              <a:rPr lang="en-CA" dirty="0"/>
              <a:t>You manage Function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1C99-BCA3-4C88-BB76-0ECDE88B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8E1F-7C4D-4198-8AD6-C969AEFD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E920-AB0C-40B3-A3D7-13905DDE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184">
            <a:extLst>
              <a:ext uri="{FF2B5EF4-FFF2-40B4-BE49-F238E27FC236}">
                <a16:creationId xmlns:a16="http://schemas.microsoft.com/office/drawing/2014/main" id="{A3F231AE-574B-4B43-AFAD-85D410E22DEF}"/>
              </a:ext>
            </a:extLst>
          </p:cNvPr>
          <p:cNvSpPr/>
          <p:nvPr/>
        </p:nvSpPr>
        <p:spPr>
          <a:xfrm>
            <a:off x="5796243" y="1188585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DB</a:t>
            </a:r>
          </a:p>
        </p:txBody>
      </p:sp>
      <p:sp>
        <p:nvSpPr>
          <p:cNvPr id="7" name="Shape 185">
            <a:extLst>
              <a:ext uri="{FF2B5EF4-FFF2-40B4-BE49-F238E27FC236}">
                <a16:creationId xmlns:a16="http://schemas.microsoft.com/office/drawing/2014/main" id="{082AA398-3FE5-45D0-9C18-DA297CB0F388}"/>
              </a:ext>
            </a:extLst>
          </p:cNvPr>
          <p:cNvSpPr/>
          <p:nvPr/>
        </p:nvSpPr>
        <p:spPr>
          <a:xfrm>
            <a:off x="5765189" y="4929768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Messaging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28BF4A3-1ED2-43E4-9CED-60ED081F00ED}"/>
              </a:ext>
            </a:extLst>
          </p:cNvPr>
          <p:cNvSpPr/>
          <p:nvPr/>
        </p:nvSpPr>
        <p:spPr>
          <a:xfrm>
            <a:off x="9178179" y="1214057"/>
            <a:ext cx="865345" cy="824508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Web-Server</a:t>
            </a:r>
            <a:endParaRPr dirty="0"/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A2302588-82A1-4B65-AD97-49E1B05C2D63}"/>
              </a:ext>
            </a:extLst>
          </p:cNvPr>
          <p:cNvSpPr/>
          <p:nvPr/>
        </p:nvSpPr>
        <p:spPr>
          <a:xfrm>
            <a:off x="9307230" y="4852473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Monitoring</a:t>
            </a:r>
          </a:p>
        </p:txBody>
      </p:sp>
      <p:sp>
        <p:nvSpPr>
          <p:cNvPr id="10" name="Shape 188">
            <a:extLst>
              <a:ext uri="{FF2B5EF4-FFF2-40B4-BE49-F238E27FC236}">
                <a16:creationId xmlns:a16="http://schemas.microsoft.com/office/drawing/2014/main" id="{EEDE0AEC-495C-4C77-AAA6-2FD52460698E}"/>
              </a:ext>
            </a:extLst>
          </p:cNvPr>
          <p:cNvSpPr/>
          <p:nvPr/>
        </p:nvSpPr>
        <p:spPr>
          <a:xfrm>
            <a:off x="5779365" y="1322631"/>
            <a:ext cx="4271248" cy="4271248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1755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FA26-7388-449A-B962-99C2FF26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4E50-76AA-4B31-97C1-5380BEBF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906D-60C7-4685-BD37-EF82E971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91">
            <a:extLst>
              <a:ext uri="{FF2B5EF4-FFF2-40B4-BE49-F238E27FC236}">
                <a16:creationId xmlns:a16="http://schemas.microsoft.com/office/drawing/2014/main" id="{5B76BBB7-BD2A-4D7C-ABD8-6F71C2AF1EC8}"/>
              </a:ext>
            </a:extLst>
          </p:cNvPr>
          <p:cNvSpPr/>
          <p:nvPr/>
        </p:nvSpPr>
        <p:spPr>
          <a:xfrm>
            <a:off x="7486785" y="2830924"/>
            <a:ext cx="1004784" cy="1004784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Feature</a:t>
            </a:r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A8BB9113-8181-418A-8506-309F90F38AD4}"/>
              </a:ext>
            </a:extLst>
          </p:cNvPr>
          <p:cNvSpPr/>
          <p:nvPr/>
        </p:nvSpPr>
        <p:spPr>
          <a:xfrm>
            <a:off x="6519735" y="1955605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DB</a:t>
            </a:r>
          </a:p>
        </p:txBody>
      </p:sp>
      <p:sp>
        <p:nvSpPr>
          <p:cNvPr id="7" name="Shape 193">
            <a:extLst>
              <a:ext uri="{FF2B5EF4-FFF2-40B4-BE49-F238E27FC236}">
                <a16:creationId xmlns:a16="http://schemas.microsoft.com/office/drawing/2014/main" id="{9A46F7B2-34D7-4A5F-A4AB-FE2188495975}"/>
              </a:ext>
            </a:extLst>
          </p:cNvPr>
          <p:cNvSpPr/>
          <p:nvPr/>
        </p:nvSpPr>
        <p:spPr>
          <a:xfrm>
            <a:off x="6529345" y="3408671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Messaging</a:t>
            </a:r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292D21C3-2884-4A37-84DF-F361FEDD2BA0}"/>
              </a:ext>
            </a:extLst>
          </p:cNvPr>
          <p:cNvSpPr/>
          <p:nvPr/>
        </p:nvSpPr>
        <p:spPr>
          <a:xfrm>
            <a:off x="8169491" y="1955606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Web-Server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BA3C0F2A-F09E-411F-83D1-9BD8DB763896}"/>
              </a:ext>
            </a:extLst>
          </p:cNvPr>
          <p:cNvSpPr/>
          <p:nvPr/>
        </p:nvSpPr>
        <p:spPr>
          <a:xfrm>
            <a:off x="8169491" y="3423563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724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2CE-E22A-4FC2-BDD9-8993FDE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Shape 233">
            <a:extLst>
              <a:ext uri="{FF2B5EF4-FFF2-40B4-BE49-F238E27FC236}">
                <a16:creationId xmlns:a16="http://schemas.microsoft.com/office/drawing/2014/main" id="{08AA0337-5B4B-4B7D-AC1A-9FFB3781D72D}"/>
              </a:ext>
            </a:extLst>
          </p:cNvPr>
          <p:cNvSpPr/>
          <p:nvPr/>
        </p:nvSpPr>
        <p:spPr>
          <a:xfrm>
            <a:off x="1548098" y="5058439"/>
            <a:ext cx="1520479" cy="1270000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Trigger</a:t>
            </a:r>
          </a:p>
        </p:txBody>
      </p:sp>
      <p:sp>
        <p:nvSpPr>
          <p:cNvPr id="4" name="Shape 234">
            <a:extLst>
              <a:ext uri="{FF2B5EF4-FFF2-40B4-BE49-F238E27FC236}">
                <a16:creationId xmlns:a16="http://schemas.microsoft.com/office/drawing/2014/main" id="{218E247D-AC29-4594-AAAD-8FEEF30161EE}"/>
              </a:ext>
            </a:extLst>
          </p:cNvPr>
          <p:cNvSpPr/>
          <p:nvPr/>
        </p:nvSpPr>
        <p:spPr>
          <a:xfrm>
            <a:off x="5572039" y="1489739"/>
            <a:ext cx="1520478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In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5" name="Shape 235">
            <a:extLst>
              <a:ext uri="{FF2B5EF4-FFF2-40B4-BE49-F238E27FC236}">
                <a16:creationId xmlns:a16="http://schemas.microsoft.com/office/drawing/2014/main" id="{9C2E725D-55C2-40A7-BBC4-8E2FE621BEA9}"/>
              </a:ext>
            </a:extLst>
          </p:cNvPr>
          <p:cNvSpPr/>
          <p:nvPr/>
        </p:nvSpPr>
        <p:spPr>
          <a:xfrm>
            <a:off x="9621578" y="5058439"/>
            <a:ext cx="1520478" cy="1270000"/>
          </a:xfrm>
          <a:prstGeom prst="rect">
            <a:avLst/>
          </a:prstGeom>
          <a:solidFill>
            <a:srgbClr val="3298C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Out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6" name="Shape 236">
            <a:extLst>
              <a:ext uri="{FF2B5EF4-FFF2-40B4-BE49-F238E27FC236}">
                <a16:creationId xmlns:a16="http://schemas.microsoft.com/office/drawing/2014/main" id="{9A7B56AE-F946-41A9-9272-AC8117B928DE}"/>
              </a:ext>
            </a:extLst>
          </p:cNvPr>
          <p:cNvSpPr/>
          <p:nvPr/>
        </p:nvSpPr>
        <p:spPr>
          <a:xfrm>
            <a:off x="3419068" y="5693439"/>
            <a:ext cx="1623018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pasted-image.png">
            <a:extLst>
              <a:ext uri="{FF2B5EF4-FFF2-40B4-BE49-F238E27FC236}">
                <a16:creationId xmlns:a16="http://schemas.microsoft.com/office/drawing/2014/main" id="{6D430963-BB18-44FE-8CEE-D1B3C75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2577" y="4779039"/>
            <a:ext cx="1905001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38">
            <a:extLst>
              <a:ext uri="{FF2B5EF4-FFF2-40B4-BE49-F238E27FC236}">
                <a16:creationId xmlns:a16="http://schemas.microsoft.com/office/drawing/2014/main" id="{24C6B0D3-F96F-4910-AB4B-D63103F5A047}"/>
              </a:ext>
            </a:extLst>
          </p:cNvPr>
          <p:cNvSpPr/>
          <p:nvPr/>
        </p:nvSpPr>
        <p:spPr>
          <a:xfrm>
            <a:off x="7648069" y="5693439"/>
            <a:ext cx="1623017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Shape 239">
            <a:extLst>
              <a:ext uri="{FF2B5EF4-FFF2-40B4-BE49-F238E27FC236}">
                <a16:creationId xmlns:a16="http://schemas.microsoft.com/office/drawing/2014/main" id="{DB70B8F8-7B46-4A4F-A089-98BC8455CA57}"/>
              </a:ext>
            </a:extLst>
          </p:cNvPr>
          <p:cNvSpPr/>
          <p:nvPr/>
        </p:nvSpPr>
        <p:spPr>
          <a:xfrm>
            <a:off x="6345077" y="3156230"/>
            <a:ext cx="1" cy="1226318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0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71A-C474-47DD-99BB-6E66C6F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 for Excel</a:t>
            </a:r>
            <a:endParaRPr lang="en-US" dirty="0"/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0CC5C42-D466-4A0D-BBBC-36966748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64" y="1678616"/>
            <a:ext cx="4762500" cy="4762500"/>
          </a:xfrm>
          <a:prstGeom prst="rect">
            <a:avLst/>
          </a:prstGeom>
        </p:spPr>
      </p:pic>
      <p:pic>
        <p:nvPicPr>
          <p:cNvPr id="6" name="Picture 5" descr="A picture containing person, man, indoor&#10;&#10;Description generated with high confidence">
            <a:extLst>
              <a:ext uri="{FF2B5EF4-FFF2-40B4-BE49-F238E27FC236}">
                <a16:creationId xmlns:a16="http://schemas.microsoft.com/office/drawing/2014/main" id="{DE510F10-ADE1-4861-8CF8-2A5FE821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39" y="21548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285D8E-2230-47BF-9EE5-AC3EAC9B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67</TotalTime>
  <Words>370</Words>
  <Application>Microsoft Office PowerPoint</Application>
  <PresentationFormat>Widescreen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MS Shell Dlg 2</vt:lpstr>
      <vt:lpstr>Segoe UI</vt:lpstr>
      <vt:lpstr>Segoe UI Semibold</vt:lpstr>
      <vt:lpstr>Segoe UI Semilight</vt:lpstr>
      <vt:lpstr>Wingdings</vt:lpstr>
      <vt:lpstr>Wingdings 3</vt:lpstr>
      <vt:lpstr>Madison</vt:lpstr>
      <vt:lpstr>5-50195_Microsoft_Build_Template</vt:lpstr>
      <vt:lpstr>Custom Functions for Excel with Azure Functions</vt:lpstr>
      <vt:lpstr>Azure Functions</vt:lpstr>
      <vt:lpstr>Azure Cloud Computing</vt:lpstr>
      <vt:lpstr>Azure Cloud Computing</vt:lpstr>
      <vt:lpstr>Azure Functions</vt:lpstr>
      <vt:lpstr>Azure Functions</vt:lpstr>
      <vt:lpstr>Azure Functions</vt:lpstr>
      <vt:lpstr>Custom Functions for Excel</vt:lpstr>
      <vt:lpstr>PowerPoint Presentation</vt:lpstr>
      <vt:lpstr>Custom Functions</vt:lpstr>
      <vt:lpstr>Custom Functions</vt:lpstr>
      <vt:lpstr>Custom Functions</vt:lpstr>
      <vt:lpstr>Admin configures access in O365 portal</vt:lpstr>
      <vt:lpstr>Where should the code run for custom functions?</vt:lpstr>
      <vt:lpstr>PowerPoint Presentation</vt:lpstr>
      <vt:lpstr>Demo</vt:lpstr>
      <vt:lpstr>Performance</vt:lpstr>
      <vt:lpstr>PowerPoint Presentation</vt:lpstr>
      <vt:lpstr>Azure Functions Demo</vt:lpstr>
      <vt:lpstr>Custom Functions possible futures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Functions for Excel with Azure Functions</dc:title>
  <dc:creator>Sia Ghassemi</dc:creator>
  <cp:lastModifiedBy>Sia Ghassemi</cp:lastModifiedBy>
  <cp:revision>6</cp:revision>
  <dcterms:created xsi:type="dcterms:W3CDTF">2018-06-19T12:33:23Z</dcterms:created>
  <dcterms:modified xsi:type="dcterms:W3CDTF">2018-06-19T13:40:57Z</dcterms:modified>
</cp:coreProperties>
</file>