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7" r:id="rId10"/>
    <p:sldId id="264" r:id="rId11"/>
    <p:sldId id="270" r:id="rId12"/>
    <p:sldId id="268" r:id="rId13"/>
    <p:sldId id="269" r:id="rId14"/>
    <p:sldId id="26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85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7" r:id="rId39"/>
    <p:sldId id="296" r:id="rId40"/>
    <p:sldId id="298" r:id="rId41"/>
    <p:sldId id="299" r:id="rId42"/>
    <p:sldId id="300" r:id="rId43"/>
    <p:sldId id="295" r:id="rId44"/>
    <p:sldId id="301" r:id="rId45"/>
    <p:sldId id="303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B817-ADC4-4E74-84BB-62CB0F2B8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DSGVO und CLOUD-Act?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51F1-2816-42E0-9086-135187B6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Kein</a:t>
            </a:r>
            <a:r>
              <a:rPr lang="en-US" dirty="0"/>
              <a:t> problem!</a:t>
            </a:r>
          </a:p>
        </p:txBody>
      </p:sp>
    </p:spTree>
    <p:extLst>
      <p:ext uri="{BB962C8B-B14F-4D97-AF65-F5344CB8AC3E}">
        <p14:creationId xmlns:p14="http://schemas.microsoft.com/office/powerpoint/2010/main" val="311664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- Transparenz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15: </a:t>
            </a:r>
          </a:p>
          <a:p>
            <a:pPr lvl="1"/>
            <a:r>
              <a:rPr lang="de-DE" dirty="0"/>
              <a:t>Jede Person hat das Recht auf Auskunft über alle sie betreffenden Daten</a:t>
            </a:r>
          </a:p>
          <a:p>
            <a:r>
              <a:rPr lang="de-DE" dirty="0"/>
              <a:t>Artikel 12:</a:t>
            </a:r>
          </a:p>
          <a:p>
            <a:pPr lvl="1"/>
            <a:r>
              <a:rPr lang="en-US" dirty="0"/>
              <a:t>Die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in „</a:t>
            </a:r>
            <a:r>
              <a:rPr lang="de-DE" u="sng" dirty="0"/>
              <a:t>präziser, transparenter, verständlicher und leicht zugänglicher Form in einer klaren und einfachen Sprache</a:t>
            </a:r>
            <a:r>
              <a:rPr lang="de-DE" dirty="0"/>
              <a:t>“ zu liefern</a:t>
            </a:r>
          </a:p>
        </p:txBody>
      </p:sp>
    </p:spTree>
    <p:extLst>
      <p:ext uri="{BB962C8B-B14F-4D97-AF65-F5344CB8AC3E}">
        <p14:creationId xmlns:p14="http://schemas.microsoft.com/office/powerpoint/2010/main" val="84885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- Transparenz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Wer</a:t>
            </a:r>
            <a:r>
              <a:rPr lang="de-DE" dirty="0"/>
              <a:t> hat </a:t>
            </a:r>
            <a:r>
              <a:rPr lang="de-DE" u="sng" dirty="0"/>
              <a:t>wann</a:t>
            </a:r>
            <a:r>
              <a:rPr lang="de-DE" dirty="0"/>
              <a:t> </a:t>
            </a:r>
            <a:r>
              <a:rPr lang="de-DE" u="sng" dirty="0"/>
              <a:t>welche Daten</a:t>
            </a:r>
            <a:r>
              <a:rPr lang="de-DE" dirty="0"/>
              <a:t> </a:t>
            </a:r>
            <a:r>
              <a:rPr lang="de-DE" u="sng" dirty="0"/>
              <a:t>weswegen</a:t>
            </a:r>
            <a:r>
              <a:rPr lang="de-DE" dirty="0"/>
              <a:t> übermittelt?</a:t>
            </a:r>
            <a:endParaRPr lang="de-DE" i="1" dirty="0"/>
          </a:p>
          <a:p>
            <a:pPr lvl="1"/>
            <a:r>
              <a:rPr lang="de-DE" i="1" dirty="0"/>
              <a:t>Präzise</a:t>
            </a:r>
          </a:p>
          <a:p>
            <a:pPr lvl="1"/>
            <a:r>
              <a:rPr lang="de-DE" i="1" dirty="0"/>
              <a:t>Transparent</a:t>
            </a:r>
          </a:p>
          <a:p>
            <a:pPr lvl="1"/>
            <a:r>
              <a:rPr lang="de-DE" i="1" dirty="0"/>
              <a:t>Verständlich</a:t>
            </a:r>
          </a:p>
          <a:p>
            <a:pPr lvl="1"/>
            <a:r>
              <a:rPr lang="de-DE" i="1" dirty="0"/>
              <a:t>In leicht zugänglicher Form</a:t>
            </a:r>
          </a:p>
          <a:p>
            <a:pPr lvl="1"/>
            <a:r>
              <a:rPr lang="de-DE" i="1" dirty="0"/>
              <a:t>In einer klaren und einfachen Sprache</a:t>
            </a:r>
            <a:endParaRPr lang="de-DE" i="1" u="sng" dirty="0"/>
          </a:p>
          <a:p>
            <a:endParaRPr lang="de-DE" dirty="0"/>
          </a:p>
          <a:p>
            <a:r>
              <a:rPr lang="de-DE" dirty="0"/>
              <a:t>Alle Geschäftsprozesse müssen nachvollziehbar sein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7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DSGVO - </a:t>
            </a:r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17:</a:t>
            </a:r>
          </a:p>
          <a:p>
            <a:pPr lvl="1"/>
            <a:r>
              <a:rPr lang="de-DE" dirty="0"/>
              <a:t>Betroffene Personen haben das Recht, das Löschen aller sie betreffenden Daten zu fordern, wenn die Gründe für die Datenspeicherung entfallen.</a:t>
            </a:r>
          </a:p>
          <a:p>
            <a:pPr lvl="1"/>
            <a:r>
              <a:rPr lang="de-DE" dirty="0"/>
              <a:t>Verarbeiter muss selbst aktiv die Daten löschen, wenn es keinen Grund mehr für eine Speicherung und Verarbeitung gibt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4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085" cy="1400530"/>
          </a:xfrm>
        </p:spPr>
        <p:txBody>
          <a:bodyPr/>
          <a:lstStyle/>
          <a:p>
            <a:r>
              <a:rPr lang="de-DE" dirty="0"/>
              <a:t>DSGVO - </a:t>
            </a:r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Personenbezogene Daten (Name, Adresse etc.)</a:t>
            </a:r>
          </a:p>
          <a:p>
            <a:r>
              <a:rPr lang="de-DE" dirty="0"/>
              <a:t>IP-Adresse</a:t>
            </a:r>
          </a:p>
          <a:p>
            <a:r>
              <a:rPr lang="de-DE" dirty="0"/>
              <a:t>Backups</a:t>
            </a:r>
          </a:p>
          <a:p>
            <a:r>
              <a:rPr lang="de-DE" dirty="0"/>
              <a:t>Dokumente (Rechnungen, rechtliche Dokumente)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Wenn Gründe für Datenspeicherung nicht mehr Relevant</a:t>
            </a:r>
          </a:p>
          <a:p>
            <a:pPr lvl="1"/>
            <a:r>
              <a:rPr lang="de-DE" dirty="0"/>
              <a:t>Gesätzliche Gründe  (z.B. Rechnugen nach 10 Jahren, Tages genau)</a:t>
            </a:r>
          </a:p>
          <a:p>
            <a:pPr lvl="1"/>
            <a:r>
              <a:rPr lang="de-DE" dirty="0"/>
              <a:t>Geschäftsrelevante Gründe (z.B. Vertragliche vereinbarung: Garantie)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0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DSGVO - Recht auf Datenübertragbarkeit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Artikel 20:</a:t>
            </a:r>
          </a:p>
          <a:p>
            <a:pPr lvl="1"/>
            <a:r>
              <a:rPr lang="de-DE" dirty="0"/>
              <a:t>Betroffene Personen haben das Recht, die Daten, die sie betreffen und die sie selbst dem Verantwortlichen übergeben haben, in einem „</a:t>
            </a:r>
            <a:r>
              <a:rPr lang="de-DE" u="sng" dirty="0"/>
              <a:t>strukturierten</a:t>
            </a:r>
            <a:r>
              <a:rPr lang="de-DE" dirty="0"/>
              <a:t>, </a:t>
            </a:r>
            <a:r>
              <a:rPr lang="de-DE" u="sng" dirty="0"/>
              <a:t>gängigen</a:t>
            </a:r>
            <a:r>
              <a:rPr lang="de-DE" dirty="0"/>
              <a:t> und </a:t>
            </a:r>
            <a:r>
              <a:rPr lang="de-DE" u="sng" dirty="0"/>
              <a:t>maschinenlesbaren</a:t>
            </a:r>
            <a:r>
              <a:rPr lang="de-DE" dirty="0"/>
              <a:t> Format zu erhalten“, auch und insbesondere für den Zweck, sie anderen „ohne Behinderung durch den Verantwortlichen“ zu übermitteln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0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636-20C8-43FD-9180-614BAF0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0736" cy="1400530"/>
          </a:xfrm>
        </p:spPr>
        <p:txBody>
          <a:bodyPr/>
          <a:lstStyle/>
          <a:p>
            <a:r>
              <a:rPr lang="de-DE" dirty="0"/>
              <a:t>DSGVO - Recht auf Datenübertragbarkeit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7BAC-C1E0-4950-A915-225B9CD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Strukturiert</a:t>
            </a:r>
          </a:p>
          <a:p>
            <a:r>
              <a:rPr lang="de-DE" dirty="0"/>
              <a:t>Gängigen</a:t>
            </a:r>
          </a:p>
          <a:p>
            <a:r>
              <a:rPr lang="de-DE" dirty="0"/>
              <a:t>Maschinenlesbares Format</a:t>
            </a:r>
          </a:p>
          <a:p>
            <a:r>
              <a:rPr lang="de-DE" dirty="0"/>
              <a:t>Ohne Behinderung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pPr lvl="1"/>
            <a:r>
              <a:rPr lang="de-DE" dirty="0"/>
              <a:t>Kunde möchte von G-Mail zu Outlook wechseln.</a:t>
            </a:r>
          </a:p>
          <a:p>
            <a:pPr lvl="1"/>
            <a:r>
              <a:rPr lang="de-DE" dirty="0"/>
              <a:t>Kunde möchte von Sparkasse zur VW-Bank wechseln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1EF-1B75-4765-8C88-14ECF5B8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8072-CF42-41E6-98C5-3DC0BDFE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</a:t>
            </a:r>
            <a:r>
              <a:rPr lang="en-US" dirty="0"/>
              <a:t>larifying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awful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/>
              <a:t>verseas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US" dirty="0"/>
              <a:t>se of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/>
              <a:t>ata – Act</a:t>
            </a:r>
          </a:p>
          <a:p>
            <a:pPr lvl="1"/>
            <a:r>
              <a:rPr lang="de-DE" dirty="0"/>
              <a:t>verpflichtet amerikanische Internet-Firmen und IT-Dienstleister, US-Behörden Zugriff auf gespeicherte Daten zu gewährleisten, selbst wenn die Speicherung nicht in den USA erfolgt</a:t>
            </a:r>
          </a:p>
          <a:p>
            <a:pPr lvl="1"/>
            <a:r>
              <a:rPr lang="en-US" dirty="0" err="1"/>
              <a:t>Bilaterale</a:t>
            </a:r>
            <a:r>
              <a:rPr lang="en-US" dirty="0"/>
              <a:t> </a:t>
            </a:r>
            <a:r>
              <a:rPr lang="en-US" dirty="0" err="1"/>
              <a:t>Abkommen</a:t>
            </a:r>
            <a:r>
              <a:rPr lang="en-US" dirty="0"/>
              <a:t> </a:t>
            </a:r>
            <a:r>
              <a:rPr lang="en-US" dirty="0" err="1"/>
              <a:t>notwendig</a:t>
            </a:r>
            <a:endParaRPr lang="en-US" dirty="0"/>
          </a:p>
          <a:p>
            <a:pPr lvl="1"/>
            <a:r>
              <a:rPr lang="de-DE" dirty="0"/>
              <a:t>Auskunfts</a:t>
            </a:r>
            <a:r>
              <a:rPr lang="en-US" dirty="0" err="1"/>
              <a:t>sperre</a:t>
            </a:r>
            <a:r>
              <a:rPr lang="en-US" dirty="0"/>
              <a:t> kann </a:t>
            </a:r>
            <a:r>
              <a:rPr lang="en-US" dirty="0" err="1"/>
              <a:t>angeordnet</a:t>
            </a:r>
            <a:r>
              <a:rPr lang="en-US" dirty="0"/>
              <a:t> werden</a:t>
            </a:r>
          </a:p>
          <a:p>
            <a:pPr lvl="1"/>
            <a:endParaRPr lang="de-DE" dirty="0"/>
          </a:p>
          <a:p>
            <a:r>
              <a:rPr lang="de-DE" dirty="0"/>
              <a:t>U</a:t>
            </a:r>
            <a:r>
              <a:rPr lang="en-US" dirty="0"/>
              <a:t>S </a:t>
            </a:r>
            <a:r>
              <a:rPr lang="en-US" dirty="0" err="1"/>
              <a:t>Behörden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auf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zugreifen</a:t>
            </a:r>
            <a:r>
              <a:rPr lang="en-US" dirty="0"/>
              <a:t>,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in der EU </a:t>
            </a:r>
            <a:r>
              <a:rPr lang="en-US" dirty="0" err="1"/>
              <a:t>liegen</a:t>
            </a:r>
            <a:r>
              <a:rPr lang="en-US" dirty="0"/>
              <a:t>,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es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um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europäisches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</a:t>
            </a:r>
            <a:r>
              <a:rPr lang="en-US" dirty="0" err="1"/>
              <a:t>handelt</a:t>
            </a:r>
            <a:r>
              <a:rPr lang="en-US" dirty="0"/>
              <a:t>. (</a:t>
            </a:r>
            <a:r>
              <a:rPr lang="en-US" dirty="0" err="1"/>
              <a:t>Sofern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bilaterales</a:t>
            </a:r>
            <a:r>
              <a:rPr lang="en-US" dirty="0"/>
              <a:t> </a:t>
            </a:r>
            <a:r>
              <a:rPr lang="en-US" dirty="0" err="1"/>
              <a:t>Abkommen</a:t>
            </a:r>
            <a:r>
              <a:rPr lang="en-US" dirty="0"/>
              <a:t> </a:t>
            </a:r>
            <a:r>
              <a:rPr lang="en-US" dirty="0" err="1"/>
              <a:t>besteht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252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Transparenz</a:t>
            </a:r>
          </a:p>
          <a:p>
            <a:pPr lvl="1"/>
            <a:r>
              <a:rPr lang="de-DE" dirty="0"/>
              <a:t>Sehr detailiertes Auditing erforderlich</a:t>
            </a:r>
          </a:p>
          <a:p>
            <a:pPr lvl="1"/>
            <a:r>
              <a:rPr lang="de-DE" dirty="0"/>
              <a:t>Teilweise Metadaten erfassung erforderlich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Recht auf Vergessenwerden</a:t>
            </a:r>
          </a:p>
          <a:p>
            <a:pPr lvl="1"/>
            <a:r>
              <a:rPr lang="de-DE" dirty="0"/>
              <a:t>Log-Files können IP-Adressen enthalten</a:t>
            </a:r>
          </a:p>
          <a:p>
            <a:pPr lvl="1"/>
            <a:r>
              <a:rPr lang="de-DE" dirty="0"/>
              <a:t>Backups können personenbezogene Daten enthalten</a:t>
            </a:r>
          </a:p>
          <a:p>
            <a:pPr lvl="1"/>
            <a:r>
              <a:rPr lang="de-DE" dirty="0"/>
              <a:t>Transaction-Log</a:t>
            </a:r>
          </a:p>
          <a:p>
            <a:pPr lvl="1"/>
            <a:r>
              <a:rPr lang="de-DE" dirty="0"/>
              <a:t>Dokumente aktiv löschen wenn nicht mehr benötigt</a:t>
            </a:r>
          </a:p>
          <a:p>
            <a:pPr lvl="1"/>
            <a:r>
              <a:rPr lang="de-DE" dirty="0"/>
              <a:t>Immutability (BlockChain)</a:t>
            </a:r>
          </a:p>
          <a:p>
            <a:pPr lvl="1"/>
            <a:r>
              <a:rPr lang="de-DE" dirty="0"/>
              <a:t>Nicht personenbezogene Daten und personenbezogene Daten in gleichen Tabellen / forgein-key-contraints</a:t>
            </a:r>
          </a:p>
          <a:p>
            <a:pPr lvl="1"/>
            <a:r>
              <a:rPr lang="de-DE" dirty="0"/>
              <a:t>Deleted flag nicht mehr ausreichend, daten sind weg</a:t>
            </a:r>
          </a:p>
          <a:p>
            <a:pPr lvl="1"/>
            <a:r>
              <a:rPr lang="de-DE" dirty="0"/>
              <a:t>Auswertungen und Berichte nicht mehr Akkurat, da daten gelöscht wurden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2A6-1139-4543-BC64-8AD57F4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Herausforderung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29A-9816-453B-B6E4-FB0ACB2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Kein gängiges Format</a:t>
            </a:r>
          </a:p>
          <a:p>
            <a:pPr lvl="1"/>
            <a:r>
              <a:rPr lang="de-DE" dirty="0"/>
              <a:t>Jeder hat seine eigenen Tabellen und daten-formate</a:t>
            </a:r>
          </a:p>
          <a:p>
            <a:pPr lvl="1"/>
            <a:r>
              <a:rPr lang="de-DE" dirty="0"/>
              <a:t>Export muss importierbar sein (ohne Behinderung)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4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5C0B-CFA2-405B-BBE8-58C684A1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7BF6-12F3-47D6-8820-8188E3E6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Sia-Consulting Limited</a:t>
            </a:r>
          </a:p>
          <a:p>
            <a:pPr lvl="1"/>
            <a:r>
              <a:rPr lang="en-US" dirty="0"/>
              <a:t>Cloud-</a:t>
            </a:r>
            <a:r>
              <a:rPr lang="en-US" dirty="0" err="1"/>
              <a:t>Beratung</a:t>
            </a:r>
            <a:endParaRPr lang="en-US" dirty="0"/>
          </a:p>
          <a:p>
            <a:pPr lvl="1"/>
            <a:r>
              <a:rPr lang="en-US" dirty="0" err="1"/>
              <a:t>Softwareentwicklung</a:t>
            </a:r>
            <a:endParaRPr lang="en-US" dirty="0"/>
          </a:p>
          <a:p>
            <a:pPr lvl="1"/>
            <a:r>
              <a:rPr lang="en-US" dirty="0"/>
              <a:t>Trainings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Sia</a:t>
            </a:r>
          </a:p>
          <a:p>
            <a:pPr lvl="1"/>
            <a:r>
              <a:rPr lang="en-US" dirty="0" err="1"/>
              <a:t>Softwareentwickler</a:t>
            </a:r>
            <a:r>
              <a:rPr lang="en-US" dirty="0"/>
              <a:t> und –</a:t>
            </a:r>
            <a:r>
              <a:rPr lang="en-US" dirty="0" err="1"/>
              <a:t>architekt</a:t>
            </a:r>
            <a:endParaRPr lang="en-US" dirty="0"/>
          </a:p>
          <a:p>
            <a:pPr lvl="1"/>
            <a:r>
              <a:rPr lang="en-US" dirty="0"/>
              <a:t>Microsoft Azure MVP</a:t>
            </a:r>
          </a:p>
          <a:p>
            <a:pPr lvl="1"/>
            <a:r>
              <a:rPr lang="en-US" dirty="0"/>
              <a:t>Co-</a:t>
            </a:r>
            <a:r>
              <a:rPr lang="en-US" dirty="0" err="1"/>
              <a:t>Organisator</a:t>
            </a:r>
            <a:r>
              <a:rPr lang="en-US" dirty="0"/>
              <a:t> Meetup Hamburg</a:t>
            </a:r>
          </a:p>
        </p:txBody>
      </p:sp>
    </p:spTree>
    <p:extLst>
      <p:ext uri="{BB962C8B-B14F-4D97-AF65-F5344CB8AC3E}">
        <p14:creationId xmlns:p14="http://schemas.microsoft.com/office/powerpoint/2010/main" val="3440386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49B5-3C45-4C8C-BF97-1656682C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 vs. 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3193-1FDD-4B87-93B9-DB016BA4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DSGVO</a:t>
            </a:r>
          </a:p>
          <a:p>
            <a:pPr lvl="1"/>
            <a:r>
              <a:rPr lang="de-DE" dirty="0"/>
              <a:t>Betroffene Personen müssen über jegliche weiter Nutzung ihrer Daten informiert werden</a:t>
            </a:r>
          </a:p>
          <a:p>
            <a:r>
              <a:rPr lang="de-DE" dirty="0"/>
              <a:t>CLOUD-Act</a:t>
            </a:r>
          </a:p>
          <a:p>
            <a:pPr lvl="1"/>
            <a:r>
              <a:rPr lang="de-DE" dirty="0"/>
              <a:t>Behörden können Auskunftssperre anordnen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CBAC-2C6E-41C2-9FFD-5CB87E39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74" y="3023417"/>
            <a:ext cx="2039165" cy="811161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PAUSE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5B4CEC33-D4B9-4716-9818-215800FA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558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geht‘s!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dirty="0"/>
              <a:t>Transparenz</a:t>
            </a:r>
          </a:p>
          <a:p>
            <a:pPr lvl="1"/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Recht auf Vergessenwerden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58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Beschrieben von Martin Fowler in 2005</a:t>
            </a:r>
          </a:p>
          <a:p>
            <a:pPr>
              <a:lnSpc>
                <a:spcPct val="150000"/>
              </a:lnSpc>
            </a:pPr>
            <a:r>
              <a:rPr lang="de-DE" dirty="0"/>
              <a:t>Daten werden als Strom von Ereignissen gespeichert</a:t>
            </a:r>
          </a:p>
          <a:p>
            <a:pPr>
              <a:lnSpc>
                <a:spcPct val="150000"/>
              </a:lnSpc>
            </a:pPr>
            <a:r>
              <a:rPr lang="de-DE" dirty="0"/>
              <a:t>Ereignisse sind nicht änderbar (ohne Zeitmaschine)</a:t>
            </a:r>
          </a:p>
          <a:p>
            <a:pPr>
              <a:lnSpc>
                <a:spcPct val="150000"/>
              </a:lnSpc>
            </a:pPr>
            <a:r>
              <a:rPr lang="de-DE" dirty="0"/>
              <a:t>Ereignisse werden in der Reihenfolge abgelegt, in der sie eintreffen</a:t>
            </a:r>
          </a:p>
          <a:p>
            <a:pPr>
              <a:lnSpc>
                <a:spcPct val="150000"/>
              </a:lnSpc>
            </a:pPr>
            <a:r>
              <a:rPr lang="de-DE" dirty="0"/>
              <a:t>Neu Ergeinisse werden immer am Ende des Stroms angehangen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Aktueller Zustand wird durch ein abspielen aller Ergeinisse in einer Zustandsmaschine dargestellt</a:t>
            </a:r>
          </a:p>
        </p:txBody>
      </p:sp>
    </p:spTree>
    <p:extLst>
      <p:ext uri="{BB962C8B-B14F-4D97-AF65-F5344CB8AC3E}">
        <p14:creationId xmlns:p14="http://schemas.microsoft.com/office/powerpoint/2010/main" val="176812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94A513-364B-418B-A5D3-C0A2F073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665144"/>
            <a:ext cx="6270662" cy="35272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6427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D8424C-6C75-4BE0-A0E7-4AB223674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14306" y="161703"/>
            <a:ext cx="5099659" cy="6563562"/>
          </a:xfrm>
        </p:spPr>
      </p:pic>
    </p:spTree>
    <p:extLst>
      <p:ext uri="{BB962C8B-B14F-4D97-AF65-F5344CB8AC3E}">
        <p14:creationId xmlns:p14="http://schemas.microsoft.com/office/powerpoint/2010/main" val="242009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Event Sourcing (CQRS)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385FCB5-557C-4471-BDA7-99F9398FC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7" y="570703"/>
            <a:ext cx="7376214" cy="56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2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Blockchain basiert auf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30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Transaction-Log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Transaction-Log </a:t>
            </a:r>
            <a:r>
              <a:rPr lang="en-US" b="0" i="0" kern="1200" cap="all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ist</a:t>
            </a:r>
            <a:r>
              <a:rPr lang="en-US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Event Sourcing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49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Datenstruktur bildet Geschäftsprozesse 1:1 ab</a:t>
            </a:r>
          </a:p>
          <a:p>
            <a:pPr>
              <a:lnSpc>
                <a:spcPct val="150000"/>
              </a:lnSpc>
            </a:pPr>
            <a:r>
              <a:rPr lang="de-DE" dirty="0"/>
              <a:t>Bezeichnungen werden aus direkt aus dem Geschäftsprozesse übernommen</a:t>
            </a:r>
          </a:p>
          <a:p>
            <a:pPr>
              <a:lnSpc>
                <a:spcPct val="150000"/>
              </a:lnSpc>
            </a:pPr>
            <a:r>
              <a:rPr lang="de-DE" dirty="0"/>
              <a:t>Softwareentwicklung und Fachbereich sprechen in einer klaren einfachen Sprache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7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D29-84FE-478A-907E-2EA479C9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Worum geht’s?</a:t>
            </a:r>
            <a:endParaRPr lang="en-US" dirty="0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0E31260E-C8E3-4EB1-89A2-5738E15E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31" y="647699"/>
            <a:ext cx="5393628" cy="268333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3D52DFF3-DC58-4976-98F9-E048698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DSGVO</a:t>
            </a:r>
          </a:p>
          <a:p>
            <a:pPr lvl="1"/>
            <a:r>
              <a:rPr lang="en-US" dirty="0"/>
              <a:t>EU </a:t>
            </a:r>
          </a:p>
          <a:p>
            <a:r>
              <a:rPr lang="en-US" dirty="0"/>
              <a:t>CLOUD-Act</a:t>
            </a:r>
          </a:p>
          <a:p>
            <a:pPr lvl="1"/>
            <a:r>
              <a:rPr lang="en-US" dirty="0"/>
              <a:t>USA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A80430-3074-4AF1-BEE5-A4FE7321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426" y="3526971"/>
            <a:ext cx="3987438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17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Ergeinisse werden in einer klaren einfachen Sprache definiert</a:t>
            </a:r>
          </a:p>
          <a:p>
            <a:pPr>
              <a:lnSpc>
                <a:spcPct val="150000"/>
              </a:lnSpc>
            </a:pPr>
            <a:r>
              <a:rPr lang="de-DE" dirty="0"/>
              <a:t>Geschäftsprozess geht aus Ereignissnamen hervor</a:t>
            </a:r>
          </a:p>
          <a:p>
            <a:pPr>
              <a:lnSpc>
                <a:spcPct val="150000"/>
              </a:lnSpc>
            </a:pPr>
            <a:r>
              <a:rPr lang="de-DE" dirty="0"/>
              <a:t>Zum Ereignisse gehörige Daten sind klar zuzuordnen</a:t>
            </a:r>
          </a:p>
          <a:p>
            <a:pPr>
              <a:lnSpc>
                <a:spcPct val="150000"/>
              </a:lnSpc>
            </a:pPr>
            <a:r>
              <a:rPr lang="de-DE" dirty="0"/>
              <a:t>Datenaufbewahrung wie in der Realität</a:t>
            </a:r>
          </a:p>
          <a:p>
            <a:pPr>
              <a:lnSpc>
                <a:spcPct val="150000"/>
              </a:lnSpc>
            </a:pPr>
            <a:r>
              <a:rPr lang="de-DE" dirty="0"/>
              <a:t>Nachvollziehbarkeit aller vorhanden Daten</a:t>
            </a:r>
          </a:p>
          <a:p>
            <a:pPr>
              <a:lnSpc>
                <a:spcPct val="150000"/>
              </a:lnSpc>
            </a:pPr>
            <a:r>
              <a:rPr lang="de-DE" dirty="0"/>
              <a:t>Exportierte Ströme innerhalb der Domäne klar und einfach verständlich</a:t>
            </a:r>
          </a:p>
        </p:txBody>
      </p:sp>
    </p:spTree>
    <p:extLst>
      <p:ext uri="{BB962C8B-B14F-4D97-AF65-F5344CB8AC3E}">
        <p14:creationId xmlns:p14="http://schemas.microsoft.com/office/powerpoint/2010/main" val="2384496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134-CA68-4444-A622-56B6518C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br>
              <a:rPr lang="de-DE" dirty="0"/>
            </a:br>
            <a:r>
              <a:rPr lang="de-DE" dirty="0"/>
              <a:t>&amp; 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E87D-D3AB-4028-BBFD-2CC2628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Transparenz</a:t>
            </a:r>
          </a:p>
          <a:p>
            <a:pPr lvl="1"/>
            <a:r>
              <a:rPr lang="de-DE" i="1" dirty="0"/>
              <a:t>Präzise</a:t>
            </a:r>
            <a:r>
              <a:rPr lang="de-DE" dirty="0"/>
              <a:t> =&gt; Ereignisse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Transparent</a:t>
            </a:r>
            <a:r>
              <a:rPr lang="de-DE" dirty="0"/>
              <a:t> =&gt; Ergeinissstrom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Verständlich </a:t>
            </a:r>
            <a:r>
              <a:rPr lang="de-DE" dirty="0"/>
              <a:t>=&gt; Ereignissname</a:t>
            </a:r>
          </a:p>
          <a:p>
            <a:pPr lvl="1"/>
            <a:r>
              <a:rPr lang="de-DE" i="1" dirty="0"/>
              <a:t>In leicht zugänglicher Form </a:t>
            </a:r>
            <a:r>
              <a:rPr lang="de-DE" dirty="0"/>
              <a:t>=&gt; aufbewahrung wie in der Realität</a:t>
            </a:r>
          </a:p>
          <a:p>
            <a:pPr lvl="1"/>
            <a:r>
              <a:rPr lang="de-DE" i="1" dirty="0"/>
              <a:t>In einer klaren und einfachen Sprache </a:t>
            </a:r>
            <a:r>
              <a:rPr lang="de-DE" dirty="0"/>
              <a:t>=&gt; Domänen Sprache</a:t>
            </a:r>
          </a:p>
          <a:p>
            <a:r>
              <a:rPr lang="de-DE" dirty="0"/>
              <a:t>Recht auf Datenübertragbarkeit</a:t>
            </a:r>
          </a:p>
          <a:p>
            <a:pPr lvl="1"/>
            <a:r>
              <a:rPr lang="de-DE" dirty="0"/>
              <a:t>Ergeinissströme exportierbar</a:t>
            </a:r>
          </a:p>
          <a:p>
            <a:pPr lvl="1"/>
            <a:r>
              <a:rPr lang="de-DE" dirty="0"/>
              <a:t>Importierbar durch eigene Zustandmaschine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16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strike="sngStrike" dirty="0"/>
              <a:t>Transparenz</a:t>
            </a:r>
          </a:p>
          <a:p>
            <a:pPr lvl="1"/>
            <a:r>
              <a:rPr lang="de-DE" strike="sngStrike" dirty="0"/>
              <a:t>Recht auf Datenübertragbarkeit</a:t>
            </a:r>
          </a:p>
          <a:p>
            <a:pPr lvl="1"/>
            <a:r>
              <a:rPr lang="de-DE" dirty="0"/>
              <a:t>Recht auf Vergessenwerden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Daten werden gelöscht, in dem sie verschlüsselt abgelegt werden und beim löschen der Schlüssel gelöscht / überschrieben wird</a:t>
            </a:r>
          </a:p>
          <a:p>
            <a:pPr>
              <a:lnSpc>
                <a:spcPct val="150000"/>
              </a:lnSpc>
            </a:pPr>
            <a:r>
              <a:rPr lang="de-DE" dirty="0"/>
              <a:t>Daten unlesbar wenn der Schlüssel sicher gewählt wurde</a:t>
            </a:r>
          </a:p>
          <a:p>
            <a:pPr>
              <a:lnSpc>
                <a:spcPct val="150000"/>
              </a:lnSpc>
            </a:pPr>
            <a:r>
              <a:rPr lang="de-DE" dirty="0"/>
              <a:t>TPM und HSM sehr gut geeignet</a:t>
            </a:r>
          </a:p>
          <a:p>
            <a:pPr>
              <a:lnSpc>
                <a:spcPct val="150000"/>
              </a:lnSpc>
            </a:pPr>
            <a:r>
              <a:rPr lang="de-DE" dirty="0"/>
              <a:t>iOS nutzt crypto shredding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22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Crypto-Shredding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dirty="0"/>
              <a:t>Transparenz</a:t>
            </a:r>
          </a:p>
          <a:p>
            <a:pPr lvl="1"/>
            <a:r>
              <a:rPr lang="de-DE" dirty="0"/>
              <a:t>Recht auf Datenübertragbarkeit</a:t>
            </a:r>
          </a:p>
          <a:p>
            <a:pPr lvl="1"/>
            <a:r>
              <a:rPr lang="de-DE" strike="sngStrike" dirty="0"/>
              <a:t>Recht auf Vergessenwerden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297913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Personenbezogene Daten (Werte) in Ereignisse werden verschlüsselt</a:t>
            </a:r>
          </a:p>
          <a:p>
            <a:r>
              <a:rPr lang="de-DE" dirty="0"/>
              <a:t>Entschlüsselung findet erst statt nachdem der Zustand durch die Zustandsmachine erstellt wurde</a:t>
            </a:r>
          </a:p>
          <a:p>
            <a:r>
              <a:rPr lang="de-DE" dirty="0"/>
              <a:t>Auch nach dem löschen des Schlüssels sind geschäftsrelevante Daten noch nutzbar für Auswertungen / Berichte</a:t>
            </a:r>
          </a:p>
          <a:p>
            <a:r>
              <a:rPr lang="de-DE" dirty="0"/>
              <a:t>Schlüssel können automatisch an einem bestimmten Datum gelöscht werden</a:t>
            </a:r>
          </a:p>
          <a:p>
            <a:r>
              <a:rPr lang="de-DE" dirty="0"/>
              <a:t>Schlüsselaustausch jeden Monat/Jahr einfach zu realisieren</a:t>
            </a:r>
          </a:p>
          <a:p>
            <a:r>
              <a:rPr lang="de-DE" dirty="0"/>
              <a:t>Eignet sich auch für Blockchain da das einmal erstellte Ereigniss (Block) nicht 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38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Schlüssel gebrochen / verraten</a:t>
            </a:r>
          </a:p>
          <a:p>
            <a:pPr lvl="1"/>
            <a:r>
              <a:rPr lang="de-DE" dirty="0"/>
              <a:t>Ereignissstrom wird neu erzeugt mit neuem Schlüssel</a:t>
            </a:r>
          </a:p>
          <a:p>
            <a:pPr lvl="1"/>
            <a:r>
              <a:rPr lang="de-DE" dirty="0"/>
              <a:t>Alter Ereignissstrom kann gelöscht werden</a:t>
            </a:r>
          </a:p>
          <a:p>
            <a:pPr lvl="1"/>
            <a:r>
              <a:rPr lang="de-DE" dirty="0"/>
              <a:t>Dokumente können aus Ereignissstrom neu erzeugt werden ohne die integrität der Dokumente zu gefährden</a:t>
            </a:r>
          </a:p>
          <a:p>
            <a:r>
              <a:rPr lang="de-DE" dirty="0"/>
              <a:t>Datenübertragbarkeit</a:t>
            </a:r>
          </a:p>
          <a:p>
            <a:pPr lvl="1"/>
            <a:r>
              <a:rPr lang="de-DE" dirty="0"/>
              <a:t>Schlüssel müssen mit exportiert werden</a:t>
            </a:r>
          </a:p>
          <a:p>
            <a:pPr lvl="1"/>
            <a:r>
              <a:rPr lang="de-DE" dirty="0"/>
              <a:t>Strom wird mit neuem Schlüssel für Export generiert</a:t>
            </a:r>
          </a:p>
          <a:p>
            <a:pPr lvl="1"/>
            <a:r>
              <a:rPr lang="de-DE" dirty="0"/>
              <a:t>Ereignisse werden als json abgelegt</a:t>
            </a:r>
          </a:p>
        </p:txBody>
      </p:sp>
    </p:spTree>
    <p:extLst>
      <p:ext uri="{BB962C8B-B14F-4D97-AF65-F5344CB8AC3E}">
        <p14:creationId xmlns:p14="http://schemas.microsoft.com/office/powerpoint/2010/main" val="930658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lösende Herausforderungen:</a:t>
            </a:r>
          </a:p>
          <a:p>
            <a:pPr lvl="1"/>
            <a:r>
              <a:rPr lang="de-DE" strike="sngStrike" dirty="0"/>
              <a:t>Transparenz</a:t>
            </a:r>
          </a:p>
          <a:p>
            <a:pPr lvl="1"/>
            <a:r>
              <a:rPr lang="de-DE" strike="sngStrike" dirty="0"/>
              <a:t>Recht auf Datenübertragbarkeit</a:t>
            </a:r>
          </a:p>
          <a:p>
            <a:pPr lvl="1"/>
            <a:r>
              <a:rPr lang="de-DE" strike="sngStrike" dirty="0"/>
              <a:t>Recht auf Vergessenwerden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836139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003516"/>
          </a:xfrm>
        </p:spPr>
        <p:txBody>
          <a:bodyPr/>
          <a:lstStyle/>
          <a:p>
            <a:r>
              <a:rPr lang="de-DE" dirty="0"/>
              <a:t>Crypto Domain Driven Event Sourcing – erste Schritte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1603"/>
            <a:ext cx="8946541" cy="3626795"/>
          </a:xfrm>
        </p:spPr>
        <p:txBody>
          <a:bodyPr/>
          <a:lstStyle/>
          <a:p>
            <a:r>
              <a:rPr lang="de-DE" dirty="0"/>
              <a:t>Herausarbeiten von zu verschlüsselnden Werten</a:t>
            </a:r>
          </a:p>
          <a:p>
            <a:pPr lvl="1"/>
            <a:r>
              <a:rPr lang="de-DE" dirty="0"/>
              <a:t>Domänen-Modellierung</a:t>
            </a:r>
          </a:p>
          <a:p>
            <a:pPr lvl="2"/>
            <a:r>
              <a:rPr lang="de-DE" dirty="0"/>
              <a:t>Wann wird ver-/entschlüsselt</a:t>
            </a:r>
          </a:p>
          <a:p>
            <a:pPr lvl="2"/>
            <a:r>
              <a:rPr lang="de-DE" dirty="0"/>
              <a:t>Welche Ereignisse gibt es im Geschäftsprozess</a:t>
            </a:r>
          </a:p>
          <a:p>
            <a:pPr lvl="2"/>
            <a:r>
              <a:rPr lang="de-DE" dirty="0"/>
              <a:t>Welche Zustände sind notwendig (kann auch später erfolgen)</a:t>
            </a:r>
          </a:p>
          <a:p>
            <a:r>
              <a:rPr lang="de-DE" dirty="0"/>
              <a:t>Schlüsselmanagement</a:t>
            </a:r>
          </a:p>
          <a:p>
            <a:pPr lvl="1"/>
            <a:r>
              <a:rPr lang="de-DE" dirty="0"/>
              <a:t>Wie werden Schlüssel vorbehalten</a:t>
            </a:r>
          </a:p>
          <a:p>
            <a:pPr lvl="1"/>
            <a:r>
              <a:rPr lang="de-DE" dirty="0"/>
              <a:t>Wie greift man auf einen Schlüssel zu</a:t>
            </a:r>
          </a:p>
          <a:p>
            <a:r>
              <a:rPr lang="de-DE" dirty="0"/>
              <a:t>Event Store*</a:t>
            </a:r>
          </a:p>
        </p:txBody>
      </p:sp>
    </p:spTree>
    <p:extLst>
      <p:ext uri="{BB962C8B-B14F-4D97-AF65-F5344CB8AC3E}">
        <p14:creationId xmlns:p14="http://schemas.microsoft.com/office/powerpoint/2010/main" val="1526682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 – Alt-System-Migration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EventSourcing-Systeme</a:t>
            </a:r>
          </a:p>
          <a:p>
            <a:pPr lvl="1"/>
            <a:r>
              <a:rPr lang="de-DE" dirty="0"/>
              <a:t>Überführung in einen neuen Strom mit verschlüsselten personenbezogenen Daten</a:t>
            </a:r>
          </a:p>
          <a:p>
            <a:r>
              <a:rPr lang="de-DE" dirty="0"/>
              <a:t>Blockchain</a:t>
            </a:r>
          </a:p>
          <a:p>
            <a:pPr lvl="1"/>
            <a:r>
              <a:rPr lang="de-DE" dirty="0"/>
              <a:t>Alte Chain überführen in eine neue Chain mit verschlüsselten personenbezogenen Daten</a:t>
            </a:r>
          </a:p>
          <a:p>
            <a:pPr lvl="1"/>
            <a:r>
              <a:rPr lang="de-DE" dirty="0"/>
              <a:t>Neuer Vertrag mit Schlüssel</a:t>
            </a:r>
          </a:p>
          <a:p>
            <a:r>
              <a:rPr lang="de-DE" dirty="0"/>
              <a:t>Vollvorhandene Transaction-Log</a:t>
            </a:r>
          </a:p>
          <a:p>
            <a:pPr lvl="1"/>
            <a:r>
              <a:rPr lang="de-DE" dirty="0"/>
              <a:t>Überführung in ein EventSourced-System</a:t>
            </a:r>
          </a:p>
          <a:p>
            <a:pPr lvl="1"/>
            <a:r>
              <a:rPr lang="de-DE" dirty="0"/>
              <a:t>Neue Transaction-Log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82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92CF-F4CC-413F-BFE4-7811490E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D6F0-598E-4762-8DAE-ED432E4C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DSGVO</a:t>
            </a:r>
          </a:p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der CLOUD-Act</a:t>
            </a:r>
          </a:p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Herausforderung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DSGVO</a:t>
            </a:r>
          </a:p>
          <a:p>
            <a:r>
              <a:rPr lang="en-US" dirty="0"/>
              <a:t>DSGVO vs. CLOUD-Act</a:t>
            </a:r>
          </a:p>
          <a:p>
            <a:r>
              <a:rPr lang="en-US" dirty="0"/>
              <a:t>Pause</a:t>
            </a:r>
          </a:p>
          <a:p>
            <a:r>
              <a:rPr lang="en-US" dirty="0"/>
              <a:t>So </a:t>
            </a:r>
            <a:r>
              <a:rPr lang="en-US" dirty="0" err="1"/>
              <a:t>geht’s</a:t>
            </a:r>
            <a:r>
              <a:rPr lang="en-US" dirty="0"/>
              <a:t>!</a:t>
            </a:r>
          </a:p>
          <a:p>
            <a:r>
              <a:rPr lang="en-US" dirty="0"/>
              <a:t>Alt-System-Migration</a:t>
            </a:r>
          </a:p>
          <a:p>
            <a:r>
              <a:rPr lang="de-DE" dirty="0"/>
              <a:t>N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1002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Crypto Domain Driven Event Sourcing – Alt-System-Migration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Nicht auf EventSourcing-basierende Systeme</a:t>
            </a:r>
          </a:p>
          <a:p>
            <a:pPr lvl="1"/>
            <a:r>
              <a:rPr lang="de-DE" dirty="0"/>
              <a:t>Überführung in ein CDDEventSourced-System</a:t>
            </a:r>
          </a:p>
          <a:p>
            <a:pPr lvl="2"/>
            <a:r>
              <a:rPr lang="de-DE" dirty="0"/>
              <a:t>Transparenz für alt-daten nicht gegeben</a:t>
            </a:r>
          </a:p>
          <a:p>
            <a:pPr lvl="1"/>
            <a:r>
              <a:rPr lang="de-DE" dirty="0"/>
              <a:t>Verschlüsselung von Daten in dem vorhandenem System</a:t>
            </a:r>
          </a:p>
          <a:p>
            <a:pPr lvl="1"/>
            <a:r>
              <a:rPr lang="de-DE" dirty="0"/>
              <a:t>Einführung von Auditing (wenn nicht vorhanden)</a:t>
            </a:r>
          </a:p>
          <a:p>
            <a:pPr lvl="1"/>
            <a:r>
              <a:rPr lang="de-DE" dirty="0"/>
              <a:t>Neue Datenformate für den Datenaustausch</a:t>
            </a:r>
          </a:p>
        </p:txBody>
      </p:sp>
    </p:spTree>
    <p:extLst>
      <p:ext uri="{BB962C8B-B14F-4D97-AF65-F5344CB8AC3E}">
        <p14:creationId xmlns:p14="http://schemas.microsoft.com/office/powerpoint/2010/main" val="3432667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besser!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Schlüssel abgeben</a:t>
            </a:r>
          </a:p>
          <a:p>
            <a:pPr lvl="1"/>
            <a:r>
              <a:rPr lang="de-DE" dirty="0"/>
              <a:t>Bevor der Schlüssel gelöscht wird, wird er dem Kunden ausgehändigt</a:t>
            </a:r>
          </a:p>
          <a:p>
            <a:pPr lvl="1"/>
            <a:r>
              <a:rPr lang="de-DE" dirty="0"/>
              <a:t>Mehr Vertrauen: Kunde kann Export selbst begutachten (Tools)</a:t>
            </a:r>
          </a:p>
          <a:p>
            <a:pPr lvl="1"/>
            <a:r>
              <a:rPr lang="de-DE" dirty="0"/>
              <a:t>Wenn Kunde beschließt widerzukehren, kann er den Schlüssel mitbringen</a:t>
            </a:r>
          </a:p>
          <a:p>
            <a:pPr lvl="1"/>
            <a:r>
              <a:rPr lang="de-DE" dirty="0"/>
              <a:t>Personenbezogene Daten können wieder gelesen werden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965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noch besser!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Gravatar ähnlicher Dienst für Schlüsselverwaltung</a:t>
            </a:r>
          </a:p>
          <a:p>
            <a:pPr lvl="1"/>
            <a:r>
              <a:rPr lang="de-DE" dirty="0"/>
              <a:t>Schlüssel wird vom Dienst nicht abgegeben</a:t>
            </a:r>
          </a:p>
          <a:p>
            <a:pPr lvl="1"/>
            <a:r>
              <a:rPr lang="de-DE" dirty="0"/>
              <a:t>Daten werden zum ver- und entschlüsseln an den Dienst geschickt</a:t>
            </a:r>
          </a:p>
          <a:p>
            <a:pPr lvl="2"/>
            <a:r>
              <a:rPr lang="de-DE" dirty="0"/>
              <a:t>Performance gewinn durch async-schlüssel</a:t>
            </a:r>
          </a:p>
          <a:p>
            <a:pPr lvl="1"/>
            <a:r>
              <a:rPr lang="de-DE" dirty="0"/>
              <a:t>Mehr Sicherheit durch räumliche Trennung von Schlüssel und Daten</a:t>
            </a:r>
          </a:p>
          <a:p>
            <a:pPr lvl="1"/>
            <a:r>
              <a:rPr lang="de-DE" dirty="0"/>
              <a:t>Kunde kann Zugriffe auf Daten einsehen</a:t>
            </a:r>
          </a:p>
          <a:p>
            <a:pPr lvl="1"/>
            <a:r>
              <a:rPr lang="de-DE" dirty="0"/>
              <a:t>Kunde kann Recht auf Vergessenwerden selbst steuern</a:t>
            </a:r>
          </a:p>
          <a:p>
            <a:pPr lvl="1"/>
            <a:r>
              <a:rPr lang="de-DE" dirty="0"/>
              <a:t>Bei Hack kein Zugriff auf personenbezogene Daten</a:t>
            </a:r>
          </a:p>
          <a:p>
            <a:pPr lvl="1"/>
            <a:r>
              <a:rPr lang="de-DE" dirty="0"/>
              <a:t>Bei gut geplanter Architektur kann Dienst aufruf auf Kundenseite stattfinden</a:t>
            </a:r>
          </a:p>
        </p:txBody>
      </p:sp>
    </p:spTree>
    <p:extLst>
      <p:ext uri="{BB962C8B-B14F-4D97-AF65-F5344CB8AC3E}">
        <p14:creationId xmlns:p14="http://schemas.microsoft.com/office/powerpoint/2010/main" val="2427010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Schlecht fürs Vertrauen:</a:t>
            </a:r>
          </a:p>
          <a:p>
            <a:pPr lvl="1"/>
            <a:r>
              <a:rPr lang="de-DE" dirty="0"/>
              <a:t>Datenherausgabe an Ermittlungsbehörden (inkl Drittstaaten)</a:t>
            </a:r>
          </a:p>
          <a:p>
            <a:pPr lvl="1"/>
            <a:r>
              <a:rPr lang="de-DE" dirty="0"/>
              <a:t>Auskunftssperre durch Behörden*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87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Gravatar ähnlicher Dienst mit Sitz in Deutschland</a:t>
            </a:r>
          </a:p>
          <a:p>
            <a:pPr lvl="1"/>
            <a:r>
              <a:rPr lang="de-DE" dirty="0"/>
              <a:t>Höherer Aufwand beim Datenzugriff für Behörden</a:t>
            </a:r>
          </a:p>
          <a:p>
            <a:pPr lvl="1"/>
            <a:r>
              <a:rPr lang="de-DE" dirty="0"/>
              <a:t>Daten auf dem eigenen Server können herausgegeben werden, da diese für Behörden ohne Schlüssel unlesbar</a:t>
            </a:r>
          </a:p>
          <a:p>
            <a:pPr lvl="1"/>
            <a:r>
              <a:rPr lang="de-DE" dirty="0"/>
              <a:t>Schlüssel liegen nicht exportierbar im TMP/HSM</a:t>
            </a:r>
          </a:p>
          <a:p>
            <a:pPr lvl="1"/>
            <a:r>
              <a:rPr lang="de-DE" dirty="0"/>
              <a:t>Auskunftssperre evtl. irrelevant da Daten unlesbar*</a:t>
            </a:r>
          </a:p>
          <a:p>
            <a:pPr lvl="1"/>
            <a:r>
              <a:rPr lang="de-DE" dirty="0"/>
              <a:t>Bei Hack kein Zugriff auf</a:t>
            </a:r>
          </a:p>
          <a:p>
            <a:pPr lvl="2"/>
            <a:r>
              <a:rPr lang="de-DE" dirty="0"/>
              <a:t>Schlüssel</a:t>
            </a:r>
          </a:p>
          <a:p>
            <a:pPr lvl="2"/>
            <a:r>
              <a:rPr lang="de-DE" dirty="0"/>
              <a:t>Daten</a:t>
            </a:r>
          </a:p>
          <a:p>
            <a:pPr lvl="1"/>
            <a:r>
              <a:rPr lang="de-DE" dirty="0"/>
              <a:t>Personenbezogene Daten auf Cloud-Diensten (Azure, AWS, Google Cloud) sicher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9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8FD-98F0-447C-8FEA-479F042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1ED9-612C-4F6E-9079-1D2300C2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Schlecht fürs Vertrauen:</a:t>
            </a:r>
          </a:p>
          <a:p>
            <a:pPr lvl="1"/>
            <a:r>
              <a:rPr lang="de-DE" strike="sngStrike" dirty="0"/>
              <a:t>Datenherausgabe an Ermittlungsbehörden (inkl Drittstaaten)</a:t>
            </a:r>
          </a:p>
          <a:p>
            <a:pPr lvl="1"/>
            <a:r>
              <a:rPr lang="de-DE" strike="sngStrike" dirty="0"/>
              <a:t>Auskunftssperre durch Behörden*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39497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1F48-791F-4098-B05A-B00796A8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64" y="3047507"/>
            <a:ext cx="3085361" cy="762982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EBEBEB"/>
                </a:solidFill>
              </a:rPr>
              <a:t>Thank you!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Sunglasses Face with Solid Fill">
            <a:extLst>
              <a:ext uri="{FF2B5EF4-FFF2-40B4-BE49-F238E27FC236}">
                <a16:creationId xmlns:a16="http://schemas.microsoft.com/office/drawing/2014/main" id="{C713E8D5-E806-4FA5-B16F-B561B6A4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14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DSGVO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err="1"/>
              <a:t>aten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err="1"/>
              <a:t>chutz-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 err="1"/>
              <a:t>rund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</a:t>
            </a:r>
            <a:r>
              <a:rPr lang="en-US" dirty="0" err="1"/>
              <a:t>er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err="1"/>
              <a:t>rdnung</a:t>
            </a:r>
            <a:endParaRPr lang="en-US" dirty="0"/>
          </a:p>
          <a:p>
            <a:pPr lvl="1"/>
            <a:r>
              <a:rPr lang="en-US" dirty="0" err="1"/>
              <a:t>Verabschiedung</a:t>
            </a:r>
            <a:r>
              <a:rPr lang="en-US" dirty="0"/>
              <a:t> 2016</a:t>
            </a:r>
          </a:p>
          <a:p>
            <a:pPr lvl="1"/>
            <a:r>
              <a:rPr lang="en-US" dirty="0" err="1"/>
              <a:t>Anwendbar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Mai 2018</a:t>
            </a:r>
          </a:p>
          <a:p>
            <a:pPr lvl="1"/>
            <a:r>
              <a:rPr lang="en-US" dirty="0" err="1"/>
              <a:t>Betrifft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Sämtliche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in der EU</a:t>
            </a:r>
          </a:p>
          <a:p>
            <a:pPr lvl="2"/>
            <a:r>
              <a:rPr lang="de-DE" dirty="0"/>
              <a:t>Geltung für Unternehmen aus Drittstaaten, die Daten von EU-Bürgern verarbeiten</a:t>
            </a:r>
          </a:p>
          <a:p>
            <a:pPr lvl="2"/>
            <a:r>
              <a:rPr lang="de-DE" dirty="0"/>
              <a:t>Behörden in der EU*</a:t>
            </a:r>
          </a:p>
          <a:p>
            <a:pPr lvl="1"/>
            <a:r>
              <a:rPr lang="de-DE" dirty="0"/>
              <a:t>Bußgelder von bis zu 20 Mio. Euro oder 4 % des weltweiten Jahresumsatzes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08594-3CB3-4DD2-A41D-EDA4CB6E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Was ist die DSGVO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82C-F388-4F71-884A-22034B1D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3"/>
            <a:ext cx="9184605" cy="523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bg2">
                    <a:lumMod val="40000"/>
                    <a:lumOff val="60000"/>
                  </a:schemeClr>
                </a:solidFill>
              </a:rPr>
              <a:t>EU Datenschutz-Grundverordnung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61D3A60-8FF1-4246-AC3F-25EE92D327E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09" r="3800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71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CA477-C334-480E-82E2-9EFBC9AC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Was ist die DSGVO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7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E270AFD-16BE-41B7-93E9-78E338E1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44" y="2402308"/>
            <a:ext cx="9095311" cy="4706822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7B274A-CFC1-40BF-A4DD-366ACF18ACA7}"/>
              </a:ext>
            </a:extLst>
          </p:cNvPr>
          <p:cNvSpPr/>
          <p:nvPr/>
        </p:nvSpPr>
        <p:spPr>
          <a:xfrm>
            <a:off x="6148476" y="3604506"/>
            <a:ext cx="2259453" cy="3044067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7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5DB0C-99AE-4B73-AED8-4FC09A38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de-DE" sz="3200">
                <a:solidFill>
                  <a:srgbClr val="EBEBEB"/>
                </a:solidFill>
              </a:rPr>
              <a:t>Was ist die DSGVO</a:t>
            </a: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844A8CF2-DDA9-46D3-8509-EC106FC9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rgbClr val="FFFFFF"/>
                </a:solidFill>
              </a:rPr>
              <a:t>Privacy by Design</a:t>
            </a:r>
          </a:p>
          <a:p>
            <a:r>
              <a:rPr lang="de-DE" sz="1400" dirty="0">
                <a:solidFill>
                  <a:srgbClr val="FFFFFF"/>
                </a:solidFill>
              </a:rPr>
              <a:t>Privacy by Default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1FC4A6CA-53C6-4EC3-85ED-33DD5DC4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5281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1650-2F89-4E53-A134-92DED0B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D3A5-4877-495D-BCF3-3132B24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Transparenz</a:t>
            </a:r>
          </a:p>
          <a:p>
            <a:pPr lvl="1"/>
            <a:r>
              <a:rPr lang="de-DE" dirty="0"/>
              <a:t>Artikel 12</a:t>
            </a:r>
          </a:p>
          <a:p>
            <a:pPr lvl="1"/>
            <a:r>
              <a:rPr lang="de-DE" dirty="0"/>
              <a:t>Artikel 15</a:t>
            </a:r>
          </a:p>
          <a:p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Vergessenwerden</a:t>
            </a:r>
            <a:endParaRPr lang="en-US" dirty="0"/>
          </a:p>
          <a:p>
            <a:pPr lvl="1"/>
            <a:r>
              <a:rPr lang="de-DE" dirty="0"/>
              <a:t>A</a:t>
            </a:r>
            <a:r>
              <a:rPr lang="en-US" dirty="0" err="1"/>
              <a:t>rtikel</a:t>
            </a:r>
            <a:r>
              <a:rPr lang="en-US" dirty="0"/>
              <a:t> 17</a:t>
            </a:r>
          </a:p>
          <a:p>
            <a:r>
              <a:rPr lang="en-US" dirty="0" err="1"/>
              <a:t>Recht</a:t>
            </a:r>
            <a:r>
              <a:rPr lang="en-US" dirty="0"/>
              <a:t> auf </a:t>
            </a:r>
            <a:r>
              <a:rPr lang="en-US" dirty="0" err="1"/>
              <a:t>Datenübertragbarkeit</a:t>
            </a:r>
            <a:endParaRPr lang="en-US" dirty="0"/>
          </a:p>
          <a:p>
            <a:pPr lvl="1"/>
            <a:r>
              <a:rPr lang="de-DE" dirty="0"/>
              <a:t>A</a:t>
            </a:r>
            <a:r>
              <a:rPr lang="en-US" dirty="0" err="1"/>
              <a:t>rtikel</a:t>
            </a:r>
            <a:r>
              <a:rPr lang="en-US" dirty="0"/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329441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Microsoft Office PowerPoint</Application>
  <PresentationFormat>Widescreen</PresentationFormat>
  <Paragraphs>263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Century Gothic</vt:lpstr>
      <vt:lpstr>Wingdings 3</vt:lpstr>
      <vt:lpstr>Ion</vt:lpstr>
      <vt:lpstr>DSGVO und CLOUD-Act?</vt:lpstr>
      <vt:lpstr>Wer</vt:lpstr>
      <vt:lpstr>Worum geht’s?</vt:lpstr>
      <vt:lpstr>Agenda</vt:lpstr>
      <vt:lpstr>Was ist die DSGVO</vt:lpstr>
      <vt:lpstr>Was ist die DSGVO</vt:lpstr>
      <vt:lpstr>Was ist die DSGVO</vt:lpstr>
      <vt:lpstr>Was ist die DSGVO</vt:lpstr>
      <vt:lpstr>DSGVO</vt:lpstr>
      <vt:lpstr>DSGVO - Transparenz</vt:lpstr>
      <vt:lpstr>DSGVO - Transparenz</vt:lpstr>
      <vt:lpstr>DSGVO - Recht auf Vergessenwerden</vt:lpstr>
      <vt:lpstr>DSGVO - Recht auf Vergessenwerden</vt:lpstr>
      <vt:lpstr>DSGVO - Recht auf Datenübertragbarkeit</vt:lpstr>
      <vt:lpstr>DSGVO - Recht auf Datenübertragbarkeit</vt:lpstr>
      <vt:lpstr>Cloud-ACT</vt:lpstr>
      <vt:lpstr>Technische Herausforderung DSGVO</vt:lpstr>
      <vt:lpstr>Technische Herausforderung DSGVO</vt:lpstr>
      <vt:lpstr>Technische Herausforderung DSGVO</vt:lpstr>
      <vt:lpstr>DSGVO vs. CLOUD-Act</vt:lpstr>
      <vt:lpstr>PAUSE</vt:lpstr>
      <vt:lpstr>So geht‘s!</vt:lpstr>
      <vt:lpstr>Event Sourcing</vt:lpstr>
      <vt:lpstr>Event Sourcing</vt:lpstr>
      <vt:lpstr>Event Sourcing</vt:lpstr>
      <vt:lpstr>Event Sourcing (CQRS)</vt:lpstr>
      <vt:lpstr>Blockchain</vt:lpstr>
      <vt:lpstr>Transaction-Log</vt:lpstr>
      <vt:lpstr>Domain Driven Design</vt:lpstr>
      <vt:lpstr>Domain Driven Event Sourcing</vt:lpstr>
      <vt:lpstr>Domain Driven Event Sourcing &amp; DSGVO</vt:lpstr>
      <vt:lpstr>Domain Driven Event Sourcing</vt:lpstr>
      <vt:lpstr>Crypto-Shredding</vt:lpstr>
      <vt:lpstr>Crypto-Shredding</vt:lpstr>
      <vt:lpstr>Crypto Domain Driven Event Sourcing</vt:lpstr>
      <vt:lpstr>Crypto Domain Driven Event Sourcing</vt:lpstr>
      <vt:lpstr>Crypto Domain Driven Event Sourcing</vt:lpstr>
      <vt:lpstr>Crypto Domain Driven Event Sourcing – erste Schritte</vt:lpstr>
      <vt:lpstr>Crypto Domain Driven Event Sourcing – Alt-System-Migration</vt:lpstr>
      <vt:lpstr>Crypto Domain Driven Event Sourcing – Alt-System-Migration</vt:lpstr>
      <vt:lpstr>Noch besser!</vt:lpstr>
      <vt:lpstr>Noch noch besser!</vt:lpstr>
      <vt:lpstr>CLOUD-Act</vt:lpstr>
      <vt:lpstr>CLOUD-Act</vt:lpstr>
      <vt:lpstr>CLOUD-Act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DSGVO und CLOUD-Act?</dc:title>
  <dc:creator>Sia Ghassemi</dc:creator>
  <cp:lastModifiedBy>Sia Ghassemi</cp:lastModifiedBy>
  <cp:revision>1</cp:revision>
  <dcterms:created xsi:type="dcterms:W3CDTF">2018-11-20T13:56:18Z</dcterms:created>
  <dcterms:modified xsi:type="dcterms:W3CDTF">2018-11-20T13:56:47Z</dcterms:modified>
</cp:coreProperties>
</file>