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sldIdLst>
    <p:sldId id="256" r:id="rId5"/>
    <p:sldId id="257" r:id="rId6"/>
    <p:sldId id="258" r:id="rId7"/>
    <p:sldId id="269" r:id="rId8"/>
    <p:sldId id="260" r:id="rId9"/>
    <p:sldId id="268" r:id="rId10"/>
    <p:sldId id="261" r:id="rId11"/>
    <p:sldId id="262" r:id="rId12"/>
    <p:sldId id="277" r:id="rId13"/>
    <p:sldId id="263" r:id="rId14"/>
    <p:sldId id="267" r:id="rId15"/>
    <p:sldId id="264" r:id="rId16"/>
    <p:sldId id="265" r:id="rId17"/>
    <p:sldId id="275" r:id="rId18"/>
    <p:sldId id="266" r:id="rId19"/>
    <p:sldId id="278" r:id="rId20"/>
    <p:sldId id="270" r:id="rId21"/>
    <p:sldId id="271" r:id="rId22"/>
    <p:sldId id="272" r:id="rId23"/>
    <p:sldId id="273" r:id="rId24"/>
    <p:sldId id="27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a Ghassemi" initials="SG" lastIdx="1" clrIdx="0">
    <p:extLst>
      <p:ext uri="{19B8F6BF-5375-455C-9EA6-DF929625EA0E}">
        <p15:presenceInfo xmlns:p15="http://schemas.microsoft.com/office/powerpoint/2012/main" userId="Sia Ghasse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98" d="100"/>
          <a:sy n="98" d="100"/>
        </p:scale>
        <p:origin x="63"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3d1" qsCatId="3D"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a:t>
          </a:r>
          <a:r>
            <a:rPr lang="en-US" b="1" dirty="0" err="1"/>
            <a:t>DevSpaces</a:t>
          </a:r>
          <a:endParaRPr lang="en-US" b="1" dirty="0"/>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a:ln>
          <a:noFill/>
        </a:ln>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simple3" qsCatId="simple"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Dev Spaces</a:t>
          </a:r>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custLinFactNeighborX="7884" custLinFactNeighborY="14579"/>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1FF6D64-B588-464A-8304-40EB5027C184}">
      <dsp:nvSpPr>
        <dsp:cNvPr id="0" name=""/>
        <dsp:cNvSpPr/>
      </dsp:nvSpPr>
      <dsp:spPr>
        <a:xfrm>
          <a:off x="141927" y="1866097"/>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a:t>
          </a:r>
          <a:r>
            <a:rPr lang="en-US" sz="1900" b="1" kern="1200" dirty="0" err="1"/>
            <a:t>DevSpaces</a:t>
          </a:r>
          <a:endParaRPr lang="en-US" sz="1900" b="1" kern="1200" dirty="0"/>
        </a:p>
      </dsp:txBody>
      <dsp:txXfrm>
        <a:off x="541904" y="2933485"/>
        <a:ext cx="9713345" cy="469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1FF6D64-B588-464A-8304-40EB5027C184}">
      <dsp:nvSpPr>
        <dsp:cNvPr id="0" name=""/>
        <dsp:cNvSpPr/>
      </dsp:nvSpPr>
      <dsp:spPr>
        <a:xfrm>
          <a:off x="162272" y="1903718"/>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Dev Spaces</a:t>
          </a:r>
        </a:p>
      </dsp:txBody>
      <dsp:txXfrm>
        <a:off x="541904" y="2933485"/>
        <a:ext cx="9713345" cy="469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1DEF8-E7CE-45A9-A79D-7CFAFC661EDB}"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90B5A-2F1F-4B26-9CA8-708F5F130B7C}" type="slidenum">
              <a:rPr lang="en-US" smtClean="0"/>
              <a:t>‹#›</a:t>
            </a:fld>
            <a:endParaRPr lang="en-US"/>
          </a:p>
        </p:txBody>
      </p:sp>
    </p:spTree>
    <p:extLst>
      <p:ext uri="{BB962C8B-B14F-4D97-AF65-F5344CB8AC3E}">
        <p14:creationId xmlns:p14="http://schemas.microsoft.com/office/powerpoint/2010/main" val="108462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4</a:t>
            </a:fld>
            <a:endParaRPr lang="en-US"/>
          </a:p>
        </p:txBody>
      </p:sp>
    </p:spTree>
    <p:extLst>
      <p:ext uri="{BB962C8B-B14F-4D97-AF65-F5344CB8AC3E}">
        <p14:creationId xmlns:p14="http://schemas.microsoft.com/office/powerpoint/2010/main" val="160127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5</a:t>
            </a:fld>
            <a:endParaRPr lang="en-US"/>
          </a:p>
        </p:txBody>
      </p:sp>
    </p:spTree>
    <p:extLst>
      <p:ext uri="{BB962C8B-B14F-4D97-AF65-F5344CB8AC3E}">
        <p14:creationId xmlns:p14="http://schemas.microsoft.com/office/powerpoint/2010/main" val="317748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6</a:t>
            </a:fld>
            <a:endParaRPr lang="en-US"/>
          </a:p>
        </p:txBody>
      </p:sp>
    </p:spTree>
    <p:extLst>
      <p:ext uri="{BB962C8B-B14F-4D97-AF65-F5344CB8AC3E}">
        <p14:creationId xmlns:p14="http://schemas.microsoft.com/office/powerpoint/2010/main" val="160127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intro" TargetMode="External"/><Relationship Id="rId2" Type="http://schemas.openxmlformats.org/officeDocument/2006/relationships/hyperlink" Target="https://azure.microsoft.com/en-us/services/container-registry/" TargetMode="External"/><Relationship Id="rId1" Type="http://schemas.openxmlformats.org/officeDocument/2006/relationships/slideLayout" Target="../slideLayouts/slideLayout2.xml"/><Relationship Id="rId5" Type="http://schemas.openxmlformats.org/officeDocument/2006/relationships/hyperlink" Target="https://www.opencontainers.org/" TargetMode="External"/><Relationship Id="rId4" Type="http://schemas.openxmlformats.org/officeDocument/2006/relationships/hyperlink" Target="https://docs.microsoft.com/en-us/azure/container-registry/container-registry-sku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services/container-instances/" TargetMode="Externa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hyperlink" Target="https://virtual-kubelet.io/" TargetMode="External"/><Relationship Id="rId5" Type="http://schemas.openxmlformats.org/officeDocument/2006/relationships/hyperlink" Target="https://docs.microsoft.com/en-us/azure/container-instances/container-instances-quotas" TargetMode="External"/><Relationship Id="rId4" Type="http://schemas.openxmlformats.org/officeDocument/2006/relationships/hyperlink" Target="https://docs.microsoft.com/en-us/azure/container-instances/container-instances-quickstart"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hyperlink" Target="https://azure.microsoft.com/en-us/services/kubernetes-service/" TargetMode="External"/><Relationship Id="rId1" Type="http://schemas.openxmlformats.org/officeDocument/2006/relationships/slideLayout" Target="../slideLayouts/slideLayout2.xml"/><Relationship Id="rId5" Type="http://schemas.openxmlformats.org/officeDocument/2006/relationships/hyperlink" Target="https://github.com/kedacore/keda" TargetMode="External"/><Relationship Id="rId4" Type="http://schemas.openxmlformats.org/officeDocument/2006/relationships/hyperlink" Target="https://docs.microsoft.com/en-us/azure/aks/quotas-skus-region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dev-spaces/quickstart-team-development" TargetMode="External"/><Relationship Id="rId2" Type="http://schemas.openxmlformats.org/officeDocument/2006/relationships/hyperlink" Target="https://docs.microsoft.com/en-us/azure/dev-spaces/" TargetMode="External"/><Relationship Id="rId1" Type="http://schemas.openxmlformats.org/officeDocument/2006/relationships/slideLayout" Target="../slideLayouts/slideLayout2.xml"/><Relationship Id="rId4" Type="http://schemas.openxmlformats.org/officeDocument/2006/relationships/hyperlink" Target="https://docs.microsoft.com/en-us/azure/dev-spaces/how-dev-spaces-work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png"/><Relationship Id="rId3" Type="http://schemas.openxmlformats.org/officeDocument/2006/relationships/diagramData" Target="../diagrams/data1.xml"/><Relationship Id="rId21" Type="http://schemas.openxmlformats.org/officeDocument/2006/relationships/diagramLayout" Target="../diagrams/layout2.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svg"/><Relationship Id="rId24" Type="http://schemas.microsoft.com/office/2007/relationships/diagramDrawing" Target="../diagrams/drawing2.xml"/><Relationship Id="rId5" Type="http://schemas.openxmlformats.org/officeDocument/2006/relationships/diagramQuickStyle" Target="../diagrams/quickStyle1.xml"/><Relationship Id="rId15" Type="http://schemas.openxmlformats.org/officeDocument/2006/relationships/image" Target="../media/image9.svg"/><Relationship Id="rId23" Type="http://schemas.openxmlformats.org/officeDocument/2006/relationships/diagramColors" Target="../diagrams/colors2.xml"/><Relationship Id="rId10" Type="http://schemas.openxmlformats.org/officeDocument/2006/relationships/image" Target="../media/image4.png"/><Relationship Id="rId19" Type="http://schemas.openxmlformats.org/officeDocument/2006/relationships/image" Target="../media/image13.sv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52B8818-0A46-4C0A-B466-8F42011C7EE9}"/>
              </a:ext>
            </a:extLst>
          </p:cNvPr>
          <p:cNvSpPr>
            <a:spLocks noGrp="1"/>
          </p:cNvSpPr>
          <p:nvPr>
            <p:ph type="ctrTitle"/>
          </p:nvPr>
        </p:nvSpPr>
        <p:spPr>
          <a:xfrm>
            <a:off x="684211" y="685799"/>
            <a:ext cx="8420877" cy="2971801"/>
          </a:xfrm>
        </p:spPr>
        <p:txBody>
          <a:bodyPr>
            <a:normAutofit/>
          </a:bodyPr>
          <a:lstStyle/>
          <a:p>
            <a:r>
              <a:rPr lang="de-DE" dirty="0"/>
              <a:t>Kubernetes on A</a:t>
            </a:r>
            <a:r>
              <a:rPr lang="en-US" dirty="0" err="1"/>
              <a:t>zure</a:t>
            </a:r>
            <a:endParaRPr lang="en-US" dirty="0"/>
          </a:p>
        </p:txBody>
      </p:sp>
      <p:sp>
        <p:nvSpPr>
          <p:cNvPr id="3" name="Subtitle 2">
            <a:extLst>
              <a:ext uri="{FF2B5EF4-FFF2-40B4-BE49-F238E27FC236}">
                <a16:creationId xmlns:a16="http://schemas.microsoft.com/office/drawing/2014/main" id="{EDDB40F4-FAA8-4330-A7F7-E2745EE7F398}"/>
              </a:ext>
            </a:extLst>
          </p:cNvPr>
          <p:cNvSpPr>
            <a:spLocks noGrp="1"/>
          </p:cNvSpPr>
          <p:nvPr>
            <p:ph type="subTitle" idx="1"/>
          </p:nvPr>
        </p:nvSpPr>
        <p:spPr>
          <a:xfrm>
            <a:off x="684212" y="3843867"/>
            <a:ext cx="6400800" cy="1947333"/>
          </a:xfrm>
        </p:spPr>
        <p:txBody>
          <a:bodyPr>
            <a:normAutofit/>
          </a:bodyPr>
          <a:lstStyle/>
          <a:p>
            <a:r>
              <a:rPr lang="en-US">
                <a:solidFill>
                  <a:schemeClr val="tx2">
                    <a:lumMod val="75000"/>
                  </a:schemeClr>
                </a:solidFill>
              </a:rPr>
              <a:t>Brief overview</a:t>
            </a:r>
          </a:p>
        </p:txBody>
      </p:sp>
    </p:spTree>
    <p:extLst>
      <p:ext uri="{BB962C8B-B14F-4D97-AF65-F5344CB8AC3E}">
        <p14:creationId xmlns:p14="http://schemas.microsoft.com/office/powerpoint/2010/main" val="33321273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7A6B69-1584-44FB-A58F-22BEA5942669}"/>
              </a:ext>
            </a:extLst>
          </p:cNvPr>
          <p:cNvPicPr>
            <a:picLocks noChangeAspect="1"/>
          </p:cNvPicPr>
          <p:nvPr/>
        </p:nvPicPr>
        <p:blipFill rotWithShape="1">
          <a:blip r:embed="rId2">
            <a:alphaModFix amt="35000"/>
          </a:blip>
          <a:srcRect t="5113" b="10617"/>
          <a:stretch/>
        </p:blipFill>
        <p:spPr>
          <a:xfrm>
            <a:off x="3174" y="10"/>
            <a:ext cx="12192000" cy="6857990"/>
          </a:xfrm>
          <a:prstGeom prst="rect">
            <a:avLst/>
          </a:prstGeom>
        </p:spPr>
      </p:pic>
      <p:sp>
        <p:nvSpPr>
          <p:cNvPr id="2" name="Title 1">
            <a:extLst>
              <a:ext uri="{FF2B5EF4-FFF2-40B4-BE49-F238E27FC236}">
                <a16:creationId xmlns:a16="http://schemas.microsoft.com/office/drawing/2014/main" id="{FF131A4A-8AA4-46A3-87B9-99D7C324111A}"/>
              </a:ext>
            </a:extLst>
          </p:cNvPr>
          <p:cNvSpPr>
            <a:spLocks noGrp="1"/>
          </p:cNvSpPr>
          <p:nvPr>
            <p:ph type="title"/>
          </p:nvPr>
        </p:nvSpPr>
        <p:spPr>
          <a:xfrm>
            <a:off x="684212" y="4487332"/>
            <a:ext cx="8534400" cy="1507067"/>
          </a:xfrm>
        </p:spPr>
        <p:txBody>
          <a:bodyPr>
            <a:normAutofit/>
          </a:bodyPr>
          <a:lstStyle/>
          <a:p>
            <a:r>
              <a:rPr lang="en-US" dirty="0"/>
              <a:t>Azure Dev Spaces</a:t>
            </a:r>
          </a:p>
        </p:txBody>
      </p:sp>
      <p:sp>
        <p:nvSpPr>
          <p:cNvPr id="3" name="Content Placeholder 2">
            <a:extLst>
              <a:ext uri="{FF2B5EF4-FFF2-40B4-BE49-F238E27FC236}">
                <a16:creationId xmlns:a16="http://schemas.microsoft.com/office/drawing/2014/main" id="{5250740D-E9F1-485D-B1C3-0F6E2FB3F89D}"/>
              </a:ext>
            </a:extLst>
          </p:cNvPr>
          <p:cNvSpPr>
            <a:spLocks noGrp="1"/>
          </p:cNvSpPr>
          <p:nvPr>
            <p:ph idx="1"/>
          </p:nvPr>
        </p:nvSpPr>
        <p:spPr>
          <a:xfrm>
            <a:off x="684212" y="685800"/>
            <a:ext cx="8534400" cy="3615267"/>
          </a:xfrm>
        </p:spPr>
        <p:txBody>
          <a:bodyPr>
            <a:normAutofit/>
          </a:bodyPr>
          <a:lstStyle/>
          <a:p>
            <a:r>
              <a:rPr lang="en-US" b="0" i="0">
                <a:solidFill>
                  <a:schemeClr val="tx1"/>
                </a:solidFill>
                <a:effectLst/>
                <a:latin typeface="Segoe UI" panose="020B0502040204020203" pitchFamily="34" charset="0"/>
              </a:rPr>
              <a:t>Azure Dev Spaces provides a rapid, iterative Kubernetes development experience for teams in Azure Kubernetes Service (AKS) clusters. Azure Dev Spaces also allows you to debug and test all the components of your application in AKS with minimal development machine setup, without replicating or mocking up dependencies.</a:t>
            </a:r>
            <a:endParaRPr lang="en-US">
              <a:solidFill>
                <a:schemeClr val="tx1"/>
              </a:solidFill>
            </a:endParaRPr>
          </a:p>
        </p:txBody>
      </p:sp>
    </p:spTree>
    <p:extLst>
      <p:ext uri="{BB962C8B-B14F-4D97-AF65-F5344CB8AC3E}">
        <p14:creationId xmlns:p14="http://schemas.microsoft.com/office/powerpoint/2010/main" val="192509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215063122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0DFF-11FF-40C1-875E-F91C762C9506}"/>
              </a:ext>
            </a:extLst>
          </p:cNvPr>
          <p:cNvSpPr>
            <a:spLocks noGrp="1"/>
          </p:cNvSpPr>
          <p:nvPr>
            <p:ph type="title"/>
          </p:nvPr>
        </p:nvSpPr>
        <p:spPr/>
        <p:txBody>
          <a:bodyPr/>
          <a:lstStyle/>
          <a:p>
            <a:r>
              <a:rPr lang="en-US" dirty="0"/>
              <a:t>Azure Dev Spaces</a:t>
            </a:r>
          </a:p>
        </p:txBody>
      </p:sp>
      <p:pic>
        <p:nvPicPr>
          <p:cNvPr id="1026" name="Picture 2">
            <a:extLst>
              <a:ext uri="{FF2B5EF4-FFF2-40B4-BE49-F238E27FC236}">
                <a16:creationId xmlns:a16="http://schemas.microsoft.com/office/drawing/2014/main" id="{4275A4DC-C0D3-4F6A-99B5-99A29D2BA2E0}"/>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tretch>
            <a:fillRect/>
          </a:stretch>
        </p:blipFill>
        <p:spPr bwMode="auto">
          <a:xfrm>
            <a:off x="684213" y="1225969"/>
            <a:ext cx="8534400" cy="25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286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25241-A22D-4714-BA2B-822A7DE34A46}"/>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52CC69-4EC1-47A1-AF07-94F6AB11C4D2}"/>
              </a:ext>
            </a:extLst>
          </p:cNvPr>
          <p:cNvSpPr>
            <a:spLocks noGrp="1"/>
          </p:cNvSpPr>
          <p:nvPr>
            <p:ph idx="1"/>
          </p:nvPr>
        </p:nvSpPr>
        <p:spPr>
          <a:xfrm>
            <a:off x="684212" y="2068511"/>
            <a:ext cx="8534400" cy="3615267"/>
          </a:xfrm>
        </p:spPr>
        <p:txBody>
          <a:bodyPr>
            <a:normAutofit/>
          </a:bodyPr>
          <a:lstStyle/>
          <a:p>
            <a:r>
              <a:rPr lang="en-US">
                <a:solidFill>
                  <a:schemeClr val="tx1"/>
                </a:solidFill>
              </a:rPr>
              <a:t>Deploys Susi’s debug version of service the Bike Kubernetes</a:t>
            </a:r>
          </a:p>
          <a:p>
            <a:r>
              <a:rPr lang="en-US">
                <a:solidFill>
                  <a:schemeClr val="tx1"/>
                </a:solidFill>
              </a:rPr>
              <a:t>When Susi debugs her service, calls to the service are redirected to her IDE</a:t>
            </a:r>
          </a:p>
          <a:p>
            <a:r>
              <a:rPr lang="en-US">
                <a:solidFill>
                  <a:schemeClr val="tx1"/>
                </a:solidFill>
              </a:rPr>
              <a:t>Meanwhile John debugs his version of the Reservations service without interrupting Susi’s work</a:t>
            </a:r>
          </a:p>
          <a:p>
            <a:endParaRPr lang="en-US">
              <a:solidFill>
                <a:schemeClr val="tx1"/>
              </a:solidFill>
            </a:endParaRPr>
          </a:p>
          <a:p>
            <a:r>
              <a:rPr lang="en-US">
                <a:solidFill>
                  <a:schemeClr val="tx1"/>
                </a:solidFill>
              </a:rPr>
              <a:t>DevSpaces deploys the service right out of the IDE to Kubernetes and stream stdin and stdout to the IDE and attaches the debugger</a:t>
            </a:r>
          </a:p>
        </p:txBody>
      </p:sp>
    </p:spTree>
    <p:extLst>
      <p:ext uri="{BB962C8B-B14F-4D97-AF65-F5344CB8AC3E}">
        <p14:creationId xmlns:p14="http://schemas.microsoft.com/office/powerpoint/2010/main" val="167454262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17337480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7F5E-0A87-4A90-BB80-DE24865466EF}"/>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76C89AA-C7DD-4F81-8DDA-70B3368DEDB7}"/>
              </a:ext>
            </a:extLst>
          </p:cNvPr>
          <p:cNvSpPr>
            <a:spLocks noGrp="1"/>
          </p:cNvSpPr>
          <p:nvPr>
            <p:ph idx="1"/>
          </p:nvPr>
        </p:nvSpPr>
        <p:spPr>
          <a:xfrm>
            <a:off x="684212" y="2068511"/>
            <a:ext cx="8534400" cy="3615267"/>
          </a:xfrm>
        </p:spPr>
        <p:txBody>
          <a:bodyPr>
            <a:normAutofit/>
          </a:bodyPr>
          <a:lstStyle/>
          <a:p>
            <a:r>
              <a:rPr lang="en-US">
                <a:solidFill>
                  <a:schemeClr val="tx1"/>
                </a:solidFill>
              </a:rPr>
              <a:t>Using Kubernetes namespaces for separation</a:t>
            </a:r>
          </a:p>
          <a:p>
            <a:r>
              <a:rPr lang="en-US">
                <a:solidFill>
                  <a:schemeClr val="tx1"/>
                </a:solidFill>
              </a:rPr>
              <a:t>Support for inheritance</a:t>
            </a:r>
          </a:p>
          <a:p>
            <a:endParaRPr lang="en-US">
              <a:solidFill>
                <a:schemeClr val="tx1"/>
              </a:solidFill>
            </a:endParaRPr>
          </a:p>
          <a:p>
            <a:r>
              <a:rPr lang="en-US">
                <a:solidFill>
                  <a:schemeClr val="tx1"/>
                </a:solidFill>
              </a:rPr>
              <a:t>Static assets are directly update on the running container</a:t>
            </a:r>
          </a:p>
          <a:p>
            <a:r>
              <a:rPr lang="en-US">
                <a:solidFill>
                  <a:schemeClr val="tx1"/>
                </a:solidFill>
              </a:rPr>
              <a:t>Source code changes are built and app is restarted in running container</a:t>
            </a:r>
          </a:p>
          <a:p>
            <a:r>
              <a:rPr lang="en-US">
                <a:solidFill>
                  <a:schemeClr val="tx1"/>
                </a:solidFill>
              </a:rPr>
              <a:t>Kubernetes config changes are applied and container is restarted</a:t>
            </a:r>
          </a:p>
          <a:p>
            <a:endParaRPr lang="en-US">
              <a:solidFill>
                <a:schemeClr val="tx1"/>
              </a:solidFill>
            </a:endParaRPr>
          </a:p>
        </p:txBody>
      </p:sp>
    </p:spTree>
    <p:extLst>
      <p:ext uri="{BB962C8B-B14F-4D97-AF65-F5344CB8AC3E}">
        <p14:creationId xmlns:p14="http://schemas.microsoft.com/office/powerpoint/2010/main" val="23992084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C94D272D-E2A7-4723-9B04-A9630186431A}"/>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Demo</a:t>
            </a:r>
          </a:p>
        </p:txBody>
      </p:sp>
    </p:spTree>
    <p:extLst>
      <p:ext uri="{BB962C8B-B14F-4D97-AF65-F5344CB8AC3E}">
        <p14:creationId xmlns:p14="http://schemas.microsoft.com/office/powerpoint/2010/main" val="407115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8546B2-407D-4ECD-97E3-273B77AEE5C4}"/>
              </a:ext>
            </a:extLst>
          </p:cNvPr>
          <p:cNvSpPr>
            <a:spLocks noGrp="1"/>
          </p:cNvSpPr>
          <p:nvPr>
            <p:ph type="title"/>
          </p:nvPr>
        </p:nvSpPr>
        <p:spPr>
          <a:xfrm>
            <a:off x="1005840" y="2186302"/>
            <a:ext cx="8737600" cy="2716107"/>
          </a:xfrm>
        </p:spPr>
        <p:txBody>
          <a:bodyPr vert="horz" lIns="91440" tIns="45720" rIns="91440" bIns="45720" rtlCol="0" anchor="b">
            <a:normAutofit/>
          </a:bodyPr>
          <a:lstStyle/>
          <a:p>
            <a:r>
              <a:rPr lang="en-US" sz="5400">
                <a:solidFill>
                  <a:schemeClr val="tx2"/>
                </a:solidFill>
              </a:rPr>
              <a:t>Thank you</a:t>
            </a:r>
          </a:p>
        </p:txBody>
      </p:sp>
    </p:spTree>
    <p:extLst>
      <p:ext uri="{BB962C8B-B14F-4D97-AF65-F5344CB8AC3E}">
        <p14:creationId xmlns:p14="http://schemas.microsoft.com/office/powerpoint/2010/main" val="178566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42DCF-5F86-4EAA-AEC9-C17DE6556904}"/>
              </a:ext>
            </a:extLst>
          </p:cNvPr>
          <p:cNvSpPr>
            <a:spLocks noGrp="1"/>
          </p:cNvSpPr>
          <p:nvPr>
            <p:ph type="title"/>
          </p:nvPr>
        </p:nvSpPr>
        <p:spPr>
          <a:xfrm>
            <a:off x="684212" y="485244"/>
            <a:ext cx="8534400" cy="1507067"/>
          </a:xfrm>
        </p:spPr>
        <p:txBody>
          <a:bodyPr>
            <a:normAutofit/>
          </a:bodyPr>
          <a:lstStyle/>
          <a:p>
            <a:r>
              <a:rPr lang="en-US" dirty="0"/>
              <a:t>Resource ACR</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866E136-93D5-4CEF-AF98-920050C4101D}"/>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https://azure.microsoft.com/en-us/services/container-registry/</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https://docs.microsoft.com/en-us/azure/container-registry/container-registry-intro</a:t>
            </a:r>
            <a:endParaRPr lang="en-US" dirty="0">
              <a:solidFill>
                <a:schemeClr val="bg2">
                  <a:lumMod val="60000"/>
                  <a:lumOff val="40000"/>
                </a:schemeClr>
              </a:solidFill>
            </a:endParaRPr>
          </a:p>
          <a:p>
            <a:r>
              <a:rPr lang="en-US" dirty="0">
                <a:solidFill>
                  <a:schemeClr val="tx1"/>
                </a:solidFill>
              </a:rPr>
              <a:t>SKUs and limits</a:t>
            </a:r>
            <a:r>
              <a:rPr lang="en-US" dirty="0">
                <a:solidFill>
                  <a:schemeClr val="bg2">
                    <a:lumMod val="60000"/>
                    <a:lumOff val="40000"/>
                  </a:schemeClr>
                </a:solidFill>
              </a:rPr>
              <a:t>: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https://docs.microsoft.com/en-us/azure/container-registry/container-registry-skus</a:t>
            </a:r>
            <a:endParaRPr lang="en-US" dirty="0">
              <a:solidFill>
                <a:schemeClr val="bg2">
                  <a:lumMod val="60000"/>
                  <a:lumOff val="40000"/>
                </a:schemeClr>
              </a:solidFill>
            </a:endParaRPr>
          </a:p>
          <a:p>
            <a:r>
              <a:rPr lang="en-US" dirty="0">
                <a:solidFill>
                  <a:schemeClr val="tx1"/>
                </a:solidFill>
              </a:rPr>
              <a:t>OCI: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https://www.opencontainers.org/</a:t>
            </a:r>
            <a:endParaRPr lang="en-US" dirty="0">
              <a:solidFill>
                <a:schemeClr val="bg2">
                  <a:lumMod val="60000"/>
                  <a:lumOff val="40000"/>
                </a:schemeClr>
              </a:solidFill>
            </a:endParaRPr>
          </a:p>
        </p:txBody>
      </p:sp>
    </p:spTree>
    <p:extLst>
      <p:ext uri="{BB962C8B-B14F-4D97-AF65-F5344CB8AC3E}">
        <p14:creationId xmlns:p14="http://schemas.microsoft.com/office/powerpoint/2010/main" val="54954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2448D-17B8-4C7D-8373-7BC4C5182D13}"/>
              </a:ext>
            </a:extLst>
          </p:cNvPr>
          <p:cNvSpPr>
            <a:spLocks noGrp="1"/>
          </p:cNvSpPr>
          <p:nvPr>
            <p:ph type="title"/>
          </p:nvPr>
        </p:nvSpPr>
        <p:spPr>
          <a:xfrm>
            <a:off x="684212" y="485244"/>
            <a:ext cx="8534400" cy="1507067"/>
          </a:xfrm>
        </p:spPr>
        <p:txBody>
          <a:bodyPr>
            <a:normAutofit/>
          </a:bodyPr>
          <a:lstStyle/>
          <a:p>
            <a:r>
              <a:rPr lang="en-US" dirty="0"/>
              <a:t>Resources ACI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C20C77A6-495F-4380-8A34-A7D85CDC0FF3}"/>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https://azure.microsoft.com/en-us/services/container-instances/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https://docs.microsoft.com/en-us/azure/container-instances/container-instances-quickstart</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https://docs.microsoft.com/en-us/azure/container-instances/container-instances-quotas</a:t>
            </a:r>
            <a:endParaRPr lang="en-US" dirty="0">
              <a:solidFill>
                <a:schemeClr val="bg2">
                  <a:lumMod val="60000"/>
                  <a:lumOff val="40000"/>
                </a:schemeClr>
              </a:solidFill>
            </a:endParaRPr>
          </a:p>
          <a:p>
            <a:r>
              <a:rPr lang="en-US" dirty="0">
                <a:solidFill>
                  <a:schemeClr val="tx1"/>
                </a:solidFill>
              </a:rPr>
              <a:t>Virtual </a:t>
            </a:r>
            <a:r>
              <a:rPr lang="en-US" dirty="0" err="1">
                <a:solidFill>
                  <a:schemeClr val="tx1"/>
                </a:solidFill>
              </a:rPr>
              <a:t>Kubelet</a:t>
            </a:r>
            <a:r>
              <a:rPr lang="en-US" dirty="0">
                <a:solidFill>
                  <a:schemeClr val="tx1"/>
                </a:solidFill>
              </a:rPr>
              <a:t>: </a:t>
            </a:r>
            <a:r>
              <a:rPr lang="en-US" dirty="0">
                <a:solidFill>
                  <a:schemeClr val="bg2">
                    <a:lumMod val="60000"/>
                    <a:lumOff val="40000"/>
                  </a:schemeClr>
                </a:solidFill>
                <a:hlinkClick r:id="rId6">
                  <a:extLst>
                    <a:ext uri="{A12FA001-AC4F-418D-AE19-62706E023703}">
                      <ahyp:hlinkClr xmlns:ahyp="http://schemas.microsoft.com/office/drawing/2018/hyperlinkcolor" val="tx"/>
                    </a:ext>
                  </a:extLst>
                </a:hlinkClick>
              </a:rPr>
              <a:t>https://virtual-kubelet.io/</a:t>
            </a:r>
            <a:endParaRPr lang="en-US" dirty="0">
              <a:solidFill>
                <a:schemeClr val="bg2">
                  <a:lumMod val="60000"/>
                  <a:lumOff val="40000"/>
                </a:schemeClr>
              </a:solidFill>
            </a:endParaRPr>
          </a:p>
        </p:txBody>
      </p:sp>
    </p:spTree>
    <p:extLst>
      <p:ext uri="{BB962C8B-B14F-4D97-AF65-F5344CB8AC3E}">
        <p14:creationId xmlns:p14="http://schemas.microsoft.com/office/powerpoint/2010/main" val="889898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B673E-4978-4924-9455-F15B9061E49D}"/>
              </a:ext>
            </a:extLst>
          </p:cNvPr>
          <p:cNvSpPr>
            <a:spLocks noGrp="1"/>
          </p:cNvSpPr>
          <p:nvPr>
            <p:ph type="title"/>
          </p:nvPr>
        </p:nvSpPr>
        <p:spPr>
          <a:xfrm>
            <a:off x="684212" y="485244"/>
            <a:ext cx="8534400" cy="1507067"/>
          </a:xfrm>
        </p:spPr>
        <p:txBody>
          <a:bodyPr>
            <a:normAutofit/>
          </a:bodyPr>
          <a:lstStyle/>
          <a:p>
            <a:r>
              <a:rPr lang="en-US"/>
              <a:t>Sia Ghassemi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23E33C5-48A7-4A63-9586-37B44E8F464A}"/>
              </a:ext>
            </a:extLst>
          </p:cNvPr>
          <p:cNvSpPr>
            <a:spLocks noGrp="1"/>
          </p:cNvSpPr>
          <p:nvPr>
            <p:ph idx="1"/>
          </p:nvPr>
        </p:nvSpPr>
        <p:spPr>
          <a:xfrm>
            <a:off x="684212" y="2068511"/>
            <a:ext cx="8534400" cy="3615267"/>
          </a:xfrm>
        </p:spPr>
        <p:txBody>
          <a:bodyPr numCol="2">
            <a:normAutofit/>
          </a:bodyPr>
          <a:lstStyle/>
          <a:p>
            <a:pPr marL="0" indent="0">
              <a:buNone/>
            </a:pPr>
            <a:r>
              <a:rPr lang="en-US" dirty="0">
                <a:solidFill>
                  <a:schemeClr val="tx1"/>
                </a:solidFill>
              </a:rPr>
              <a:t>Founder </a:t>
            </a:r>
            <a:r>
              <a:rPr lang="en-US" dirty="0" err="1">
                <a:solidFill>
                  <a:schemeClr val="tx1"/>
                </a:solidFill>
              </a:rPr>
              <a:t>sia</a:t>
            </a:r>
            <a:r>
              <a:rPr lang="en-US" dirty="0">
                <a:solidFill>
                  <a:schemeClr val="tx1"/>
                </a:solidFill>
              </a:rPr>
              <a:t> consulting</a:t>
            </a:r>
          </a:p>
          <a:p>
            <a:r>
              <a:rPr lang="en-US" dirty="0">
                <a:solidFill>
                  <a:schemeClr val="tx1"/>
                </a:solidFill>
              </a:rPr>
              <a:t> Cloud Consulting</a:t>
            </a:r>
          </a:p>
          <a:p>
            <a:r>
              <a:rPr lang="en-US" dirty="0">
                <a:solidFill>
                  <a:schemeClr val="tx1"/>
                </a:solidFill>
              </a:rPr>
              <a:t> Cloud Development</a:t>
            </a:r>
          </a:p>
          <a:p>
            <a:r>
              <a:rPr lang="en-US" dirty="0">
                <a:solidFill>
                  <a:schemeClr val="tx1"/>
                </a:solidFill>
              </a:rPr>
              <a:t> Cloud Security</a:t>
            </a:r>
          </a:p>
          <a:p>
            <a:r>
              <a:rPr lang="en-US" dirty="0">
                <a:solidFill>
                  <a:schemeClr val="tx1"/>
                </a:solidFill>
              </a:rPr>
              <a:t> Blockchain Consulting</a:t>
            </a:r>
          </a:p>
          <a:p>
            <a:r>
              <a:rPr lang="en-US" dirty="0">
                <a:solidFill>
                  <a:schemeClr val="tx1"/>
                </a:solidFill>
              </a:rPr>
              <a:t> Domain modeling</a:t>
            </a:r>
          </a:p>
          <a:p>
            <a:r>
              <a:rPr lang="en-US" dirty="0">
                <a:solidFill>
                  <a:schemeClr val="tx1"/>
                </a:solidFill>
              </a:rPr>
              <a:t> Trainings</a:t>
            </a:r>
          </a:p>
          <a:p>
            <a:endParaRPr lang="en-US" dirty="0">
              <a:solidFill>
                <a:schemeClr val="tx1"/>
              </a:solidFill>
            </a:endParaRPr>
          </a:p>
          <a:p>
            <a:endParaRPr lang="en-US" dirty="0">
              <a:solidFill>
                <a:schemeClr val="tx1"/>
              </a:solidFill>
            </a:endParaRPr>
          </a:p>
          <a:p>
            <a:r>
              <a:rPr lang="en-US" dirty="0">
                <a:solidFill>
                  <a:schemeClr val="tx1"/>
                </a:solidFill>
              </a:rPr>
              <a:t>Event sourcing enthusiast</a:t>
            </a:r>
          </a:p>
          <a:p>
            <a:r>
              <a:rPr lang="en-US" dirty="0">
                <a:solidFill>
                  <a:schemeClr val="tx1"/>
                </a:solidFill>
              </a:rPr>
              <a:t>Microsoft MVP</a:t>
            </a:r>
          </a:p>
          <a:p>
            <a:r>
              <a:rPr lang="en-US" dirty="0">
                <a:solidFill>
                  <a:schemeClr val="tx1"/>
                </a:solidFill>
              </a:rPr>
              <a:t>Love DDD</a:t>
            </a:r>
          </a:p>
          <a:p>
            <a:r>
              <a:rPr lang="en-US" dirty="0">
                <a:solidFill>
                  <a:schemeClr val="tx1"/>
                </a:solidFill>
              </a:rPr>
              <a:t>Speaker at conferences and meetups</a:t>
            </a:r>
          </a:p>
          <a:p>
            <a:endParaRPr lang="en-US" dirty="0">
              <a:solidFill>
                <a:schemeClr val="tx1"/>
              </a:solidFill>
            </a:endParaRPr>
          </a:p>
        </p:txBody>
      </p:sp>
    </p:spTree>
    <p:extLst>
      <p:ext uri="{BB962C8B-B14F-4D97-AF65-F5344CB8AC3E}">
        <p14:creationId xmlns:p14="http://schemas.microsoft.com/office/powerpoint/2010/main" val="26807050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AB753-5457-4DCC-9BFD-256B7BB8207C}"/>
              </a:ext>
            </a:extLst>
          </p:cNvPr>
          <p:cNvSpPr>
            <a:spLocks noGrp="1"/>
          </p:cNvSpPr>
          <p:nvPr>
            <p:ph type="title"/>
          </p:nvPr>
        </p:nvSpPr>
        <p:spPr>
          <a:xfrm>
            <a:off x="684212" y="485244"/>
            <a:ext cx="8534400" cy="1507067"/>
          </a:xfrm>
        </p:spPr>
        <p:txBody>
          <a:bodyPr>
            <a:normAutofit/>
          </a:bodyPr>
          <a:lstStyle/>
          <a:p>
            <a:r>
              <a:rPr lang="en-US" dirty="0"/>
              <a:t>Resources AKS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B031E87-AE50-45AD-8712-9CB05DAAD4E2}"/>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https://azure.microsoft.com/en-us/services/kubernetes-service/</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https://docs.microsoft.com/en-us/azure/aks/</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https://docs.microsoft.com/en-us/azure/aks/quotas-skus-regions</a:t>
            </a:r>
            <a:endParaRPr lang="en-US" dirty="0">
              <a:solidFill>
                <a:schemeClr val="bg2">
                  <a:lumMod val="60000"/>
                  <a:lumOff val="40000"/>
                </a:schemeClr>
              </a:solidFill>
            </a:endParaRPr>
          </a:p>
          <a:p>
            <a:r>
              <a:rPr lang="en-US" dirty="0">
                <a:solidFill>
                  <a:schemeClr val="tx1"/>
                </a:solidFill>
              </a:rPr>
              <a:t>KEDA: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https://github.com/kedacore/keda</a:t>
            </a:r>
            <a:endParaRPr lang="en-US" dirty="0">
              <a:solidFill>
                <a:schemeClr val="bg2">
                  <a:lumMod val="60000"/>
                  <a:lumOff val="40000"/>
                </a:schemeClr>
              </a:solidFill>
            </a:endParaRPr>
          </a:p>
          <a:p>
            <a:endParaRPr lang="en-US" dirty="0">
              <a:solidFill>
                <a:schemeClr val="tx1"/>
              </a:solidFill>
            </a:endParaRPr>
          </a:p>
        </p:txBody>
      </p:sp>
    </p:spTree>
    <p:extLst>
      <p:ext uri="{BB962C8B-B14F-4D97-AF65-F5344CB8AC3E}">
        <p14:creationId xmlns:p14="http://schemas.microsoft.com/office/powerpoint/2010/main" val="4142754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A3A84-4AFF-4DC0-9ED5-4FCF07C10F76}"/>
              </a:ext>
            </a:extLst>
          </p:cNvPr>
          <p:cNvSpPr>
            <a:spLocks noGrp="1"/>
          </p:cNvSpPr>
          <p:nvPr>
            <p:ph type="title"/>
          </p:nvPr>
        </p:nvSpPr>
        <p:spPr>
          <a:xfrm>
            <a:off x="684212" y="485244"/>
            <a:ext cx="8534400" cy="1507067"/>
          </a:xfrm>
        </p:spPr>
        <p:txBody>
          <a:bodyPr>
            <a:normAutofit/>
          </a:bodyPr>
          <a:lstStyle/>
          <a:p>
            <a:r>
              <a:rPr lang="en-US" dirty="0"/>
              <a:t>Resources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0B0BF4-2E63-4FD2-B005-5905109847BF}"/>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https://docs.microsoft.com/en-us/azure/dev-spaces/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https://docs.microsoft.com/en-us/azure/dev-spaces/quickstart-team-development</a:t>
            </a:r>
            <a:endParaRPr lang="en-US" dirty="0">
              <a:solidFill>
                <a:schemeClr val="bg2">
                  <a:lumMod val="60000"/>
                  <a:lumOff val="40000"/>
                </a:schemeClr>
              </a:solidFill>
            </a:endParaRPr>
          </a:p>
          <a:p>
            <a:r>
              <a:rPr lang="en-US" dirty="0">
                <a:solidFill>
                  <a:schemeClr val="tx1"/>
                </a:solidFill>
              </a:rPr>
              <a:t>How it works: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https://docs.microsoft.com/en-us/azure/dev-spaces/how-dev-spaces-works</a:t>
            </a:r>
            <a:endParaRPr lang="en-US" dirty="0">
              <a:solidFill>
                <a:schemeClr val="bg2">
                  <a:lumMod val="60000"/>
                  <a:lumOff val="40000"/>
                </a:schemeClr>
              </a:solidFill>
            </a:endParaRPr>
          </a:p>
        </p:txBody>
      </p:sp>
    </p:spTree>
    <p:extLst>
      <p:ext uri="{BB962C8B-B14F-4D97-AF65-F5344CB8AC3E}">
        <p14:creationId xmlns:p14="http://schemas.microsoft.com/office/powerpoint/2010/main" val="349872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4269-A111-4A41-B7DF-36B97B330D25}"/>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Link to slides</a:t>
            </a:r>
          </a:p>
        </p:txBody>
      </p:sp>
      <p:pic>
        <p:nvPicPr>
          <p:cNvPr id="5" name="Content Placeholder 4">
            <a:extLst>
              <a:ext uri="{FF2B5EF4-FFF2-40B4-BE49-F238E27FC236}">
                <a16:creationId xmlns:a16="http://schemas.microsoft.com/office/drawing/2014/main" id="{CEBC11E5-62CF-49D0-8C1D-7F0FD1C2B7A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spTree>
    <p:extLst>
      <p:ext uri="{BB962C8B-B14F-4D97-AF65-F5344CB8AC3E}">
        <p14:creationId xmlns:p14="http://schemas.microsoft.com/office/powerpoint/2010/main" val="7242391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14E0-F640-40E0-BB18-5B73B21A335F}"/>
              </a:ext>
            </a:extLst>
          </p:cNvPr>
          <p:cNvSpPr>
            <a:spLocks noGrp="1"/>
          </p:cNvSpPr>
          <p:nvPr>
            <p:ph type="title"/>
          </p:nvPr>
        </p:nvSpPr>
        <p:spPr>
          <a:xfrm>
            <a:off x="665641" y="3949438"/>
            <a:ext cx="9552558" cy="1443483"/>
          </a:xfrm>
        </p:spPr>
        <p:txBody>
          <a:bodyPr vert="horz" lIns="91440" tIns="45720" rIns="91440" bIns="45720" rtlCol="0" anchor="b">
            <a:normAutofit/>
          </a:bodyPr>
          <a:lstStyle/>
          <a:p>
            <a:r>
              <a:rPr lang="en-US" sz="4800" dirty="0"/>
              <a:t>Container as a Service</a:t>
            </a:r>
          </a:p>
        </p:txBody>
      </p:sp>
      <p:pic>
        <p:nvPicPr>
          <p:cNvPr id="4" name="Content Placeholder 4" descr="A screenshot of a cell phone&#10;&#10;Description automatically generated">
            <a:extLst>
              <a:ext uri="{FF2B5EF4-FFF2-40B4-BE49-F238E27FC236}">
                <a16:creationId xmlns:a16="http://schemas.microsoft.com/office/drawing/2014/main" id="{84E26B33-2038-4723-A650-65480329CF8D}"/>
              </a:ext>
            </a:extLst>
          </p:cNvPr>
          <p:cNvPicPr>
            <a:picLocks noChangeAspect="1"/>
          </p:cNvPicPr>
          <p:nvPr/>
        </p:nvPicPr>
        <p:blipFill rotWithShape="1">
          <a:blip r:embed="rId3"/>
          <a:srcRect t="8490" r="-3" b="6033"/>
          <a:stretch/>
        </p:blipFill>
        <p:spPr>
          <a:xfrm>
            <a:off x="684211" y="804672"/>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26276816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a:t>Container as a Service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Content Placeholder 4" descr="A screenshot of a cell phone&#10;&#10;Description automatically generated">
            <a:extLst>
              <a:ext uri="{FF2B5EF4-FFF2-40B4-BE49-F238E27FC236}">
                <a16:creationId xmlns:a16="http://schemas.microsoft.com/office/drawing/2014/main" id="{E0552386-693E-4B6E-AA6A-AB36E749DBD0}"/>
              </a:ext>
            </a:extLst>
          </p:cNvPr>
          <p:cNvPicPr>
            <a:picLocks noChangeAspect="1"/>
          </p:cNvPicPr>
          <p:nvPr/>
        </p:nvPicPr>
        <p:blipFill rotWithShape="1">
          <a:blip r:embed="rId3"/>
          <a:srcRect t="8490" r="-3" b="6033"/>
          <a:stretch/>
        </p:blipFill>
        <p:spPr>
          <a:xfrm>
            <a:off x="1120508" y="2417267"/>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4094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37" name="Content Placeholder 2">
            <a:extLst>
              <a:ext uri="{FF2B5EF4-FFF2-40B4-BE49-F238E27FC236}">
                <a16:creationId xmlns:a16="http://schemas.microsoft.com/office/drawing/2014/main" id="{3A319D97-8C5B-47A5-9EFC-9D37CE2DB0CA}"/>
              </a:ext>
            </a:extLst>
          </p:cNvPr>
          <p:cNvGraphicFramePr>
            <a:graphicFrameLocks/>
          </p:cNvGraphicFramePr>
          <p:nvPr>
            <p:extLst>
              <p:ext uri="{D42A27DB-BD31-4B8C-83A1-F6EECF244321}">
                <p14:modId xmlns:p14="http://schemas.microsoft.com/office/powerpoint/2010/main" val="3676818897"/>
              </p:ext>
            </p:extLst>
          </p:nvPr>
        </p:nvGraphicFramePr>
        <p:xfrm>
          <a:off x="604308" y="2219322"/>
          <a:ext cx="10255250" cy="3403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Graphic 37">
            <a:extLst>
              <a:ext uri="{FF2B5EF4-FFF2-40B4-BE49-F238E27FC236}">
                <a16:creationId xmlns:a16="http://schemas.microsoft.com/office/drawing/2014/main" id="{5EA4393F-A1D5-4F22-A86F-653891F943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9592" y="1345065"/>
            <a:ext cx="255008" cy="255008"/>
          </a:xfrm>
          <a:prstGeom prst="rect">
            <a:avLst/>
          </a:prstGeom>
        </p:spPr>
      </p:pic>
      <p:pic>
        <p:nvPicPr>
          <p:cNvPr id="39" name="Graphic 38">
            <a:extLst>
              <a:ext uri="{FF2B5EF4-FFF2-40B4-BE49-F238E27FC236}">
                <a16:creationId xmlns:a16="http://schemas.microsoft.com/office/drawing/2014/main" id="{7C012C6F-2B52-47FF-8866-F4B9A78FCF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650" y="4673864"/>
            <a:ext cx="255008" cy="255008"/>
          </a:xfrm>
          <a:prstGeom prst="rect">
            <a:avLst/>
          </a:prstGeom>
        </p:spPr>
      </p:pic>
      <p:pic>
        <p:nvPicPr>
          <p:cNvPr id="40" name="Graphic 39">
            <a:extLst>
              <a:ext uri="{FF2B5EF4-FFF2-40B4-BE49-F238E27FC236}">
                <a16:creationId xmlns:a16="http://schemas.microsoft.com/office/drawing/2014/main" id="{4A65BA5A-BB5F-4AC2-971C-0D03EA819A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0650" y="3491702"/>
            <a:ext cx="255008" cy="255008"/>
          </a:xfrm>
          <a:prstGeom prst="rect">
            <a:avLst/>
          </a:prstGeom>
        </p:spPr>
      </p:pic>
      <p:pic>
        <p:nvPicPr>
          <p:cNvPr id="41" name="Graphic 40">
            <a:extLst>
              <a:ext uri="{FF2B5EF4-FFF2-40B4-BE49-F238E27FC236}">
                <a16:creationId xmlns:a16="http://schemas.microsoft.com/office/drawing/2014/main" id="{657605C6-93F5-4A7E-B728-2186E12C01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0650" y="4087709"/>
            <a:ext cx="255009" cy="255009"/>
          </a:xfrm>
          <a:prstGeom prst="rect">
            <a:avLst/>
          </a:prstGeom>
        </p:spPr>
      </p:pic>
      <p:pic>
        <p:nvPicPr>
          <p:cNvPr id="42" name="Graphic 41">
            <a:extLst>
              <a:ext uri="{FF2B5EF4-FFF2-40B4-BE49-F238E27FC236}">
                <a16:creationId xmlns:a16="http://schemas.microsoft.com/office/drawing/2014/main" id="{D5635D55-BCE4-44B9-9EF8-7D1AABDBB1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0650" y="2905547"/>
            <a:ext cx="255008" cy="255008"/>
          </a:xfrm>
          <a:prstGeom prst="rect">
            <a:avLst/>
          </a:prstGeom>
        </p:spPr>
      </p:pic>
      <p:pic>
        <p:nvPicPr>
          <p:cNvPr id="43" name="Graphic 42">
            <a:extLst>
              <a:ext uri="{FF2B5EF4-FFF2-40B4-BE49-F238E27FC236}">
                <a16:creationId xmlns:a16="http://schemas.microsoft.com/office/drawing/2014/main" id="{AE0CA396-37F8-4941-B0F0-559E85E2B2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0650" y="5255194"/>
            <a:ext cx="255009" cy="255009"/>
          </a:xfrm>
          <a:prstGeom prst="rect">
            <a:avLst/>
          </a:prstGeom>
        </p:spPr>
      </p:pic>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72569" y="481376"/>
            <a:ext cx="8534400" cy="1507067"/>
          </a:xfrm>
        </p:spPr>
        <p:txBody>
          <a:bodyPr>
            <a:normAutofit/>
          </a:bodyPr>
          <a:lstStyle/>
          <a:p>
            <a:r>
              <a:rPr lang="en-US" dirty="0">
                <a:solidFill>
                  <a:srgbClr val="FFFFFF"/>
                </a:solidFill>
              </a:rPr>
              <a:t>Container </a:t>
            </a:r>
            <a:r>
              <a:rPr lang="en-US" dirty="0" err="1">
                <a:solidFill>
                  <a:srgbClr val="FFFFFF"/>
                </a:solidFill>
              </a:rPr>
              <a:t>ServiceS</a:t>
            </a:r>
            <a:r>
              <a:rPr lang="en-US" dirty="0">
                <a:solidFill>
                  <a:srgbClr val="FFFFFF"/>
                </a:solidFill>
              </a:rPr>
              <a:t> on Azure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graphicFrame>
        <p:nvGraphicFramePr>
          <p:cNvPr id="51" name="Content Placeholder 2">
            <a:extLst>
              <a:ext uri="{FF2B5EF4-FFF2-40B4-BE49-F238E27FC236}">
                <a16:creationId xmlns:a16="http://schemas.microsoft.com/office/drawing/2014/main" id="{6A51036D-4F86-48EB-BBD4-8500950E277B}"/>
              </a:ext>
            </a:extLst>
          </p:cNvPr>
          <p:cNvGraphicFramePr>
            <a:graphicFrameLocks noGrp="1"/>
          </p:cNvGraphicFramePr>
          <p:nvPr>
            <p:ph idx="1"/>
            <p:extLst>
              <p:ext uri="{D42A27DB-BD31-4B8C-83A1-F6EECF244321}">
                <p14:modId xmlns:p14="http://schemas.microsoft.com/office/powerpoint/2010/main" val="52073536"/>
              </p:ext>
            </p:extLst>
          </p:nvPr>
        </p:nvGraphicFramePr>
        <p:xfrm>
          <a:off x="593827" y="2607610"/>
          <a:ext cx="10255250" cy="340376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52" name="Graphic 51">
            <a:extLst>
              <a:ext uri="{FF2B5EF4-FFF2-40B4-BE49-F238E27FC236}">
                <a16:creationId xmlns:a16="http://schemas.microsoft.com/office/drawing/2014/main" id="{1496FE4C-61E2-4731-AA6F-DCDBC8FD93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169" y="2732229"/>
            <a:ext cx="255008" cy="255008"/>
          </a:xfrm>
          <a:prstGeom prst="rect">
            <a:avLst/>
          </a:prstGeom>
        </p:spPr>
      </p:pic>
      <p:pic>
        <p:nvPicPr>
          <p:cNvPr id="53" name="Graphic 52">
            <a:extLst>
              <a:ext uri="{FF2B5EF4-FFF2-40B4-BE49-F238E27FC236}">
                <a16:creationId xmlns:a16="http://schemas.microsoft.com/office/drawing/2014/main" id="{EE3132DE-AB25-4E0B-A7FB-C8A5DF1372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0169" y="5062152"/>
            <a:ext cx="255008" cy="255008"/>
          </a:xfrm>
          <a:prstGeom prst="rect">
            <a:avLst/>
          </a:prstGeom>
        </p:spPr>
      </p:pic>
      <p:pic>
        <p:nvPicPr>
          <p:cNvPr id="54" name="Graphic 53">
            <a:extLst>
              <a:ext uri="{FF2B5EF4-FFF2-40B4-BE49-F238E27FC236}">
                <a16:creationId xmlns:a16="http://schemas.microsoft.com/office/drawing/2014/main" id="{50F9159C-FBCF-4A7F-8DE4-6B672197E3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0169" y="3879990"/>
            <a:ext cx="255008" cy="255008"/>
          </a:xfrm>
          <a:prstGeom prst="rect">
            <a:avLst/>
          </a:prstGeom>
        </p:spPr>
      </p:pic>
      <p:pic>
        <p:nvPicPr>
          <p:cNvPr id="55" name="Graphic 54">
            <a:extLst>
              <a:ext uri="{FF2B5EF4-FFF2-40B4-BE49-F238E27FC236}">
                <a16:creationId xmlns:a16="http://schemas.microsoft.com/office/drawing/2014/main" id="{71EE93C0-E232-421C-A099-ED01DB3DCF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70169" y="4475997"/>
            <a:ext cx="255009" cy="255009"/>
          </a:xfrm>
          <a:prstGeom prst="rect">
            <a:avLst/>
          </a:prstGeom>
        </p:spPr>
      </p:pic>
      <p:pic>
        <p:nvPicPr>
          <p:cNvPr id="56" name="Graphic 55">
            <a:extLst>
              <a:ext uri="{FF2B5EF4-FFF2-40B4-BE49-F238E27FC236}">
                <a16:creationId xmlns:a16="http://schemas.microsoft.com/office/drawing/2014/main" id="{30C958F8-9B54-4652-BC75-16C95168D08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0169" y="3293835"/>
            <a:ext cx="255008" cy="255008"/>
          </a:xfrm>
          <a:prstGeom prst="rect">
            <a:avLst/>
          </a:prstGeom>
        </p:spPr>
      </p:pic>
      <p:pic>
        <p:nvPicPr>
          <p:cNvPr id="57" name="Graphic 56">
            <a:extLst>
              <a:ext uri="{FF2B5EF4-FFF2-40B4-BE49-F238E27FC236}">
                <a16:creationId xmlns:a16="http://schemas.microsoft.com/office/drawing/2014/main" id="{C8885E43-D475-4F3F-B62C-E1C802617A8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0169" y="5643482"/>
            <a:ext cx="255009" cy="255009"/>
          </a:xfrm>
          <a:prstGeom prst="rect">
            <a:avLst/>
          </a:prstGeom>
        </p:spPr>
      </p:pic>
    </p:spTree>
    <p:extLst>
      <p:ext uri="{BB962C8B-B14F-4D97-AF65-F5344CB8AC3E}">
        <p14:creationId xmlns:p14="http://schemas.microsoft.com/office/powerpoint/2010/main" val="293975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dirty="0"/>
              <a:t>Azure Container Registry</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6663D7F6-2474-4A57-B1A8-0A5E069E0021}"/>
              </a:ext>
            </a:extLst>
          </p:cNvPr>
          <p:cNvSpPr>
            <a:spLocks noGrp="1"/>
          </p:cNvSpPr>
          <p:nvPr>
            <p:ph idx="1"/>
          </p:nvPr>
        </p:nvSpPr>
        <p:spPr>
          <a:xfrm>
            <a:off x="684212" y="2068511"/>
            <a:ext cx="8534400" cy="3615267"/>
          </a:xfrm>
        </p:spPr>
        <p:txBody>
          <a:bodyPr>
            <a:normAutofit fontScale="92500" lnSpcReduction="20000"/>
          </a:bodyPr>
          <a:lstStyle/>
          <a:p>
            <a:r>
              <a:rPr lang="en-US" dirty="0">
                <a:solidFill>
                  <a:schemeClr val="tx1"/>
                </a:solidFill>
              </a:rPr>
              <a:t>Store Docker images</a:t>
            </a:r>
          </a:p>
          <a:p>
            <a:r>
              <a:rPr lang="en-US" dirty="0">
                <a:solidFill>
                  <a:schemeClr val="tx1"/>
                </a:solidFill>
              </a:rPr>
              <a:t>Store Helm Templates</a:t>
            </a:r>
          </a:p>
          <a:p>
            <a:r>
              <a:rPr lang="en-US" dirty="0">
                <a:solidFill>
                  <a:schemeClr val="tx1"/>
                </a:solidFill>
              </a:rPr>
              <a:t>Store OCI Artifacts</a:t>
            </a:r>
          </a:p>
          <a:p>
            <a:r>
              <a:rPr lang="en-US" dirty="0">
                <a:solidFill>
                  <a:schemeClr val="tx1"/>
                </a:solidFill>
              </a:rPr>
              <a:t>Auto update based on Triggers</a:t>
            </a:r>
          </a:p>
          <a:p>
            <a:r>
              <a:rPr lang="en-US" dirty="0">
                <a:solidFill>
                  <a:schemeClr val="tx1"/>
                </a:solidFill>
              </a:rPr>
              <a:t>Auto update based on base-image</a:t>
            </a:r>
          </a:p>
          <a:p>
            <a:r>
              <a:rPr lang="en-US" dirty="0">
                <a:solidFill>
                  <a:schemeClr val="tx1"/>
                </a:solidFill>
              </a:rPr>
              <a:t>Geo replication</a:t>
            </a:r>
          </a:p>
          <a:p>
            <a:r>
              <a:rPr lang="en-US" dirty="0">
                <a:solidFill>
                  <a:schemeClr val="tx1"/>
                </a:solidFill>
              </a:rPr>
              <a:t>Complete task base build-system (CI/CD)</a:t>
            </a:r>
          </a:p>
          <a:p>
            <a:pPr lvl="1"/>
            <a:r>
              <a:rPr lang="en-US" dirty="0">
                <a:solidFill>
                  <a:schemeClr val="tx1"/>
                </a:solidFill>
              </a:rPr>
              <a:t>Schedulable</a:t>
            </a:r>
          </a:p>
          <a:p>
            <a:pPr lvl="1"/>
            <a:r>
              <a:rPr lang="en-US">
                <a:solidFill>
                  <a:schemeClr val="tx1"/>
                </a:solidFill>
              </a:rPr>
              <a:t>On-Demand</a:t>
            </a:r>
            <a:endParaRPr lang="en-US" dirty="0">
              <a:solidFill>
                <a:schemeClr val="tx1"/>
              </a:solidFill>
            </a:endParaRPr>
          </a:p>
          <a:p>
            <a:r>
              <a:rPr lang="en-US" dirty="0">
                <a:solidFill>
                  <a:schemeClr val="tx1"/>
                </a:solidFill>
              </a:rPr>
              <a:t>Auto deploy to Azure Container Instances</a:t>
            </a:r>
          </a:p>
        </p:txBody>
      </p:sp>
    </p:spTree>
    <p:extLst>
      <p:ext uri="{BB962C8B-B14F-4D97-AF65-F5344CB8AC3E}">
        <p14:creationId xmlns:p14="http://schemas.microsoft.com/office/powerpoint/2010/main" val="117717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2CB39-A069-4ACC-B799-39AE59E2175F}"/>
              </a:ext>
            </a:extLst>
          </p:cNvPr>
          <p:cNvSpPr>
            <a:spLocks noGrp="1"/>
          </p:cNvSpPr>
          <p:nvPr>
            <p:ph type="title"/>
          </p:nvPr>
        </p:nvSpPr>
        <p:spPr>
          <a:xfrm>
            <a:off x="684212" y="485244"/>
            <a:ext cx="8534400" cy="1507067"/>
          </a:xfrm>
        </p:spPr>
        <p:txBody>
          <a:bodyPr>
            <a:normAutofit/>
          </a:bodyPr>
          <a:lstStyle/>
          <a:p>
            <a:r>
              <a:rPr lang="en-US" dirty="0"/>
              <a:t>Azure Container Instances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E1857291-5857-4C85-A56C-EC283DD21A22}"/>
              </a:ext>
            </a:extLst>
          </p:cNvPr>
          <p:cNvSpPr>
            <a:spLocks noGrp="1"/>
          </p:cNvSpPr>
          <p:nvPr>
            <p:ph idx="1"/>
          </p:nvPr>
        </p:nvSpPr>
        <p:spPr>
          <a:xfrm>
            <a:off x="684212" y="2068511"/>
            <a:ext cx="8534400" cy="3615267"/>
          </a:xfrm>
        </p:spPr>
        <p:txBody>
          <a:bodyPr>
            <a:normAutofit/>
          </a:bodyPr>
          <a:lstStyle/>
          <a:p>
            <a:r>
              <a:rPr lang="en-US">
                <a:solidFill>
                  <a:schemeClr val="tx1"/>
                </a:solidFill>
              </a:rPr>
              <a:t>Lightweight container solution</a:t>
            </a:r>
          </a:p>
          <a:p>
            <a:r>
              <a:rPr lang="en-US">
                <a:solidFill>
                  <a:schemeClr val="tx1"/>
                </a:solidFill>
              </a:rPr>
              <a:t>Simply run containers in Azure</a:t>
            </a:r>
          </a:p>
          <a:p>
            <a:r>
              <a:rPr lang="en-US">
                <a:solidFill>
                  <a:schemeClr val="tx1"/>
                </a:solidFill>
              </a:rPr>
              <a:t>Basis for Azure Virtual Kubelets</a:t>
            </a:r>
          </a:p>
          <a:p>
            <a:r>
              <a:rPr lang="en-US">
                <a:solidFill>
                  <a:schemeClr val="tx1"/>
                </a:solidFill>
              </a:rPr>
              <a:t>Event driven scheduling</a:t>
            </a:r>
          </a:p>
          <a:p>
            <a:r>
              <a:rPr lang="en-US">
                <a:solidFill>
                  <a:schemeClr val="tx1"/>
                </a:solidFill>
              </a:rPr>
              <a:t>Public IP address</a:t>
            </a:r>
          </a:p>
        </p:txBody>
      </p:sp>
    </p:spTree>
    <p:extLst>
      <p:ext uri="{BB962C8B-B14F-4D97-AF65-F5344CB8AC3E}">
        <p14:creationId xmlns:p14="http://schemas.microsoft.com/office/powerpoint/2010/main" val="289194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23466-5864-45D9-A985-102CEEA3AB4F}"/>
              </a:ext>
            </a:extLst>
          </p:cNvPr>
          <p:cNvSpPr>
            <a:spLocks noGrp="1"/>
          </p:cNvSpPr>
          <p:nvPr>
            <p:ph type="title"/>
          </p:nvPr>
        </p:nvSpPr>
        <p:spPr>
          <a:xfrm>
            <a:off x="684212" y="485244"/>
            <a:ext cx="8534400" cy="1507067"/>
          </a:xfrm>
        </p:spPr>
        <p:txBody>
          <a:bodyPr>
            <a:normAutofit/>
          </a:bodyPr>
          <a:lstStyle/>
          <a:p>
            <a:r>
              <a:rPr lang="en-US" dirty="0"/>
              <a:t>Azure Kubernetes Service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FF5D0B1-7B6F-47D3-8640-9C49131B2C89}"/>
              </a:ext>
            </a:extLst>
          </p:cNvPr>
          <p:cNvSpPr>
            <a:spLocks noGrp="1"/>
          </p:cNvSpPr>
          <p:nvPr>
            <p:ph idx="1"/>
          </p:nvPr>
        </p:nvSpPr>
        <p:spPr>
          <a:xfrm>
            <a:off x="684212" y="2068511"/>
            <a:ext cx="10436072" cy="3615267"/>
          </a:xfrm>
        </p:spPr>
        <p:txBody>
          <a:bodyPr numCol="2">
            <a:normAutofit/>
          </a:bodyPr>
          <a:lstStyle/>
          <a:p>
            <a:r>
              <a:rPr lang="en-US" dirty="0">
                <a:solidFill>
                  <a:schemeClr val="tx1"/>
                </a:solidFill>
              </a:rPr>
              <a:t>Managed Kubernetes Service</a:t>
            </a:r>
          </a:p>
          <a:p>
            <a:pPr lvl="1"/>
            <a:r>
              <a:rPr lang="en-US" sz="1400" dirty="0">
                <a:solidFill>
                  <a:schemeClr val="tx1"/>
                </a:solidFill>
              </a:rPr>
              <a:t>Auto provisioning of Azure resource on demand</a:t>
            </a:r>
          </a:p>
          <a:p>
            <a:r>
              <a:rPr lang="en-US" dirty="0">
                <a:solidFill>
                  <a:schemeClr val="tx1"/>
                </a:solidFill>
              </a:rPr>
              <a:t>Support for Virtual </a:t>
            </a:r>
            <a:r>
              <a:rPr lang="en-US" dirty="0" err="1">
                <a:solidFill>
                  <a:schemeClr val="tx1"/>
                </a:solidFill>
              </a:rPr>
              <a:t>Kubelets</a:t>
            </a:r>
            <a:r>
              <a:rPr lang="en-US" dirty="0">
                <a:solidFill>
                  <a:schemeClr val="tx1"/>
                </a:solidFill>
              </a:rPr>
              <a:t> </a:t>
            </a:r>
          </a:p>
          <a:p>
            <a:pPr lvl="1"/>
            <a:r>
              <a:rPr lang="en-US" sz="1400" dirty="0">
                <a:solidFill>
                  <a:schemeClr val="tx1"/>
                </a:solidFill>
              </a:rPr>
              <a:t>Virtual nodes and virtual pods</a:t>
            </a:r>
          </a:p>
          <a:p>
            <a:r>
              <a:rPr lang="en-US" dirty="0">
                <a:solidFill>
                  <a:schemeClr val="tx1"/>
                </a:solidFill>
              </a:rPr>
              <a:t>Support for multiple-node-pools</a:t>
            </a:r>
          </a:p>
          <a:p>
            <a:pPr lvl="1"/>
            <a:r>
              <a:rPr lang="en-US" sz="1400" dirty="0">
                <a:solidFill>
                  <a:schemeClr val="tx1"/>
                </a:solidFill>
              </a:rPr>
              <a:t>Mix </a:t>
            </a:r>
            <a:r>
              <a:rPr lang="en-US" sz="1400" dirty="0" err="1">
                <a:solidFill>
                  <a:schemeClr val="tx1"/>
                </a:solidFill>
              </a:rPr>
              <a:t>linux</a:t>
            </a:r>
            <a:r>
              <a:rPr lang="en-US" sz="1400" dirty="0">
                <a:solidFill>
                  <a:schemeClr val="tx1"/>
                </a:solidFill>
              </a:rPr>
              <a:t> and windows containers</a:t>
            </a:r>
          </a:p>
          <a:p>
            <a:r>
              <a:rPr lang="en-US" dirty="0" err="1">
                <a:solidFill>
                  <a:schemeClr val="tx1"/>
                </a:solidFill>
              </a:rPr>
              <a:t>Autoscaler</a:t>
            </a:r>
            <a:r>
              <a:rPr lang="en-US" dirty="0">
                <a:solidFill>
                  <a:schemeClr val="tx1"/>
                </a:solidFill>
              </a:rPr>
              <a:t> for Nodes and Pods</a:t>
            </a:r>
          </a:p>
          <a:p>
            <a:endParaRPr lang="en-US" dirty="0">
              <a:solidFill>
                <a:schemeClr val="tx1"/>
              </a:solidFill>
            </a:endParaRPr>
          </a:p>
          <a:p>
            <a:endParaRPr lang="en-US" dirty="0">
              <a:solidFill>
                <a:schemeClr val="tx1"/>
              </a:solidFill>
            </a:endParaRPr>
          </a:p>
          <a:p>
            <a:r>
              <a:rPr lang="en-US" dirty="0">
                <a:solidFill>
                  <a:schemeClr val="tx1"/>
                </a:solidFill>
              </a:rPr>
              <a:t>Event driven scaling with KEDA</a:t>
            </a:r>
          </a:p>
          <a:p>
            <a:r>
              <a:rPr lang="en-US" dirty="0">
                <a:solidFill>
                  <a:schemeClr val="tx1"/>
                </a:solidFill>
              </a:rPr>
              <a:t>Integrated Ingress-controller</a:t>
            </a:r>
          </a:p>
          <a:p>
            <a:pPr lvl="1"/>
            <a:r>
              <a:rPr lang="en-US" sz="1400" dirty="0">
                <a:solidFill>
                  <a:schemeClr val="tx1"/>
                </a:solidFill>
              </a:rPr>
              <a:t>Basic Http-Routing</a:t>
            </a:r>
          </a:p>
          <a:p>
            <a:pPr lvl="1"/>
            <a:r>
              <a:rPr lang="en-US" sz="1400" dirty="0">
                <a:solidFill>
                  <a:schemeClr val="tx1"/>
                </a:solidFill>
              </a:rPr>
              <a:t>Azure Application Gateway</a:t>
            </a:r>
          </a:p>
          <a:p>
            <a:pPr lvl="1"/>
            <a:r>
              <a:rPr lang="en-US" sz="1400" dirty="0">
                <a:solidFill>
                  <a:schemeClr val="tx1"/>
                </a:solidFill>
              </a:rPr>
              <a:t>External DNS</a:t>
            </a:r>
          </a:p>
          <a:p>
            <a:r>
              <a:rPr lang="en-US" dirty="0">
                <a:solidFill>
                  <a:schemeClr val="tx1"/>
                </a:solidFill>
              </a:rPr>
              <a:t>Integrated Identity</a:t>
            </a:r>
          </a:p>
          <a:p>
            <a:pPr lvl="1"/>
            <a:r>
              <a:rPr lang="en-US" sz="1400" dirty="0">
                <a:solidFill>
                  <a:schemeClr val="tx1"/>
                </a:solidFill>
              </a:rPr>
              <a:t>Azure Active Directory</a:t>
            </a:r>
          </a:p>
        </p:txBody>
      </p:sp>
    </p:spTree>
    <p:extLst>
      <p:ext uri="{BB962C8B-B14F-4D97-AF65-F5344CB8AC3E}">
        <p14:creationId xmlns:p14="http://schemas.microsoft.com/office/powerpoint/2010/main" val="37929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C94D272D-E2A7-4723-9B04-A9630186431A}"/>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Demo</a:t>
            </a:r>
          </a:p>
        </p:txBody>
      </p:sp>
    </p:spTree>
    <p:extLst>
      <p:ext uri="{BB962C8B-B14F-4D97-AF65-F5344CB8AC3E}">
        <p14:creationId xmlns:p14="http://schemas.microsoft.com/office/powerpoint/2010/main" val="19866607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0.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5.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6.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7.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8.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9.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6E556EFD919934490F6814870E6A43F" ma:contentTypeVersion="5" ma:contentTypeDescription="Ein neues Dokument erstellen." ma:contentTypeScope="" ma:versionID="782acb71aba3857185348fcc4fdcbb1d">
  <xsd:schema xmlns:xsd="http://www.w3.org/2001/XMLSchema" xmlns:xs="http://www.w3.org/2001/XMLSchema" xmlns:p="http://schemas.microsoft.com/office/2006/metadata/properties" xmlns:ns3="c6772278-f940-4e95-987a-dd231d1f9cbb" xmlns:ns4="2a22409f-aa73-4b8d-bb9b-bf169d4d6d27" targetNamespace="http://schemas.microsoft.com/office/2006/metadata/properties" ma:root="true" ma:fieldsID="f304ab44c93f421d3b48d462dee210d4" ns3:_="" ns4:_="">
    <xsd:import namespace="c6772278-f940-4e95-987a-dd231d1f9cbb"/>
    <xsd:import namespace="2a22409f-aa73-4b8d-bb9b-bf169d4d6d2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772278-f940-4e95-987a-dd231d1f9c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a22409f-aa73-4b8d-bb9b-bf169d4d6d27"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4570A2-85FB-4D6E-A31A-7FF51DE73D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BEFA0A5-2C1F-4538-806E-E8F302CB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772278-f940-4e95-987a-dd231d1f9cbb"/>
    <ds:schemaRef ds:uri="2a22409f-aa73-4b8d-bb9b-bf169d4d6d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FEA294-A611-472D-B4C2-BD98337D5C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TotalTime>
  <Words>660</Words>
  <Application>Microsoft Office PowerPoint</Application>
  <PresentationFormat>Widescreen</PresentationFormat>
  <Paragraphs>112</Paragraphs>
  <Slides>22</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Century Gothic</vt:lpstr>
      <vt:lpstr>Segoe UI</vt:lpstr>
      <vt:lpstr>Wingdings 3</vt:lpstr>
      <vt:lpstr>Slice</vt:lpstr>
      <vt:lpstr>Kubernetes on Azure</vt:lpstr>
      <vt:lpstr>Sia Ghassemi</vt:lpstr>
      <vt:lpstr>Container as a Service</vt:lpstr>
      <vt:lpstr>Container as a Service</vt:lpstr>
      <vt:lpstr>Container ServiceS on Azure</vt:lpstr>
      <vt:lpstr>Azure Container Registry</vt:lpstr>
      <vt:lpstr>Azure Container Instances</vt:lpstr>
      <vt:lpstr>Azure Kubernetes Service</vt:lpstr>
      <vt:lpstr>Demo</vt:lpstr>
      <vt:lpstr>Azure Dev Spaces</vt:lpstr>
      <vt:lpstr>Azure Dev SPaces</vt:lpstr>
      <vt:lpstr>Azure Dev Spaces</vt:lpstr>
      <vt:lpstr>Azure Dev spaces</vt:lpstr>
      <vt:lpstr>Azure Dev SPaces</vt:lpstr>
      <vt:lpstr>Azure Dev spaces</vt:lpstr>
      <vt:lpstr>Demo</vt:lpstr>
      <vt:lpstr>Thank you</vt:lpstr>
      <vt:lpstr>Resource ACR</vt:lpstr>
      <vt:lpstr>Resources ACI</vt:lpstr>
      <vt:lpstr>Resources AKS</vt:lpstr>
      <vt:lpstr>Resources Dev Spaces</vt:lpstr>
      <vt:lpstr>Link to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on Azure</dc:title>
  <dc:creator>Sia Ghassemi</dc:creator>
  <cp:lastModifiedBy>Sia Ghassemi</cp:lastModifiedBy>
  <cp:revision>3</cp:revision>
  <dcterms:created xsi:type="dcterms:W3CDTF">2020-02-12T18:52:32Z</dcterms:created>
  <dcterms:modified xsi:type="dcterms:W3CDTF">2020-02-12T19:12:21Z</dcterms:modified>
</cp:coreProperties>
</file>