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  <p:sldMasterId id="2147483662" r:id="rId3"/>
  </p:sldMasterIdLst>
  <p:notesMasterIdLst>
    <p:notesMasterId r:id="rId26"/>
  </p:notesMasterIdLst>
  <p:sldIdLst>
    <p:sldId id="256" r:id="rId4"/>
    <p:sldId id="257" r:id="rId5"/>
    <p:sldId id="267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5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>
        <p:scale>
          <a:sx n="81" d="100"/>
          <a:sy n="81" d="100"/>
        </p:scale>
        <p:origin x="30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11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DC48-487F-43D4-A740-0D5AA5C0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F8347-9784-41CA-9AFE-BB69CB08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DFD0B-12CE-4D1C-9CA6-4A513078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sia consulting ltd.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1F34A-63FD-4718-A716-F3B4E384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86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549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A8DD83-E9BA-4CEA-B30C-BA141B867490}"/>
              </a:ext>
            </a:extLst>
          </p:cNvPr>
          <p:cNvCxnSpPr/>
          <p:nvPr userDrawn="1"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5E328685-A948-414F-9EB0-A8E582DC3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CECA9F-00CE-4919-8B39-F94F83C0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5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6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9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8" y="329307"/>
            <a:ext cx="3704081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sia</a:t>
            </a:r>
            <a:r>
              <a:rPr lang="en-US" dirty="0"/>
              <a:t> consulting ltd.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534104C-ACF0-447E-82FA-5966B26E621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246427" y="272073"/>
            <a:ext cx="1699146" cy="42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7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99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development_proces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smLibrary/Prism/releas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prismlibrary.github.io/" TargetMode="External"/><Relationship Id="rId13" Type="http://schemas.openxmlformats.org/officeDocument/2006/relationships/hyperlink" Target="https://github.com/dersia/Xamarin.Prism.Forms.3371" TargetMode="External"/><Relationship Id="rId3" Type="http://schemas.openxmlformats.org/officeDocument/2006/relationships/hyperlink" Target="https://developer.xamarin.com/releases/xamarin-forms/xamarin-forms-3.1/" TargetMode="External"/><Relationship Id="rId7" Type="http://schemas.openxmlformats.org/officeDocument/2006/relationships/hyperlink" Target="https://github.com/davidortinau/TheLittleThingsPlayground" TargetMode="External"/><Relationship Id="rId12" Type="http://schemas.openxmlformats.org/officeDocument/2006/relationships/hyperlink" Target="https://github.com/dersia/presentations" TargetMode="External"/><Relationship Id="rId2" Type="http://schemas.openxmlformats.org/officeDocument/2006/relationships/hyperlink" Target="https://developer.xamarin.com/releases/xamarin-forms/xamarin-forms-3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rismLibrary/Prism/releases" TargetMode="External"/><Relationship Id="rId11" Type="http://schemas.openxmlformats.org/officeDocument/2006/relationships/hyperlink" Target="https://github.com/davidortinau/Gastropods" TargetMode="External"/><Relationship Id="rId5" Type="http://schemas.openxmlformats.org/officeDocument/2006/relationships/hyperlink" Target="https://developer.xamarin.com/releases/xamarin-forms/xamarin-forms-3.3/" TargetMode="External"/><Relationship Id="rId10" Type="http://schemas.openxmlformats.org/officeDocument/2006/relationships/hyperlink" Target="https://github.com/xamarin/Xamarin.Forms/issues/2415" TargetMode="External"/><Relationship Id="rId4" Type="http://schemas.openxmlformats.org/officeDocument/2006/relationships/hyperlink" Target="https://developer.xamarin.com/releases/xamarin-forms/xamarin-forms-3.2/" TargetMode="External"/><Relationship Id="rId9" Type="http://schemas.openxmlformats.org/officeDocument/2006/relationships/hyperlink" Target="https://github.com/xamarin/Essential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artandlogic.com/blog/2013/10/radically-cross-platform-with-xamari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Here's your outline to get started</a:t>
            </a:r>
          </a:p>
        </p:txBody>
      </p:sp>
      <p:sp>
        <p:nvSpPr>
          <p:cNvPr id="20" name="Text 2"/>
          <p:cNvSpPr/>
          <p:nvPr/>
        </p:nvSpPr>
        <p:spPr>
          <a:xfrm>
            <a:off x="838200" y="1461299"/>
            <a:ext cx="104628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Key facts about your topic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876798"/>
            <a:ext cx="10465450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In software engineering, a software development process is the process of dividing software development work into distinct phases to improve design, product management, and project management. It is also known as a software development life cycle. The methodology may include the pre-definition of specific deliverables and artifacts that are created and completed by a project team to develop or maintain an application.</a:t>
            </a: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229028"/>
            <a:ext cx="5779169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en.wikipedia.org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 Text under 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CC-BY-SA license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FEDDE-7BE3-4AF0-89AC-8212D722B9B0}"/>
              </a:ext>
            </a:extLst>
          </p:cNvPr>
          <p:cNvGrpSpPr/>
          <p:nvPr/>
        </p:nvGrpSpPr>
        <p:grpSpPr>
          <a:xfrm>
            <a:off x="6211661" y="5810971"/>
            <a:ext cx="5188481" cy="1174603"/>
            <a:chOff x="6211661" y="5810971"/>
            <a:chExt cx="5188481" cy="1174603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184C5845-0FFB-4734-A9BE-3E8CEA8008D3}"/>
                </a:ext>
              </a:extLst>
            </p:cNvPr>
            <p:cNvSpPr/>
            <p:nvPr/>
          </p:nvSpPr>
          <p:spPr>
            <a:xfrm>
              <a:off x="6211661" y="6042093"/>
              <a:ext cx="5138199" cy="63078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33CDDC14-D7C0-4FC6-8360-4E6E50174088}"/>
                </a:ext>
              </a:extLst>
            </p:cNvPr>
            <p:cNvSpPr txBox="1"/>
            <p:nvPr/>
          </p:nvSpPr>
          <p:spPr>
            <a:xfrm>
              <a:off x="6289102" y="6139278"/>
              <a:ext cx="2303691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rgbClr val="D24726"/>
                  </a:solidFill>
                  <a:cs typeface="Segoe UI Semibold" panose="020B0702040204020203" pitchFamily="34" charset="0"/>
                </a:rPr>
                <a:t>See more: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Segoe UI Symbol" panose="020B0502040204020203" pitchFamily="34" charset="0"/>
                  <a:cs typeface="Segoe UI Semilight" panose="020B0402040204020203" pitchFamily="34" charset="0"/>
                </a:rPr>
                <a:t>Open the Notes below for more information.</a:t>
              </a:r>
            </a:p>
          </p:txBody>
        </p:sp>
        <p:pic>
          <p:nvPicPr>
            <p:cNvPr id="7" name="Picture 11" descr="Curved arrow">
              <a:extLst>
                <a:ext uri="{FF2B5EF4-FFF2-40B4-BE49-F238E27FC236}">
                  <a16:creationId xmlns:a16="http://schemas.microsoft.com/office/drawing/2014/main" id="{A3DA137E-6B53-4403-B00B-B734CA13A906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54591">
              <a:off x="8375339" y="6310072"/>
              <a:ext cx="712427" cy="504018"/>
            </a:xfrm>
            <a:prstGeom prst="rect">
              <a:avLst/>
            </a:prstGeom>
          </p:spPr>
        </p:pic>
        <p:pic>
          <p:nvPicPr>
            <p:cNvPr id="8" name="Picture 6" descr="Notes button in status bar">
              <a:extLst>
                <a:ext uri="{FF2B5EF4-FFF2-40B4-BE49-F238E27FC236}">
                  <a16:creationId xmlns:a16="http://schemas.microsoft.com/office/drawing/2014/main" id="{225180E8-0FE3-47A7-AA6D-1109075B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25539" y="5810971"/>
              <a:ext cx="2374603" cy="1174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AE4F-D66E-4BB2-ACB7-0648A0A2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9028A-5718-4D56-BA53-19F071FFA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 </a:t>
            </a:r>
            <a:r>
              <a:rPr lang="en-US" dirty="0" err="1"/>
              <a:t>Titlebar</a:t>
            </a:r>
            <a:r>
              <a:rPr lang="en-US" dirty="0"/>
              <a:t>, Editor Placeholder Color,  </a:t>
            </a:r>
            <a:r>
              <a:rPr lang="en-US" dirty="0" err="1"/>
              <a:t>OnPlatform</a:t>
            </a:r>
            <a:r>
              <a:rPr lang="en-US" dirty="0"/>
              <a:t> Extension</a:t>
            </a:r>
          </a:p>
        </p:txBody>
      </p:sp>
    </p:spTree>
    <p:extLst>
      <p:ext uri="{BB962C8B-B14F-4D97-AF65-F5344CB8AC3E}">
        <p14:creationId xmlns:p14="http://schemas.microsoft.com/office/powerpoint/2010/main" val="129690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AA0894-4F19-407A-A650-B654FF47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Xamarin.Forms</a:t>
            </a:r>
            <a:r>
              <a:rPr lang="en-US" dirty="0"/>
              <a:t> 3.3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50AD1C-97D8-4527-990D-42915BAD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F100 Features</a:t>
            </a:r>
          </a:p>
          <a:p>
            <a:r>
              <a:rPr lang="en-US" dirty="0"/>
              <a:t>Label </a:t>
            </a:r>
            <a:r>
              <a:rPr lang="en-US" dirty="0" err="1"/>
              <a:t>MaxLines</a:t>
            </a:r>
            <a:endParaRPr lang="en-US" dirty="0"/>
          </a:p>
          <a:p>
            <a:r>
              <a:rPr lang="en-US" dirty="0" err="1"/>
              <a:t>FormattedText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3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7DD9-04A9-4E4E-9DFC-BD91E452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769F-2FBF-4D26-8809-959A7BF55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MaxLines</a:t>
            </a:r>
            <a:r>
              <a:rPr lang="en-US" dirty="0"/>
              <a:t>, </a:t>
            </a:r>
            <a:r>
              <a:rPr lang="en-US" dirty="0" err="1"/>
              <a:t>FormattedText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0222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619C-EF37-436F-A3A3-5E53CE2B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Prism.Forms</a:t>
            </a:r>
            <a:r>
              <a:rPr lang="en-US" dirty="0"/>
              <a:t> 7.0/7.1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9A87-F7F9-4788-B4F5-EF1A8925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Breaking Changes in Module API</a:t>
            </a:r>
          </a:p>
          <a:p>
            <a:r>
              <a:rPr lang="en-US" dirty="0"/>
              <a:t>Breaking Changes in Navigation</a:t>
            </a:r>
          </a:p>
          <a:p>
            <a:r>
              <a:rPr lang="en-US" dirty="0"/>
              <a:t>Breaking Changes in Commanding</a:t>
            </a:r>
          </a:p>
          <a:p>
            <a:pPr lvl="1"/>
            <a:r>
              <a:rPr lang="en-US" dirty="0" err="1"/>
              <a:t>ObserveCanExecute</a:t>
            </a:r>
            <a:r>
              <a:rPr lang="en-US" dirty="0"/>
              <a:t>((</a:t>
            </a:r>
            <a:r>
              <a:rPr lang="en-US" dirty="0" err="1"/>
              <a:t>vm</a:t>
            </a:r>
            <a:r>
              <a:rPr lang="en-US" dirty="0"/>
              <a:t>) =&gt; Prop)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ObserveCanExecute</a:t>
            </a:r>
            <a:r>
              <a:rPr lang="en-US" dirty="0">
                <a:sym typeface="Wingdings" panose="05000000000000000000" pitchFamily="2" charset="2"/>
              </a:rPr>
              <a:t>(() =&gt; Prop)</a:t>
            </a:r>
            <a:endParaRPr lang="en-US" dirty="0"/>
          </a:p>
          <a:p>
            <a:r>
              <a:rPr lang="en-US" dirty="0"/>
              <a:t>Breaking Changes in </a:t>
            </a:r>
            <a:r>
              <a:rPr lang="en-US" dirty="0" err="1"/>
              <a:t>Bootstraper</a:t>
            </a:r>
            <a:r>
              <a:rPr lang="en-US" dirty="0"/>
              <a:t>/</a:t>
            </a:r>
            <a:r>
              <a:rPr lang="en-US" dirty="0" err="1"/>
              <a:t>PrismApplication</a:t>
            </a:r>
            <a:endParaRPr lang="en-US" dirty="0"/>
          </a:p>
          <a:p>
            <a:r>
              <a:rPr lang="en-US" dirty="0"/>
              <a:t>Breaking Change: Deprecated </a:t>
            </a:r>
            <a:r>
              <a:rPr lang="en-US" dirty="0" err="1"/>
              <a:t>Autofac</a:t>
            </a:r>
            <a:r>
              <a:rPr lang="en-US" dirty="0"/>
              <a:t> &amp; MEF</a:t>
            </a:r>
          </a:p>
          <a:p>
            <a:r>
              <a:rPr lang="en-US" dirty="0"/>
              <a:t>Breaking Change: New Unity Version (</a:t>
            </a:r>
            <a:r>
              <a:rPr lang="en-US" dirty="0" err="1"/>
              <a:t>Netstandard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2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619C-EF37-436F-A3A3-5E53CE2B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Prism.Forms</a:t>
            </a:r>
            <a:r>
              <a:rPr lang="en-US" dirty="0"/>
              <a:t> 7.0/7.1</a:t>
            </a:r>
            <a:br>
              <a:rPr lang="en-US" dirty="0"/>
            </a:br>
            <a:r>
              <a:rPr lang="en-US" dirty="0"/>
              <a:t>Module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9A87-F7F9-4788-B4F5-EF1A8925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 too many Changes for Presentation</a:t>
            </a:r>
          </a:p>
          <a:p>
            <a:r>
              <a:rPr lang="en-US" dirty="0"/>
              <a:t>Check release notes: </a:t>
            </a:r>
            <a:r>
              <a:rPr lang="en-US" dirty="0">
                <a:hlinkClick r:id="rId2"/>
              </a:rPr>
              <a:t>https://github.com/PrismLibrary/Prism/releases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9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619C-EF37-436F-A3A3-5E53CE2B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Prism.Forms</a:t>
            </a:r>
            <a:r>
              <a:rPr lang="en-US" dirty="0"/>
              <a:t> 7.0/7.1</a:t>
            </a:r>
            <a:br>
              <a:rPr lang="en-US" dirty="0"/>
            </a:br>
            <a:r>
              <a:rPr lang="en-US" dirty="0"/>
              <a:t>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9A87-F7F9-4788-B4F5-EF1A8925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Breaking Change: Added </a:t>
            </a:r>
            <a:r>
              <a:rPr lang="en-US" dirty="0" err="1"/>
              <a:t>INavigationParameter</a:t>
            </a:r>
            <a:r>
              <a:rPr lang="en-US" dirty="0"/>
              <a:t> interface</a:t>
            </a:r>
          </a:p>
          <a:p>
            <a:r>
              <a:rPr lang="en-US" dirty="0"/>
              <a:t>Breaking Change: </a:t>
            </a:r>
            <a:r>
              <a:rPr lang="en-US" dirty="0" err="1"/>
              <a:t>TabbedPage</a:t>
            </a:r>
            <a:r>
              <a:rPr lang="en-US" dirty="0"/>
              <a:t> Navigation changed fully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TabbedPage?selectedTab</a:t>
            </a:r>
            <a:r>
              <a:rPr lang="en-US" dirty="0"/>
              <a:t>=</a:t>
            </a:r>
            <a:r>
              <a:rPr lang="en-US" dirty="0" err="1"/>
              <a:t>TabA</a:t>
            </a:r>
            <a:r>
              <a:rPr lang="en-US" dirty="0"/>
              <a:t>/</a:t>
            </a:r>
            <a:r>
              <a:rPr lang="en-US" dirty="0" err="1"/>
              <a:t>ViewB</a:t>
            </a:r>
            <a:r>
              <a:rPr lang="en-US" dirty="0"/>
              <a:t>/</a:t>
            </a:r>
            <a:r>
              <a:rPr lang="en-US" dirty="0" err="1"/>
              <a:t>ViewC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/>
              <a:t>TabbedPage?createTab</a:t>
            </a:r>
            <a:r>
              <a:rPr lang="en-US" dirty="0"/>
              <a:t>=</a:t>
            </a:r>
            <a:r>
              <a:rPr lang="en-US" dirty="0" err="1"/>
              <a:t>NavigationPage|ViewA</a:t>
            </a:r>
            <a:endParaRPr lang="en-US" dirty="0"/>
          </a:p>
          <a:p>
            <a:r>
              <a:rPr lang="en-US" dirty="0"/>
              <a:t>Breaking Change: Navigation API</a:t>
            </a:r>
          </a:p>
          <a:p>
            <a:pPr lvl="1"/>
            <a:r>
              <a:rPr lang="en-US" dirty="0"/>
              <a:t>Task </a:t>
            </a:r>
            <a:r>
              <a:rPr lang="en-US" dirty="0" err="1"/>
              <a:t>NavigateAsync</a:t>
            </a:r>
            <a:r>
              <a:rPr lang="en-US" dirty="0"/>
              <a:t>() </a:t>
            </a:r>
            <a:r>
              <a:rPr lang="en-US" dirty="0">
                <a:sym typeface="Wingdings" panose="05000000000000000000" pitchFamily="2" charset="2"/>
              </a:rPr>
              <a:t> Task&lt;</a:t>
            </a:r>
            <a:r>
              <a:rPr lang="en-US" dirty="0" err="1">
                <a:sym typeface="Wingdings" panose="05000000000000000000" pitchFamily="2" charset="2"/>
              </a:rPr>
              <a:t>INavigationResult</a:t>
            </a:r>
            <a:r>
              <a:rPr lang="en-US" dirty="0">
                <a:sym typeface="Wingdings" panose="05000000000000000000" pitchFamily="2" charset="2"/>
              </a:rPr>
              <a:t>&gt; </a:t>
            </a:r>
            <a:r>
              <a:rPr lang="en-US" dirty="0" err="1">
                <a:sym typeface="Wingdings" panose="05000000000000000000" pitchFamily="2" charset="2"/>
              </a:rPr>
              <a:t>NavigateAsync</a:t>
            </a:r>
            <a:r>
              <a:rPr lang="en-US" dirty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dirty="0"/>
              <a:t>Task </a:t>
            </a:r>
            <a:r>
              <a:rPr lang="en-US" dirty="0" err="1"/>
              <a:t>GoBack</a:t>
            </a:r>
            <a:r>
              <a:rPr lang="en-US" dirty="0"/>
              <a:t>() </a:t>
            </a:r>
            <a:r>
              <a:rPr lang="en-US" dirty="0">
                <a:sym typeface="Wingdings" panose="05000000000000000000" pitchFamily="2" charset="2"/>
              </a:rPr>
              <a:t> Task&lt;</a:t>
            </a:r>
            <a:r>
              <a:rPr lang="en-US" dirty="0" err="1">
                <a:sym typeface="Wingdings" panose="05000000000000000000" pitchFamily="2" charset="2"/>
              </a:rPr>
              <a:t>INavigationResult</a:t>
            </a:r>
            <a:r>
              <a:rPr lang="en-US" dirty="0">
                <a:sym typeface="Wingdings" panose="05000000000000000000" pitchFamily="2" charset="2"/>
              </a:rPr>
              <a:t>&gt; </a:t>
            </a:r>
            <a:r>
              <a:rPr lang="en-US" dirty="0" err="1">
                <a:sym typeface="Wingdings" panose="05000000000000000000" pitchFamily="2" charset="2"/>
              </a:rPr>
              <a:t>GoBack</a:t>
            </a:r>
            <a:r>
              <a:rPr lang="en-US" dirty="0">
                <a:sym typeface="Wingdings" panose="05000000000000000000" pitchFamily="2" charset="2"/>
              </a:rPr>
              <a:t>()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3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619C-EF37-436F-A3A3-5E53CE2B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Prism.Forms</a:t>
            </a:r>
            <a:r>
              <a:rPr lang="en-US" dirty="0"/>
              <a:t> 7.0/7.1</a:t>
            </a:r>
            <a:br>
              <a:rPr lang="en-US" dirty="0"/>
            </a:br>
            <a:r>
              <a:rPr lang="en-US" dirty="0" err="1"/>
              <a:t>BootStrap</a:t>
            </a:r>
            <a:r>
              <a:rPr lang="en-US" dirty="0"/>
              <a:t> / </a:t>
            </a:r>
            <a:r>
              <a:rPr lang="en-US" dirty="0" err="1"/>
              <a:t>PrismApplication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9A87-F7F9-4788-B4F5-EF1A8925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RegisterTypes</a:t>
            </a:r>
            <a:r>
              <a:rPr lang="en-US" dirty="0"/>
              <a:t>()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RegisterTypes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IContainerRegistry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cr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strike="sngStrike" dirty="0" err="1">
                <a:sym typeface="Wingdings" panose="05000000000000000000" pitchFamily="2" charset="2"/>
              </a:rPr>
              <a:t>CreateContainer</a:t>
            </a:r>
            <a:r>
              <a:rPr lang="en-US" strike="sngStrike" dirty="0">
                <a:sym typeface="Wingdings" panose="05000000000000000000" pitchFamily="2" charset="2"/>
              </a:rPr>
              <a:t>()</a:t>
            </a:r>
          </a:p>
          <a:p>
            <a:r>
              <a:rPr lang="en-US" strike="sngStrike" dirty="0" err="1">
                <a:sym typeface="Wingdings" panose="05000000000000000000" pitchFamily="2" charset="2"/>
              </a:rPr>
              <a:t>CreateNavigationService</a:t>
            </a:r>
            <a:r>
              <a:rPr lang="en-US" strike="sngStrike" dirty="0">
                <a:sym typeface="Wingdings" panose="05000000000000000000" pitchFamily="2" charset="2"/>
              </a:rPr>
              <a:t>()</a:t>
            </a:r>
          </a:p>
          <a:p>
            <a:r>
              <a:rPr lang="en-US" strike="sngStrike" dirty="0" err="1">
                <a:sym typeface="Wingdings" panose="05000000000000000000" pitchFamily="2" charset="2"/>
              </a:rPr>
              <a:t>CreateLogger</a:t>
            </a:r>
            <a:r>
              <a:rPr lang="en-US" strike="sngStrike" dirty="0">
                <a:sym typeface="Wingdings" panose="05000000000000000000" pitchFamily="2" charset="2"/>
              </a:rPr>
              <a:t>()</a:t>
            </a:r>
          </a:p>
          <a:p>
            <a:r>
              <a:rPr lang="en-US" dirty="0">
                <a:sym typeface="Wingdings" panose="05000000000000000000" pitchFamily="2" charset="2"/>
              </a:rPr>
              <a:t>Container == </a:t>
            </a:r>
            <a:r>
              <a:rPr lang="en-US" dirty="0" err="1">
                <a:sym typeface="Wingdings" panose="05000000000000000000" pitchFamily="2" charset="2"/>
              </a:rPr>
              <a:t>IContainerProvider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Ren: </a:t>
            </a:r>
            <a:r>
              <a:rPr lang="en-US" dirty="0" err="1">
                <a:sym typeface="Wingdings" panose="05000000000000000000" pitchFamily="2" charset="2"/>
              </a:rPr>
              <a:t>ConfigureContainer</a:t>
            </a:r>
            <a:r>
              <a:rPr lang="en-US" dirty="0">
                <a:sym typeface="Wingdings" panose="05000000000000000000" pitchFamily="2" charset="2"/>
              </a:rPr>
              <a:t>  </a:t>
            </a:r>
            <a:r>
              <a:rPr lang="en-US" dirty="0" err="1">
                <a:sym typeface="Wingdings" panose="05000000000000000000" pitchFamily="2" charset="2"/>
              </a:rPr>
              <a:t>RegisterRequiredTypes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IContainerRegistry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cr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Ren: </a:t>
            </a:r>
            <a:r>
              <a:rPr lang="en-US" dirty="0" err="1">
                <a:sym typeface="Wingdings" panose="05000000000000000000" pitchFamily="2" charset="2"/>
              </a:rPr>
              <a:t>RegisterTypeForNavigation</a:t>
            </a:r>
            <a:r>
              <a:rPr lang="en-US" dirty="0">
                <a:sym typeface="Wingdings" panose="05000000000000000000" pitchFamily="2" charset="2"/>
              </a:rPr>
              <a:t>  </a:t>
            </a:r>
            <a:r>
              <a:rPr lang="en-US" dirty="0" err="1">
                <a:sym typeface="Wingdings" panose="05000000000000000000" pitchFamily="2" charset="2"/>
              </a:rPr>
              <a:t>RegisterForNavigation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65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31F9-F141-44F7-84A1-299FE780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PRISM 7.0/7.1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B9393-A23E-4991-88BB-7FA5DC57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Navigation</a:t>
            </a:r>
          </a:p>
          <a:p>
            <a:r>
              <a:rPr lang="en-US" dirty="0"/>
              <a:t>Partial Views</a:t>
            </a:r>
          </a:p>
          <a:p>
            <a:r>
              <a:rPr lang="en-US" dirty="0" err="1"/>
              <a:t>ContentProdiver</a:t>
            </a:r>
            <a:endParaRPr lang="en-US" dirty="0"/>
          </a:p>
          <a:p>
            <a:r>
              <a:rPr lang="en-US" dirty="0"/>
              <a:t>XAML Navigation</a:t>
            </a:r>
          </a:p>
        </p:txBody>
      </p:sp>
    </p:spTree>
    <p:extLst>
      <p:ext uri="{BB962C8B-B14F-4D97-AF65-F5344CB8AC3E}">
        <p14:creationId xmlns:p14="http://schemas.microsoft.com/office/powerpoint/2010/main" val="3667106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31F9-F141-44F7-84A1-299FE780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PRISM 7.0/7.1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B9393-A23E-4991-88BB-7FA5DC575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Navigation, Partial Views, </a:t>
            </a:r>
            <a:r>
              <a:rPr lang="en-US" dirty="0" err="1"/>
              <a:t>ContentProdiver</a:t>
            </a:r>
            <a:r>
              <a:rPr lang="en-US" dirty="0"/>
              <a:t>, XAML Navigation</a:t>
            </a:r>
          </a:p>
        </p:txBody>
      </p:sp>
    </p:spTree>
    <p:extLst>
      <p:ext uri="{BB962C8B-B14F-4D97-AF65-F5344CB8AC3E}">
        <p14:creationId xmlns:p14="http://schemas.microsoft.com/office/powerpoint/2010/main" val="1871837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C34F5-1D0E-40FA-94FF-972BB8BF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Essentials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5FEA79-97E4-428C-912D-35F3B57DB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Abstraction of Hardware/System functions for </a:t>
            </a:r>
            <a:r>
              <a:rPr lang="en-US" dirty="0" err="1"/>
              <a:t>CrossPlattform</a:t>
            </a:r>
            <a:endParaRPr lang="en-US" dirty="0"/>
          </a:p>
          <a:p>
            <a:r>
              <a:rPr lang="en-US" dirty="0"/>
              <a:t>Replacement for Plugins</a:t>
            </a:r>
          </a:p>
          <a:p>
            <a:pPr lvl="1"/>
            <a:r>
              <a:rPr lang="en-US" dirty="0"/>
              <a:t>App Information</a:t>
            </a:r>
          </a:p>
          <a:p>
            <a:pPr lvl="1"/>
            <a:r>
              <a:rPr lang="en-US" dirty="0"/>
              <a:t>Clipboard</a:t>
            </a:r>
          </a:p>
          <a:p>
            <a:pPr lvl="1"/>
            <a:r>
              <a:rPr lang="en-US" dirty="0"/>
              <a:t>Connectivity</a:t>
            </a:r>
          </a:p>
          <a:p>
            <a:pPr lvl="1"/>
            <a:r>
              <a:rPr lang="en-US" dirty="0"/>
              <a:t>Launcher</a:t>
            </a:r>
          </a:p>
          <a:p>
            <a:pPr lvl="1"/>
            <a:r>
              <a:rPr lang="en-US" dirty="0" err="1"/>
              <a:t>MainThread</a:t>
            </a:r>
            <a:endParaRPr lang="en-US" dirty="0"/>
          </a:p>
          <a:p>
            <a:pPr lvl="1"/>
            <a:r>
              <a:rPr lang="en-US" dirty="0"/>
              <a:t>Maps</a:t>
            </a:r>
          </a:p>
          <a:p>
            <a:pPr lvl="1"/>
            <a:r>
              <a:rPr lang="en-US" dirty="0" err="1"/>
              <a:t>PhoneDailer</a:t>
            </a:r>
            <a:endParaRPr lang="en-US" dirty="0"/>
          </a:p>
          <a:p>
            <a:pPr lvl="1"/>
            <a:r>
              <a:rPr lang="en-US" dirty="0" err="1"/>
              <a:t>Sms</a:t>
            </a:r>
            <a:endParaRPr lang="en-US" dirty="0"/>
          </a:p>
          <a:p>
            <a:pPr lvl="1"/>
            <a:r>
              <a:rPr lang="en-US" dirty="0"/>
              <a:t>Text-To-Speech</a:t>
            </a:r>
          </a:p>
        </p:txBody>
      </p:sp>
    </p:spTree>
    <p:extLst>
      <p:ext uri="{BB962C8B-B14F-4D97-AF65-F5344CB8AC3E}">
        <p14:creationId xmlns:p14="http://schemas.microsoft.com/office/powerpoint/2010/main" val="258108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Related topics to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6C6B-49E2-4E93-AEC3-AA4886AC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936"/>
            <a:ext cx="4978408" cy="4351338"/>
          </a:xfrm>
        </p:spPr>
        <p:txBody>
          <a:bodyPr/>
          <a:lstStyle/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Software testing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Software Engineering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Application software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Software Engineer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History of software engineering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Disciplined agile delivery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Infrastructure as Code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Outline of software engineering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Scrumban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Deployment environment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891352-0AB3-4D77-AA93-8E0A1738F8F4}"/>
              </a:ext>
            </a:extLst>
          </p:cNvPr>
          <p:cNvGrpSpPr/>
          <p:nvPr/>
        </p:nvGrpSpPr>
        <p:grpSpPr>
          <a:xfrm>
            <a:off x="5943601" y="1609726"/>
            <a:ext cx="5406259" cy="2023909"/>
            <a:chOff x="5943601" y="1609726"/>
            <a:chExt cx="5406259" cy="2023909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20526183-096D-4868-AE2D-0200EE5F1D5D}"/>
                </a:ext>
              </a:extLst>
            </p:cNvPr>
            <p:cNvSpPr/>
            <p:nvPr/>
          </p:nvSpPr>
          <p:spPr>
            <a:xfrm>
              <a:off x="5943601" y="1609726"/>
              <a:ext cx="5406259" cy="20193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E9B136C8-7575-43EF-A6F3-EC4F69800828}"/>
                </a:ext>
              </a:extLst>
            </p:cNvPr>
            <p:cNvSpPr txBox="1"/>
            <p:nvPr/>
          </p:nvSpPr>
          <p:spPr>
            <a:xfrm>
              <a:off x="6189439" y="1827382"/>
              <a:ext cx="2849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rgbClr val="D2472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Use Smart Lookup to learn more</a:t>
              </a:r>
              <a:endParaRPr lang="en-US" sz="1400" dirty="0">
                <a:solidFill>
                  <a:srgbClr val="D24726"/>
                </a:solidFill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5C6FF1D-DFD2-4DBD-BDE7-F882DDC6DC74}"/>
                </a:ext>
              </a:extLst>
            </p:cNvPr>
            <p:cNvSpPr txBox="1"/>
            <p:nvPr/>
          </p:nvSpPr>
          <p:spPr>
            <a:xfrm>
              <a:off x="6450618" y="2207781"/>
              <a:ext cx="26269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Segoe UI Symbol" panose="020B0502040204020203" pitchFamily="34" charset="0"/>
                  <a:cs typeface="Segoe UI Semilight" panose="020B0402040204020203" pitchFamily="34" charset="0"/>
                </a:rPr>
                <a:t>Highlight one of the related topics</a:t>
              </a:r>
            </a:p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Segoe UI Symbol" panose="020B0502040204020203" pitchFamily="34" charset="0"/>
                  <a:cs typeface="Segoe UI Semilight" panose="020B0402040204020203" pitchFamily="34" charset="0"/>
                </a:rPr>
                <a:t>Right-click on the topic</a:t>
              </a:r>
            </a:p>
            <a:p>
              <a:pPr marL="174625" indent="-174625"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Segoe UI Symbol" panose="020B0502040204020203" pitchFamily="34" charset="0"/>
                  <a:cs typeface="Segoe UI Semilight" panose="020B0402040204020203" pitchFamily="34" charset="0"/>
                </a:rPr>
                <a:t>Choose "Smart Lookup"</a:t>
              </a:r>
            </a:p>
          </p:txBody>
        </p: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58C4CE24-6148-4604-B285-49040644B37D}"/>
                </a:ext>
              </a:extLst>
            </p:cNvPr>
            <p:cNvGrpSpPr/>
            <p:nvPr/>
          </p:nvGrpSpPr>
          <p:grpSpPr>
            <a:xfrm>
              <a:off x="6273657" y="2228149"/>
              <a:ext cx="188600" cy="246221"/>
              <a:chOff x="5978838" y="2209102"/>
              <a:chExt cx="188600" cy="246221"/>
            </a:xfrm>
          </p:grpSpPr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AB6051AB-2E0C-4F74-AA09-3E8DBF11667D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97FDCC9F-9887-487F-8C6D-BBB3CB277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8838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</p:grpSp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D9700851-3B5E-45AB-991B-762DE0355EF6}"/>
                </a:ext>
              </a:extLst>
            </p:cNvPr>
            <p:cNvGrpSpPr/>
            <p:nvPr/>
          </p:nvGrpSpPr>
          <p:grpSpPr>
            <a:xfrm>
              <a:off x="6273657" y="2563905"/>
              <a:ext cx="188600" cy="246221"/>
              <a:chOff x="5978838" y="2209102"/>
              <a:chExt cx="188600" cy="246221"/>
            </a:xfrm>
          </p:grpSpPr>
          <p:sp>
            <p:nvSpPr>
              <p:cNvPr id="14" name="Oval 14">
                <a:extLst>
                  <a:ext uri="{FF2B5EF4-FFF2-40B4-BE49-F238E27FC236}">
                    <a16:creationId xmlns:a16="http://schemas.microsoft.com/office/drawing/2014/main" id="{0FDC7121-EA5E-4996-B879-22CC04BEA201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B4BBF7ED-662E-4BA3-83B6-05208C9B7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8838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</p:grpSp>
        <p:grpSp>
          <p:nvGrpSpPr>
            <p:cNvPr id="10" name="Group 16">
              <a:extLst>
                <a:ext uri="{FF2B5EF4-FFF2-40B4-BE49-F238E27FC236}">
                  <a16:creationId xmlns:a16="http://schemas.microsoft.com/office/drawing/2014/main" id="{8CC6D345-719C-4EA8-9CCC-735633CC607F}"/>
                </a:ext>
              </a:extLst>
            </p:cNvPr>
            <p:cNvGrpSpPr/>
            <p:nvPr/>
          </p:nvGrpSpPr>
          <p:grpSpPr>
            <a:xfrm>
              <a:off x="6273657" y="2902042"/>
              <a:ext cx="188600" cy="246221"/>
              <a:chOff x="5978838" y="2209102"/>
              <a:chExt cx="188600" cy="246221"/>
            </a:xfrm>
          </p:grpSpPr>
          <p:sp>
            <p:nvSpPr>
              <p:cNvPr id="12" name="Oval 17">
                <a:extLst>
                  <a:ext uri="{FF2B5EF4-FFF2-40B4-BE49-F238E27FC236}">
                    <a16:creationId xmlns:a16="http://schemas.microsoft.com/office/drawing/2014/main" id="{2E56D573-7C3B-46F0-982D-5DD5D53E931B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A400E4DB-EAAB-40EC-B86F-2B5325C294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8838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</p:grpSp>
        <p:pic>
          <p:nvPicPr>
            <p:cNvPr id="11" name="Picture 19" descr="Smart Lookup button in the context menu">
              <a:extLst>
                <a:ext uri="{FF2B5EF4-FFF2-40B4-BE49-F238E27FC236}">
                  <a16:creationId xmlns:a16="http://schemas.microsoft.com/office/drawing/2014/main" id="{5C48F155-F4FF-4D72-879B-DE6D7269D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437"/>
            <a:stretch/>
          </p:blipFill>
          <p:spPr>
            <a:xfrm>
              <a:off x="9166431" y="1836907"/>
              <a:ext cx="1875163" cy="1796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866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C34F5-1D0E-40FA-94FF-972BB8BF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Xamari.Forms</a:t>
            </a:r>
            <a:r>
              <a:rPr lang="en-US" dirty="0"/>
              <a:t> Shells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5FEA79-97E4-428C-912D-35F3B57DB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Google Flutter</a:t>
            </a:r>
          </a:p>
          <a:p>
            <a:r>
              <a:rPr lang="en-US" dirty="0"/>
              <a:t>Rapid Application Development</a:t>
            </a:r>
          </a:p>
          <a:p>
            <a:r>
              <a:rPr lang="en-US" dirty="0"/>
              <a:t>Material Shells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09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EC55-CCCC-4C4D-BC51-14462AE1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67E72A-A04C-49F4-9885-7D7C9738D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818" y="2016125"/>
            <a:ext cx="6132689" cy="3449638"/>
          </a:xfrm>
        </p:spPr>
      </p:pic>
    </p:spTree>
    <p:extLst>
      <p:ext uri="{BB962C8B-B14F-4D97-AF65-F5344CB8AC3E}">
        <p14:creationId xmlns:p14="http://schemas.microsoft.com/office/powerpoint/2010/main" val="812009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EF45-285F-46C4-9C65-227AC6E0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6DFDF-EE18-4A5D-BC11-8C8361AF8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n-US" dirty="0" err="1"/>
              <a:t>ReleaseNotes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https://developer.xamarin.com/releases/xamarin-forms/xamarin-forms-3.0/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https://developer.xamarin.com/releases/xamarin-forms/xamarin-forms-3.1/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https://developer.xamarin.com/releases/xamarin-forms/xamarin-forms-3.2/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https://developer.xamarin.com/releases/xamarin-forms/xamarin-forms-3.3/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https://github.com/PrismLibrary/Prism/releases</a:t>
            </a:r>
            <a:endParaRPr lang="en-US" dirty="0"/>
          </a:p>
          <a:p>
            <a:r>
              <a:rPr lang="en-US" dirty="0">
                <a:hlinkClick r:id="rId7"/>
              </a:rPr>
              <a:t>https://github.com/davidortinau/TheLittleThingsPlayground</a:t>
            </a:r>
            <a:endParaRPr lang="en-US" dirty="0"/>
          </a:p>
          <a:p>
            <a:r>
              <a:rPr lang="en-US" dirty="0">
                <a:hlinkClick r:id="rId8"/>
              </a:rPr>
              <a:t>https://prismlibrary.github.io/</a:t>
            </a:r>
            <a:endParaRPr lang="en-US" dirty="0"/>
          </a:p>
          <a:p>
            <a:r>
              <a:rPr lang="en-US" dirty="0">
                <a:hlinkClick r:id="rId9"/>
              </a:rPr>
              <a:t>https://github.com/xamarin/Essentials</a:t>
            </a:r>
            <a:endParaRPr lang="en-US" dirty="0"/>
          </a:p>
          <a:p>
            <a:r>
              <a:rPr lang="en-US" dirty="0" err="1"/>
              <a:t>Sehlls</a:t>
            </a:r>
            <a:r>
              <a:rPr lang="en-US" dirty="0"/>
              <a:t> Spec: </a:t>
            </a:r>
            <a:r>
              <a:rPr lang="en-US" dirty="0">
                <a:hlinkClick r:id="rId10"/>
              </a:rPr>
              <a:t>https://github.com/xamarin/Xamarin.Forms/issues/2415</a:t>
            </a:r>
            <a:endParaRPr lang="en-US" dirty="0"/>
          </a:p>
          <a:p>
            <a:r>
              <a:rPr lang="en-US" dirty="0"/>
              <a:t>Shells Playground: </a:t>
            </a:r>
            <a:r>
              <a:rPr lang="en-US" dirty="0">
                <a:hlinkClick r:id="rId11"/>
              </a:rPr>
              <a:t>https://github.com/davidortinau/Gastropods</a:t>
            </a:r>
            <a:endParaRPr lang="en-US" dirty="0"/>
          </a:p>
          <a:p>
            <a:r>
              <a:rPr lang="en-US" dirty="0"/>
              <a:t>My presentations: </a:t>
            </a:r>
            <a:r>
              <a:rPr lang="en-US" dirty="0">
                <a:hlinkClick r:id="rId12"/>
              </a:rPr>
              <a:t>https://github.com/dersia/presentations</a:t>
            </a:r>
            <a:endParaRPr lang="en-US" dirty="0"/>
          </a:p>
          <a:p>
            <a:r>
              <a:rPr lang="en-US" dirty="0"/>
              <a:t>This Code: </a:t>
            </a:r>
            <a:r>
              <a:rPr lang="en-US" dirty="0">
                <a:hlinkClick r:id="rId13"/>
              </a:rPr>
              <a:t>https://github.com/dersia/Xamarin.Prism.Forms.3371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2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8" name="Picture 4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4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4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4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58C99-CA6A-4BC3-9E72-6B952D656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/>
              <a:t>What’s new in Xamarin.Forms 3.x and Prism.Forms 7.x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F4A93-9624-4836-87C2-9F258957A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sz="1600" cap="all"/>
              <a:t>Overview and demos on new features for Xamarin.Forms and Prism.Forms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2FF7EAA-91AD-489B-8F36-8FB24EFF54D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6015" r="-2" b="3976"/>
          <a:stretch/>
        </p:blipFill>
        <p:spPr>
          <a:xfrm>
            <a:off x="4618374" y="1515489"/>
            <a:ext cx="6282919" cy="306788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12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A862-6AFA-4B18-A99F-A2423059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99BC-5038-40F1-B73F-32E512A79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 err="1"/>
              <a:t>Xamarin.Forms</a:t>
            </a:r>
            <a:r>
              <a:rPr lang="en-US" dirty="0"/>
              <a:t> 3.0</a:t>
            </a:r>
          </a:p>
          <a:p>
            <a:r>
              <a:rPr lang="en-US" dirty="0" err="1"/>
              <a:t>Xamarin.Forms</a:t>
            </a:r>
            <a:r>
              <a:rPr lang="en-US" dirty="0"/>
              <a:t> 3.1</a:t>
            </a:r>
          </a:p>
          <a:p>
            <a:r>
              <a:rPr lang="en-US" dirty="0" err="1"/>
              <a:t>Xamarin.Forms</a:t>
            </a:r>
            <a:r>
              <a:rPr lang="en-US" dirty="0"/>
              <a:t> 3.2</a:t>
            </a:r>
          </a:p>
          <a:p>
            <a:r>
              <a:rPr lang="en-US" dirty="0" err="1"/>
              <a:t>Xamarin.Forms</a:t>
            </a:r>
            <a:r>
              <a:rPr lang="en-US" dirty="0"/>
              <a:t> 3.3</a:t>
            </a:r>
          </a:p>
          <a:p>
            <a:r>
              <a:rPr lang="en-US" dirty="0" err="1"/>
              <a:t>Prism.Forms</a:t>
            </a:r>
            <a:r>
              <a:rPr lang="en-US" dirty="0"/>
              <a:t> 7.0/7.1</a:t>
            </a:r>
          </a:p>
        </p:txBody>
      </p:sp>
    </p:spTree>
    <p:extLst>
      <p:ext uri="{BB962C8B-B14F-4D97-AF65-F5344CB8AC3E}">
        <p14:creationId xmlns:p14="http://schemas.microsoft.com/office/powerpoint/2010/main" val="420275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947C-4A8B-44FB-961C-C3AAB0C6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Xamarin.Forms</a:t>
            </a:r>
            <a:r>
              <a:rPr lang="en-US" dirty="0"/>
              <a:t> 3.0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82AA8-403F-4C86-9AAA-235B4D392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small Enhancements</a:t>
            </a:r>
          </a:p>
          <a:p>
            <a:r>
              <a:rPr lang="en-US" dirty="0"/>
              <a:t>Visual State Manager</a:t>
            </a:r>
          </a:p>
          <a:p>
            <a:r>
              <a:rPr lang="en-US" dirty="0"/>
              <a:t>Flexbox</a:t>
            </a:r>
          </a:p>
          <a:p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RTL-Support*</a:t>
            </a:r>
          </a:p>
          <a:p>
            <a:r>
              <a:rPr lang="en-US" dirty="0"/>
              <a:t>Improved </a:t>
            </a:r>
            <a:r>
              <a:rPr lang="en-US" dirty="0" err="1"/>
              <a:t>ResourceDictionaries</a:t>
            </a:r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4315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5C20-9068-4B35-8DF6-275EB547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3.0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A8F22-3C36-42E6-ACA2-EDC4CC06B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State Manager, Flexbox, </a:t>
            </a:r>
            <a:r>
              <a:rPr lang="en-US" dirty="0" err="1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4A6FC1-974C-4FEC-9601-4CAF84D2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Xamarin.Forms</a:t>
            </a:r>
            <a:r>
              <a:rPr lang="en-US" dirty="0"/>
              <a:t> 3.1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7B698B-6003-4D54-9F6B-C7D3801B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F100 Features</a:t>
            </a:r>
          </a:p>
          <a:p>
            <a:r>
              <a:rPr lang="en-US" dirty="0"/>
              <a:t>Incl. Editor enhancements</a:t>
            </a:r>
          </a:p>
          <a:p>
            <a:r>
              <a:rPr lang="en-US" dirty="0"/>
              <a:t>Incl. Entry enhancements</a:t>
            </a:r>
          </a:p>
        </p:txBody>
      </p:sp>
    </p:spTree>
    <p:extLst>
      <p:ext uri="{BB962C8B-B14F-4D97-AF65-F5344CB8AC3E}">
        <p14:creationId xmlns:p14="http://schemas.microsoft.com/office/powerpoint/2010/main" val="254528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A22573-8191-4C39-AB80-1B97EE7E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DC043-3688-455E-AFE7-73BF1FFD2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Editor Enhancements, Entry Enhancements</a:t>
            </a:r>
          </a:p>
        </p:txBody>
      </p:sp>
    </p:spTree>
    <p:extLst>
      <p:ext uri="{BB962C8B-B14F-4D97-AF65-F5344CB8AC3E}">
        <p14:creationId xmlns:p14="http://schemas.microsoft.com/office/powerpoint/2010/main" val="51809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72856-3748-43C5-9F8A-05A70671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Xamarin.Forms</a:t>
            </a:r>
            <a:r>
              <a:rPr lang="en-US" dirty="0"/>
              <a:t> 3.2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B02382-01EF-498E-8115-DB65F5FA6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F100 Features</a:t>
            </a:r>
          </a:p>
          <a:p>
            <a:r>
              <a:rPr lang="en-US" dirty="0"/>
              <a:t>Custom </a:t>
            </a:r>
            <a:r>
              <a:rPr lang="en-US" dirty="0" err="1"/>
              <a:t>Titlebar</a:t>
            </a:r>
            <a:endParaRPr lang="en-US" dirty="0"/>
          </a:p>
          <a:p>
            <a:r>
              <a:rPr lang="en-US" dirty="0"/>
              <a:t>Editor Placeholder Color</a:t>
            </a:r>
          </a:p>
          <a:p>
            <a:r>
              <a:rPr lang="en-US" dirty="0" err="1"/>
              <a:t>OnPlatform</a:t>
            </a:r>
            <a:r>
              <a:rPr lang="en-US" dirty="0"/>
              <a:t> Extension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33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711</Words>
  <Application>Microsoft Office PowerPoint</Application>
  <PresentationFormat>Widescreen</PresentationFormat>
  <Paragraphs>126</Paragraphs>
  <Slides>22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Gill Sans MT</vt:lpstr>
      <vt:lpstr>Segoe UI</vt:lpstr>
      <vt:lpstr>Segoe UI Light</vt:lpstr>
      <vt:lpstr>Segoe UI Semibold</vt:lpstr>
      <vt:lpstr>Segoe UI Semilight</vt:lpstr>
      <vt:lpstr>Segoe UI Symbol</vt:lpstr>
      <vt:lpstr>Wingdings</vt:lpstr>
      <vt:lpstr>Gallery</vt:lpstr>
      <vt:lpstr>QuickStarter Theme</vt:lpstr>
      <vt:lpstr>Storyboard Layouts</vt:lpstr>
      <vt:lpstr>Here's your outline to get started</vt:lpstr>
      <vt:lpstr>Related topics to research</vt:lpstr>
      <vt:lpstr>What’s new in Xamarin.Forms 3.x and Prism.Forms 7.x</vt:lpstr>
      <vt:lpstr>Agenda</vt:lpstr>
      <vt:lpstr>Xamarin.Forms 3.0</vt:lpstr>
      <vt:lpstr>3.0 Demo</vt:lpstr>
      <vt:lpstr>Xamarin.Forms 3.1</vt:lpstr>
      <vt:lpstr>3.1 Demo</vt:lpstr>
      <vt:lpstr>Xamarin.Forms 3.2</vt:lpstr>
      <vt:lpstr>3.2 Demo</vt:lpstr>
      <vt:lpstr>Xamarin.Forms 3.3</vt:lpstr>
      <vt:lpstr>3.3 Demo</vt:lpstr>
      <vt:lpstr>Prism.Forms 7.0/7.1</vt:lpstr>
      <vt:lpstr>Prism.Forms 7.0/7.1 Module API</vt:lpstr>
      <vt:lpstr>Prism.Forms 7.0/7.1 Navigation</vt:lpstr>
      <vt:lpstr>Prism.Forms 7.0/7.1 BootStrap / PrismApplication</vt:lpstr>
      <vt:lpstr>PRISM 7.0/7.1</vt:lpstr>
      <vt:lpstr>PRISM 7.0/7.1 Demo</vt:lpstr>
      <vt:lpstr>Xamarin Essentials</vt:lpstr>
      <vt:lpstr>Xamari.Forms Shells</vt:lpstr>
      <vt:lpstr>Thanks!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Siavash Ghassemi</dc:creator>
  <cp:lastModifiedBy>Siavash Ghassemi</cp:lastModifiedBy>
  <cp:revision>12</cp:revision>
  <dcterms:created xsi:type="dcterms:W3CDTF">2018-10-25T11:22:26Z</dcterms:created>
  <dcterms:modified xsi:type="dcterms:W3CDTF">2018-10-25T13:55:56Z</dcterms:modified>
</cp:coreProperties>
</file>