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64" r:id="rId8"/>
    <p:sldId id="279" r:id="rId9"/>
    <p:sldId id="269" r:id="rId10"/>
    <p:sldId id="280" r:id="rId11"/>
    <p:sldId id="275" r:id="rId12"/>
    <p:sldId id="276" r:id="rId13"/>
    <p:sldId id="277" r:id="rId14"/>
    <p:sldId id="278" r:id="rId15"/>
    <p:sldId id="267" r:id="rId16"/>
    <p:sldId id="281" r:id="rId17"/>
    <p:sldId id="284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4" r:id="rId28"/>
    <p:sldId id="293" r:id="rId29"/>
    <p:sldId id="292" r:id="rId30"/>
    <p:sldId id="295" r:id="rId31"/>
    <p:sldId id="298" r:id="rId32"/>
    <p:sldId id="296" r:id="rId33"/>
    <p:sldId id="297" r:id="rId34"/>
    <p:sldId id="299" r:id="rId35"/>
    <p:sldId id="301" r:id="rId36"/>
    <p:sldId id="300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05/06/2013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1224135"/>
          </a:xfrm>
        </p:spPr>
        <p:txBody>
          <a:bodyPr anchor="t"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200" b="1" dirty="0" smtClean="0">
                <a:solidFill>
                  <a:schemeClr val="bg1"/>
                </a:solidFill>
                <a:latin typeface="Franklin Gothic Book" pitchFamily="34" charset="0"/>
              </a:rPr>
              <a:t>– Orientação a Objetos</a:t>
            </a:r>
            <a:endParaRPr lang="pt-BR" sz="32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Objetos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225136" y="2708920"/>
            <a:ext cx="864096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nomeDoObjeto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NomeDaClasse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pt-BR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2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blognacarteira.com/wp-content/uploads/2012/10/dinheir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1" y="990755"/>
            <a:ext cx="9204897" cy="424731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990756"/>
            <a:ext cx="852540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Quais são as </a:t>
            </a:r>
            <a:r>
              <a:rPr lang="pt-BR" sz="24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informações (características)</a:t>
            </a:r>
            <a: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relevantes para uma Conta Bancária ?</a:t>
            </a:r>
          </a:p>
        </p:txBody>
      </p:sp>
    </p:spTree>
    <p:extLst>
      <p:ext uri="{BB962C8B-B14F-4D97-AF65-F5344CB8AC3E}">
        <p14:creationId xmlns:p14="http://schemas.microsoft.com/office/powerpoint/2010/main" val="32437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blognacarteira.com/wp-content/uploads/2012/10/dinheir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1" y="990755"/>
            <a:ext cx="9204897" cy="424731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990756"/>
            <a:ext cx="85254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Quais são as </a:t>
            </a:r>
            <a:r>
              <a:rPr lang="pt-BR" sz="2400" b="1" u="sng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informações (características)</a:t>
            </a:r>
            <a:r>
              <a:rPr lang="pt-BR" sz="2400" b="1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relevantes para uma Conta Bancária ?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Número da Conta;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Número da Agência;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Titular ou Dono da conta;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Saldo;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Limite;</a:t>
            </a:r>
          </a:p>
        </p:txBody>
      </p:sp>
    </p:spTree>
    <p:extLst>
      <p:ext uri="{BB962C8B-B14F-4D97-AF65-F5344CB8AC3E}">
        <p14:creationId xmlns:p14="http://schemas.microsoft.com/office/powerpoint/2010/main" val="97367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blognacarteira.com/wp-content/uploads/2012/10/dinheir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1" y="990755"/>
            <a:ext cx="9204897" cy="424731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990756"/>
            <a:ext cx="852540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Quais são as </a:t>
            </a:r>
            <a:r>
              <a:rPr lang="pt-BR" sz="24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funcionalidades</a:t>
            </a:r>
            <a: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relevantes para uma Conta Bancária ?</a:t>
            </a:r>
          </a:p>
        </p:txBody>
      </p:sp>
    </p:spTree>
    <p:extLst>
      <p:ext uri="{BB962C8B-B14F-4D97-AF65-F5344CB8AC3E}">
        <p14:creationId xmlns:p14="http://schemas.microsoft.com/office/powerpoint/2010/main" val="7948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blognacarteira.com/wp-content/uploads/2012/10/dinheir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1" y="990755"/>
            <a:ext cx="9204897" cy="424731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51520" y="990756"/>
            <a:ext cx="85254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Quais são as </a:t>
            </a:r>
            <a:r>
              <a:rPr lang="pt-BR" sz="24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funcionalidades</a:t>
            </a:r>
            <a:r>
              <a:rPr lang="pt-BR" sz="24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relevantes para uma Conta Bancária ?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Sacar;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Depositar;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Imprimir nome do titular;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Imprimir saldo atual da conta;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Transferir um valor de uma conta para outra;</a:t>
            </a:r>
          </a:p>
        </p:txBody>
      </p:sp>
    </p:spTree>
    <p:extLst>
      <p:ext uri="{BB962C8B-B14F-4D97-AF65-F5344CB8AC3E}">
        <p14:creationId xmlns:p14="http://schemas.microsoft.com/office/powerpoint/2010/main" val="25478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Herança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114274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O conceito de herança vem com intuito de diminuir duplicações de códigos;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/>
            </a:r>
            <a:b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b="1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Desta forma, podemos criar uma classe principal onde outras classes 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</a:rPr>
              <a:t>herdarão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seus atributos e seus métodos;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A classe principal é chamada de 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</a:rPr>
              <a:t>Classe Pai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ou </a:t>
            </a:r>
            <a:r>
              <a:rPr lang="pt-BR" sz="2000" b="1" u="sng" dirty="0" err="1" smtClean="0">
                <a:solidFill>
                  <a:schemeClr val="bg1"/>
                </a:solidFill>
                <a:latin typeface="Calibri Light" pitchFamily="34" charset="0"/>
              </a:rPr>
              <a:t>Super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</a:rPr>
              <a:t> Classe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enquanto as classes herdeiras recebem o nome de </a:t>
            </a:r>
            <a:r>
              <a:rPr lang="pt-BR" sz="2000" b="1" u="sng" dirty="0" err="1" smtClean="0">
                <a:solidFill>
                  <a:schemeClr val="bg1"/>
                </a:solidFill>
                <a:latin typeface="Calibri Light" pitchFamily="34" charset="0"/>
              </a:rPr>
              <a:t>Sub-classe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ou 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</a:rPr>
              <a:t>Classe Filha</a:t>
            </a:r>
          </a:p>
        </p:txBody>
      </p:sp>
    </p:spTree>
    <p:extLst>
      <p:ext uri="{BB962C8B-B14F-4D97-AF65-F5344CB8AC3E}">
        <p14:creationId xmlns:p14="http://schemas.microsoft.com/office/powerpoint/2010/main" val="244074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225136" y="1844824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SubClasse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ClassePai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Atributos / Características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Métodos</a:t>
            </a:r>
            <a:endParaRPr lang="pt-BR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79512" y="188640"/>
            <a:ext cx="8856984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smtClean="0">
                <a:solidFill>
                  <a:schemeClr val="bg1"/>
                </a:solidFill>
                <a:latin typeface="Franklin Gothic Book" pitchFamily="34" charset="0"/>
              </a:rPr>
              <a:t>Herança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Herança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67544" y="3717032"/>
            <a:ext cx="2520280" cy="14401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CONTA POUPANÇA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81677" y="1052736"/>
            <a:ext cx="2520280" cy="14401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CONTA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419872" y="3717032"/>
            <a:ext cx="2520280" cy="14401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CONTA CORRENTE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372200" y="3717032"/>
            <a:ext cx="2520280" cy="14401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CONTA SALÁRIO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>
            <a:stCxn id="2" idx="0"/>
          </p:cNvCxnSpPr>
          <p:nvPr/>
        </p:nvCxnSpPr>
        <p:spPr>
          <a:xfrm flipV="1">
            <a:off x="1727684" y="2492896"/>
            <a:ext cx="2198608" cy="122413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10" idx="0"/>
            <a:endCxn id="9" idx="2"/>
          </p:cNvCxnSpPr>
          <p:nvPr/>
        </p:nvCxnSpPr>
        <p:spPr>
          <a:xfrm flipV="1">
            <a:off x="4680012" y="2492896"/>
            <a:ext cx="61805" cy="122413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1" idx="0"/>
          </p:cNvCxnSpPr>
          <p:nvPr/>
        </p:nvCxnSpPr>
        <p:spPr>
          <a:xfrm flipH="1" flipV="1">
            <a:off x="5580112" y="2492896"/>
            <a:ext cx="2052228" cy="122413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720414" y="1572761"/>
            <a:ext cx="1515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(CLASSE PAI)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50550" y="3378478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(CLASSE FILHA)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5536" y="3356992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(CLASSE FILHA)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499022" y="3306470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(CLASSE FILHA)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6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Herança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67544" y="3717032"/>
            <a:ext cx="2520280" cy="14401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CONTA POUPANÇA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81677" y="1052736"/>
            <a:ext cx="2520280" cy="14401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CONTA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419872" y="3717032"/>
            <a:ext cx="2520280" cy="14401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CONTA CORRENTE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372200" y="3717032"/>
            <a:ext cx="2520280" cy="14401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CONTA SALÁRIO</a:t>
            </a:r>
            <a:endParaRPr lang="pt-BR" sz="36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>
            <a:stCxn id="2" idx="0"/>
          </p:cNvCxnSpPr>
          <p:nvPr/>
        </p:nvCxnSpPr>
        <p:spPr>
          <a:xfrm flipV="1">
            <a:off x="1727684" y="2492896"/>
            <a:ext cx="2198608" cy="122413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10" idx="0"/>
            <a:endCxn id="9" idx="2"/>
          </p:cNvCxnSpPr>
          <p:nvPr/>
        </p:nvCxnSpPr>
        <p:spPr>
          <a:xfrm flipV="1">
            <a:off x="4680012" y="2492896"/>
            <a:ext cx="61805" cy="122413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1" idx="0"/>
          </p:cNvCxnSpPr>
          <p:nvPr/>
        </p:nvCxnSpPr>
        <p:spPr>
          <a:xfrm flipH="1" flipV="1">
            <a:off x="5580112" y="2492896"/>
            <a:ext cx="2052228" cy="122413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218733" y="5582898"/>
            <a:ext cx="2841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Imprimir Rendimento;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19872" y="5589240"/>
            <a:ext cx="2592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Emitir Cheques;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Pagar uma conta;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Ver Taxa de Serviço.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234512" y="5598820"/>
            <a:ext cx="2873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</a:rPr>
              <a:t>NÃO PODE DEPOSITAR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20414" y="1572761"/>
            <a:ext cx="1515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(CLASSE PAI)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50550" y="3378478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(CLASSE FILHA)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95536" y="3356992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(CLASSE FILHA)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499022" y="3306470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(CLASSE FILHA)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196752"/>
            <a:ext cx="864096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“A orientação a objetos é um paradigma de análise, projeto e programação de sistemas de software“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 que é POO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http://www.webmaster.pt/wp-content/uploads/2010/06/po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2484931"/>
            <a:ext cx="5112568" cy="33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Herança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1142742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Criem os seguintes arquivos na pasta do seu servidor WEB: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Conta.php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(Receberá o escopo da classe Conta);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ContaPoupanca.php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(Receberá o escopo da classe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ContaPoupança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);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ContaCorrente.php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(Receberá o escopo da classe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ContaCorrente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);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ContaSalario.php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(Receberá o escopo da classe 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ContaSalario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);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Index.php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 (receber os includes das classe para realização de testes)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4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1152128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Encapsulamento  </a:t>
            </a:r>
            <a:b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</a:br>
            <a:r>
              <a:rPr lang="pt-BR" sz="2800" b="1" dirty="0" smtClean="0">
                <a:solidFill>
                  <a:schemeClr val="bg1"/>
                </a:solidFill>
                <a:latin typeface="Franklin Gothic Book" pitchFamily="34" charset="0"/>
              </a:rPr>
              <a:t>Visibilidade Pública (</a:t>
            </a:r>
            <a:r>
              <a:rPr lang="pt-BR" sz="2800" b="1" dirty="0" err="1" smtClean="0">
                <a:solidFill>
                  <a:schemeClr val="bg1"/>
                </a:solidFill>
                <a:latin typeface="Franklin Gothic Book" pitchFamily="34" charset="0"/>
              </a:rPr>
              <a:t>Public</a:t>
            </a:r>
            <a:r>
              <a:rPr lang="pt-BR" sz="2800" b="1" dirty="0" smtClean="0">
                <a:solidFill>
                  <a:schemeClr val="bg1"/>
                </a:solidFill>
                <a:latin typeface="Franklin Gothic Book" pitchFamily="34" charset="0"/>
              </a:rPr>
              <a:t>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1646798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Podem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ser acessados de forma livre, a partir da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própria classe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, a partir de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classes descendentes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e a partir de programas que fazem uso dessa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classe.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Utilizamos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o sinal de adição (+) para representar a visibilidade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“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public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55776" y="4005064"/>
            <a:ext cx="3672408" cy="2160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55776" y="4725144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707904" y="4077072"/>
            <a:ext cx="1325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Pessoa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22555" y="476985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+ nome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+ sobrenome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+ idade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+ peso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1484784"/>
            <a:ext cx="8640960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Só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podem ser acessados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dentro do escopo da própria classe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em que foram declarados. Ou seja, não podemos acessar a partir de outras classes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descendentes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. Essa visibilidade é muito comum em atributos e raro em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métodos.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Representamos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o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“</a:t>
            </a:r>
            <a:r>
              <a:rPr lang="pt-BR" sz="2000" dirty="0" err="1" smtClean="0">
                <a:solidFill>
                  <a:schemeClr val="bg1"/>
                </a:solidFill>
                <a:latin typeface="Calibri Light" pitchFamily="34" charset="0"/>
              </a:rPr>
              <a:t>private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”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com um sinal de subtração (-)</a:t>
            </a:r>
          </a:p>
        </p:txBody>
      </p:sp>
      <p:sp>
        <p:nvSpPr>
          <p:cNvPr id="2" name="Retângulo 1"/>
          <p:cNvSpPr/>
          <p:nvPr/>
        </p:nvSpPr>
        <p:spPr>
          <a:xfrm>
            <a:off x="2555776" y="4293096"/>
            <a:ext cx="3672408" cy="2160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55776" y="5013176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707904" y="4365104"/>
            <a:ext cx="1325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Pessoa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22555" y="5057889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+ nome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sobrenome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idade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- peso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188640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Encapsulamento  </a:t>
            </a:r>
            <a:b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</a:br>
            <a:r>
              <a:rPr lang="pt-BR" sz="2800" b="1" dirty="0" smtClean="0">
                <a:solidFill>
                  <a:schemeClr val="bg1"/>
                </a:solidFill>
                <a:latin typeface="Franklin Gothic Book" pitchFamily="34" charset="0"/>
              </a:rPr>
              <a:t>Visibilidade Privado (Private)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149000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Só podem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ser acessadas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dentro da própria classe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ou a partir de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classes 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</a:rPr>
              <a:t>descendentes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Representamos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essa visibilidade através do sinal de sustenido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(#).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55776" y="3573016"/>
            <a:ext cx="3672408" cy="288032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55776" y="4293097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707904" y="3645025"/>
            <a:ext cx="1325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Pessoa</a:t>
            </a:r>
            <a:endParaRPr lang="pt-BR" sz="32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622555" y="4337810"/>
            <a:ext cx="18774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+ nome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sobrenome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idade</a:t>
            </a:r>
          </a:p>
          <a:p>
            <a:pPr marL="342900" indent="-342900">
              <a:buFontTx/>
              <a:buChar char="-"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Peso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# altura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corPele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188640"/>
            <a:ext cx="8856984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Encapsulamento  </a:t>
            </a:r>
            <a:b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</a:br>
            <a:r>
              <a:rPr lang="pt-BR" sz="2800" b="1" dirty="0" smtClean="0">
                <a:solidFill>
                  <a:schemeClr val="bg1"/>
                </a:solidFill>
                <a:latin typeface="Franklin Gothic Book" pitchFamily="34" charset="0"/>
              </a:rPr>
              <a:t>Visibilidade Protegida (</a:t>
            </a:r>
            <a:r>
              <a:rPr lang="pt-BR" sz="2800" b="1" dirty="0" err="1" smtClean="0">
                <a:solidFill>
                  <a:schemeClr val="bg1"/>
                </a:solidFill>
                <a:latin typeface="Franklin Gothic Book" pitchFamily="34" charset="0"/>
              </a:rPr>
              <a:t>Protected</a:t>
            </a:r>
            <a:r>
              <a:rPr lang="pt-BR" sz="2800" b="1" dirty="0" smtClean="0">
                <a:solidFill>
                  <a:schemeClr val="bg1"/>
                </a:solidFill>
                <a:latin typeface="Franklin Gothic Book" pitchFamily="34" charset="0"/>
              </a:rPr>
              <a:t>)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1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836712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Previne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que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classe seja herdada, como o nome já diz, ela é uma classe final !</a:t>
            </a:r>
            <a:endParaRPr lang="pt-BR" sz="2000" dirty="0">
              <a:solidFill>
                <a:schemeClr val="bg1"/>
              </a:solidFill>
              <a:latin typeface="Calibri Light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188640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Classes Finais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1026" name="Picture 2" descr="http://www.bathroomtomorrow.com/service/bd/sites/default/files/uploads/1/access_deni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98" y="2315636"/>
            <a:ext cx="525538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188640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Classes Finais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5136" y="1844824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nomeDaClasse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Atributos / Características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Métodos</a:t>
            </a:r>
            <a:endParaRPr lang="pt-BR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6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8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122752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Não é permitido criar uma instância de uma classe que foi definida como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abstrata;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Qualquer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classe que contenha pelo menos um método abstrato deve também ser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abstrata;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Métodos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definidos como abstratos simplesmente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declaram a assinatura do método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, eles não podem definir a implementação.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188640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Classes Abstratas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0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9512" y="1196752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É uma maneira de programar que ajuda na organização e resolve muitos problemas enfrentados pela programação procedural;</a:t>
            </a: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 que é POO ?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http://www.webmaster.pt/wp-content/uploads/2010/06/po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2484931"/>
            <a:ext cx="5112568" cy="33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1124744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Pensemos nos produtos lácteos (os derivados do leite). Não há dúvida de que os produtos lácteos são uma grande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família: 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iogurtes, manteigas, queijos, sorvetes e inclusive o próprio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leite; 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Entretanto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, os produtos lácteos em si não são encontrados na vida real. No supermercado não te vendem um produto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lácteo; 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Ninguém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compra um quilo de produto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lácteo, mas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sim um litro de leite, uma caixa de sorvete o um pote de iogurtes. 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188640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Classes Abstratas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2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188640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Classes Abstratas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25136" y="1844824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bstract </a:t>
            </a: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nomeDaClasse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Atributos / Características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Métodos</a:t>
            </a:r>
            <a:endParaRPr lang="pt-BR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105273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Permite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a criação de código que especifica quais métodos e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atributos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uma classe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deve implementar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, sem ter que definir como esses métodos serão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tratados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Todos os métodos declarados em uma interface devem ser </a:t>
            </a:r>
            <a:r>
              <a:rPr lang="pt-BR" sz="2000" dirty="0" err="1">
                <a:solidFill>
                  <a:schemeClr val="bg1"/>
                </a:solidFill>
                <a:latin typeface="Calibri Light" pitchFamily="34" charset="0"/>
              </a:rPr>
              <a:t>public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, essa é a natureza de uma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interface;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Quando queremos estabelecer alguns padrões de comportamento e funcionamento para algumas de nossas classes;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188640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Interfaces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188640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Interfaces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9512" y="1120676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pt-BR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omeDaInterface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Atributos / Características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Métodos</a:t>
            </a:r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4149080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NomeDaClasse</a:t>
            </a:r>
            <a:r>
              <a:rPr lang="pt-BR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NomeDaInterface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Atributos / Características</a:t>
            </a: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Métodos</a:t>
            </a:r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179512" y="3717032"/>
            <a:ext cx="8640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188640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Métodos e Atributos estáticos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1124744"/>
            <a:ext cx="86409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Métodos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que realizam procedimentos sem estarem vinculados a um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objeto,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ou seja,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são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métodos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que não se acoplam a objetos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, mas sim pertencem 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classes;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São usados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para realizar operações que não tem vínculo com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objetos, ou seja  em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casos onde não haja necessidade de alterar atributos de algum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objeto;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Existem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2 categorias de métodos: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Método estáticos (ou de classes)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 e </a:t>
            </a:r>
            <a:r>
              <a:rPr lang="pt-BR" sz="2000" b="1" u="sng" dirty="0">
                <a:solidFill>
                  <a:schemeClr val="bg1"/>
                </a:solidFill>
                <a:latin typeface="Calibri Light" pitchFamily="34" charset="0"/>
              </a:rPr>
              <a:t>métodos 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</a:rPr>
              <a:t>comuns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;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Ele passa a ser um método “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Solto”,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pois como ele não é acoplado a um determinado objeto de uma determinada classe,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você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não tem mais a possibilidade de usar o operador </a:t>
            </a:r>
            <a:r>
              <a:rPr lang="pt-BR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t-BR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188640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Métodos e Atributos estáticos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1844824"/>
            <a:ext cx="8640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Chamada de Método Estático</a:t>
            </a:r>
          </a:p>
          <a:p>
            <a:pPr>
              <a:lnSpc>
                <a:spcPct val="150000"/>
              </a:lnSpc>
            </a:pP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NomeDaClasse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nomeDoMetodo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Chamada de Atributo Estático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NomeDaClasse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::$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nomeDoAtributo</a:t>
            </a:r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21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260648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Operadores de Escopo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112474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O PHP possui operadores de escopo para utilização em nossas classes:</a:t>
            </a:r>
            <a:endParaRPr lang="pt-BR" sz="2000" dirty="0" smtClean="0">
              <a:solidFill>
                <a:schemeClr val="bg1"/>
              </a:solidFill>
              <a:latin typeface="Franklin Gothic Book" pitchFamily="34" charset="0"/>
              <a:cs typeface="Courier New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987824" y="1988840"/>
            <a:ext cx="2663293" cy="4104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0" dirty="0" smtClean="0">
                <a:solidFill>
                  <a:schemeClr val="bg1"/>
                </a:solidFill>
              </a:rPr>
              <a:t>$</a:t>
            </a:r>
            <a:r>
              <a:rPr lang="pt-BR" sz="6000" dirty="0" err="1" smtClean="0">
                <a:solidFill>
                  <a:schemeClr val="bg1"/>
                </a:solidFill>
              </a:rPr>
              <a:t>this</a:t>
            </a:r>
            <a:endParaRPr lang="pt-BR" sz="6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6000" dirty="0" smtClean="0">
                <a:solidFill>
                  <a:schemeClr val="bg1"/>
                </a:solidFill>
              </a:rPr>
              <a:t>::</a:t>
            </a:r>
            <a:r>
              <a:rPr lang="pt-BR" sz="6000" dirty="0" err="1" smtClean="0">
                <a:solidFill>
                  <a:schemeClr val="bg1"/>
                </a:solidFill>
              </a:rPr>
              <a:t>parent</a:t>
            </a:r>
            <a:endParaRPr lang="pt-BR" sz="6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6000" dirty="0" smtClean="0">
                <a:solidFill>
                  <a:schemeClr val="bg1"/>
                </a:solidFill>
              </a:rPr>
              <a:t>::self</a:t>
            </a:r>
          </a:p>
        </p:txBody>
      </p:sp>
    </p:spTree>
    <p:extLst>
      <p:ext uri="{BB962C8B-B14F-4D97-AF65-F5344CB8AC3E}">
        <p14:creationId xmlns:p14="http://schemas.microsoft.com/office/powerpoint/2010/main" val="24287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atyshibuya.com.br/wp-content/uploads/2013/01/PAPEL-ARROZ-CARR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937"/>
            <a:ext cx="9204897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" y="990755"/>
            <a:ext cx="9204897" cy="424731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990756"/>
            <a:ext cx="8525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Para você dirigir um carro, alguém tem que projetá-lo;</a:t>
            </a:r>
            <a:b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No projeto do carro inclui, por exemplo, o </a:t>
            </a:r>
            <a:r>
              <a:rPr lang="pt-BR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pedal acelerador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para aumentar a velocidade do carro;</a:t>
            </a:r>
            <a:b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O Pedal oculta os complexos mecanismos que realmente faz o carro ir mais rápido;</a:t>
            </a:r>
            <a:b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Isso permite que as pessoas com pouco ou nenhum conhecimento de mecânica dirija um carro facilmente.</a:t>
            </a:r>
            <a:endParaRPr lang="pt-BR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Introdução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8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260648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Operadores de Escopo - $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this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98072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Como já vimos anteriormente, este operador serve para referenciar atributos e classes da própria classe</a:t>
            </a:r>
            <a:endParaRPr lang="pt-BR" sz="2000" dirty="0" smtClean="0">
              <a:solidFill>
                <a:schemeClr val="bg1"/>
              </a:solidFill>
              <a:latin typeface="Franklin Gothic Book" pitchFamily="34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2073037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NomeDaClasse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pt-BR" sz="2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$atributo;</a:t>
            </a:r>
          </a:p>
          <a:p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getAtributo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-&gt;atributo;</a:t>
            </a:r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metodoQualquer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“Teste: ” . </a:t>
            </a:r>
            <a:r>
              <a:rPr lang="pt-BR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getAtributo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pt-BR" sz="2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260648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Operadores de Escopo - ::</a:t>
            </a:r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parent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98072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Este operador serve para referenciar somente métodos das classes acima da hierarquia de herança</a:t>
            </a:r>
            <a:endParaRPr lang="pt-BR" sz="2000" dirty="0" smtClean="0">
              <a:solidFill>
                <a:schemeClr val="bg1"/>
              </a:solidFill>
              <a:latin typeface="Franklin Gothic Book" pitchFamily="34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2073037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ClassPai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getAtributo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{...}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ClassFilha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ClassPai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pt-BR" sz="2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getAtributo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pt-BR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// ... Fazer algum rotina específica</a:t>
            </a:r>
          </a:p>
          <a:p>
            <a:r>
              <a:rPr lang="pt-BR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parent</a:t>
            </a:r>
            <a:r>
              <a:rPr lang="pt-BR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getAtributo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BR" sz="2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260648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Operadores de Escopo - ::self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98072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Este operador serve para referenciar atributos e métodos estáticos da classe.</a:t>
            </a:r>
            <a:endParaRPr lang="pt-BR" sz="2000" dirty="0" smtClean="0">
              <a:solidFill>
                <a:schemeClr val="bg1"/>
              </a:solidFill>
              <a:latin typeface="Franklin Gothic Book" pitchFamily="34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2073037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Classe {</a:t>
            </a:r>
          </a:p>
          <a:p>
            <a:endParaRPr lang="pt-BR" sz="2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$atributo = ‘valor’;</a:t>
            </a:r>
          </a:p>
          <a:p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executar() {...}</a:t>
            </a:r>
          </a:p>
          <a:p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teste() {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self::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$atributo . ‘&lt;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/&gt;’;</a:t>
            </a:r>
          </a:p>
          <a:p>
            <a:r>
              <a:rPr lang="pt-BR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self::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executar();</a:t>
            </a:r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pt-BR" sz="2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8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9512" y="260648"/>
            <a:ext cx="8856984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err="1" smtClean="0">
                <a:solidFill>
                  <a:schemeClr val="bg1"/>
                </a:solidFill>
                <a:latin typeface="Franklin Gothic Book" pitchFamily="34" charset="0"/>
              </a:rPr>
              <a:t>Exceptions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98072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O PHP 5, possui uma funcionalidade bem interessante, similar a outras linguagens orientadas a objeto, </a:t>
            </a:r>
            <a: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Exceções</a:t>
            </a:r>
            <a:b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</a:br>
            <a:endParaRPr lang="pt-BR" sz="2000" dirty="0" smtClean="0">
              <a:solidFill>
                <a:schemeClr val="bg1"/>
              </a:solidFill>
              <a:latin typeface="Franklin Gothic Book" pitchFamily="34" charset="0"/>
              <a:cs typeface="Courier New" pitchFamily="49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Uma exceção pode ser </a:t>
            </a:r>
            <a:r>
              <a:rPr lang="pt-BR" sz="2000" b="1" u="sng" dirty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disparada</a:t>
            </a:r>
            <a:r>
              <a:rPr lang="pt-BR" sz="2000" dirty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 ou </a:t>
            </a:r>
            <a:r>
              <a:rPr lang="pt-BR" sz="2000" b="1" u="sng" dirty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capturada</a:t>
            </a:r>
            <a:r>
              <a:rPr lang="pt-BR" sz="2000" dirty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, depende do que você </a:t>
            </a:r>
            <a: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pretende fazer;</a:t>
            </a:r>
            <a:b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</a:br>
            <a:endParaRPr lang="pt-BR" sz="2000" dirty="0" smtClean="0">
              <a:solidFill>
                <a:schemeClr val="bg1"/>
              </a:solidFill>
              <a:latin typeface="Franklin Gothic Book" pitchFamily="34" charset="0"/>
              <a:cs typeface="Courier New" pitchFamily="49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Você pode </a:t>
            </a:r>
            <a: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tratar erros </a:t>
            </a:r>
            <a:r>
              <a:rPr lang="pt-BR" sz="2000" dirty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que irão facilitar o desenvolvimento do seu </a:t>
            </a:r>
            <a: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sistema;</a:t>
            </a:r>
            <a:b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</a:br>
            <a:endParaRPr lang="pt-BR" sz="2000" dirty="0" smtClean="0">
              <a:solidFill>
                <a:schemeClr val="bg1"/>
              </a:solidFill>
              <a:latin typeface="Franklin Gothic Book" pitchFamily="34" charset="0"/>
              <a:cs typeface="Courier New" pitchFamily="49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Com isso, o sistema saberá </a:t>
            </a:r>
            <a:r>
              <a:rPr lang="pt-BR" sz="2000" dirty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exatamente o que está sendo tratado e se algo fugir desse </a:t>
            </a:r>
            <a:r>
              <a:rPr lang="pt-BR" sz="2000" dirty="0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controle automaticamente dispara-se uma </a:t>
            </a:r>
            <a:r>
              <a:rPr lang="pt-BR" sz="2000" dirty="0" err="1" smtClean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Exception</a:t>
            </a:r>
            <a:r>
              <a:rPr lang="pt-BR" sz="2000" dirty="0">
                <a:solidFill>
                  <a:schemeClr val="bg1"/>
                </a:solidFill>
                <a:latin typeface="Franklin Gothic Book" pitchFamily="34" charset="0"/>
                <a:cs typeface="Courier New" pitchFamily="49" charset="0"/>
              </a:rPr>
              <a:t>;</a:t>
            </a:r>
            <a:endParaRPr lang="pt-BR" sz="2000" dirty="0" smtClean="0">
              <a:solidFill>
                <a:schemeClr val="bg1"/>
              </a:solidFill>
              <a:latin typeface="Franklin Gothic Book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o seu Editor de Texto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atyshibuya.com.br/wp-content/uploads/2013/01/PAPEL-ARROZ-CARR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937"/>
            <a:ext cx="9204897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" y="990755"/>
            <a:ext cx="9204897" cy="424731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990756"/>
            <a:ext cx="85254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Ao dirigir um carro, o ato de </a:t>
            </a:r>
            <a:r>
              <a:rPr lang="pt-BR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pressionar o acelerador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envia uma “mensagem” para o carro realizar uma tarefa;</a:t>
            </a:r>
            <a:b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Cada “mensagem” é conhecido como </a:t>
            </a:r>
            <a:r>
              <a:rPr lang="pt-BR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Chamada de Método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que instrui um objeto a realizar uma tarefa.</a:t>
            </a:r>
            <a:endParaRPr lang="pt-BR" b="1" u="sng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79512" y="188640"/>
            <a:ext cx="8856984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smtClean="0">
                <a:solidFill>
                  <a:schemeClr val="bg1"/>
                </a:solidFill>
                <a:latin typeface="Franklin Gothic Book" pitchFamily="34" charset="0"/>
              </a:rPr>
              <a:t>Introdução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patyshibuya.com.br/wp-content/uploads/2013/01/PAPEL-ARROZ-CARR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937"/>
            <a:ext cx="9204897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" y="990755"/>
            <a:ext cx="9204897" cy="424731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990756"/>
            <a:ext cx="85254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Além das “capacidades ou ações” de um carro, ele também possui muitos </a:t>
            </a:r>
            <a:r>
              <a:rPr lang="pt-BR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atributos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 ou </a:t>
            </a:r>
            <a:r>
              <a:rPr lang="pt-BR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características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como: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Cor;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Número de Portas;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err="1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Qtde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. de Gasolina;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Total de Quilômetros percorridos;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Ano;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 possui alarme;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 possui travas eletrônicas;</a:t>
            </a:r>
            <a:endParaRPr lang="pt-BR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79512" y="188640"/>
            <a:ext cx="8856984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smtClean="0">
                <a:solidFill>
                  <a:schemeClr val="bg1"/>
                </a:solidFill>
                <a:latin typeface="Franklin Gothic Book" pitchFamily="34" charset="0"/>
              </a:rPr>
              <a:t>Introdução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Classes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1142742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Uma classe define o comportamento dos objetos através de seus métodos, e quais estados ele é capaz de manter através de seus atributos. Exemplo de classe: 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  <a:t>Animal, Pessoa, Conta, Carro;</a:t>
            </a:r>
            <a:br>
              <a:rPr lang="pt-BR" sz="2000" b="1" dirty="0" smtClean="0">
                <a:solidFill>
                  <a:schemeClr val="bg1"/>
                </a:solidFill>
                <a:latin typeface="Calibri Light" pitchFamily="34" charset="0"/>
              </a:rPr>
            </a:br>
            <a:endParaRPr lang="pt-BR" sz="2000" b="1" dirty="0" smtClean="0">
              <a:solidFill>
                <a:schemeClr val="bg1"/>
              </a:solidFill>
              <a:latin typeface="Calibri Light" pitchFamily="34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É um “modelo” ou “layout” que indica as características e ações que os objetos da classe terão.</a:t>
            </a:r>
          </a:p>
        </p:txBody>
      </p:sp>
    </p:spTree>
    <p:extLst>
      <p:ext uri="{BB962C8B-B14F-4D97-AF65-F5344CB8AC3E}">
        <p14:creationId xmlns:p14="http://schemas.microsoft.com/office/powerpoint/2010/main" val="240215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Classes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1844824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NomeDaSuaClasse</a:t>
            </a: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Atributos ou Características</a:t>
            </a: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 Métodos ou Ações</a:t>
            </a:r>
            <a:endParaRPr lang="pt-BR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481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Objetos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4" name="AutoShape 2" descr="JavaScript-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79512" y="978492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Um objeto é capaz de armazenar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estados, características e ações </a:t>
            </a:r>
            <a:r>
              <a:rPr lang="pt-BR" sz="2000" dirty="0">
                <a:solidFill>
                  <a:schemeClr val="bg1"/>
                </a:solidFill>
                <a:latin typeface="Calibri Light" pitchFamily="34" charset="0"/>
              </a:rPr>
              <a:t>através de seus atributos e reagir a mensagens enviadas a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</a:rPr>
              <a:t>ele.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Exemplo Objeto da classe 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Animal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: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elefante, girafa, cachorro, gato.</a:t>
            </a:r>
            <a:b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sz="2000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Exemplo Objeto da classe 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Pessoa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: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João, Maria, José, Juliana.</a:t>
            </a:r>
          </a:p>
          <a:p>
            <a:pPr>
              <a:lnSpc>
                <a:spcPct val="150000"/>
              </a:lnSpc>
            </a:pPr>
            <a:endParaRPr lang="pt-BR" sz="2000" b="1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Exemplo Objeto da classe </a:t>
            </a:r>
            <a:r>
              <a:rPr lang="pt-BR" sz="2000" b="1" u="sng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Carro</a:t>
            </a:r>
            <a:r>
              <a:rPr lang="pt-BR" sz="2000" b="1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: </a:t>
            </a:r>
            <a:r>
              <a:rPr lang="pt-BR" sz="2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Fusca, Ferrari, Chevete.</a:t>
            </a:r>
            <a:endParaRPr lang="pt-BR" sz="2000" b="1" dirty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47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1186</Words>
  <Application>Microsoft Office PowerPoint</Application>
  <PresentationFormat>Apresentação na tela (4:3)</PresentationFormat>
  <Paragraphs>238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Tema do Office</vt:lpstr>
      <vt:lpstr>Treinamento PHP – Orientação a Objetos</vt:lpstr>
      <vt:lpstr>O que é POO ?</vt:lpstr>
      <vt:lpstr>O que é POO ?</vt:lpstr>
      <vt:lpstr>Introdução</vt:lpstr>
      <vt:lpstr>Apresentação do PowerPoint</vt:lpstr>
      <vt:lpstr>Apresentação do PowerPoint</vt:lpstr>
      <vt:lpstr>Classes</vt:lpstr>
      <vt:lpstr>Classes</vt:lpstr>
      <vt:lpstr>Objetos</vt:lpstr>
      <vt:lpstr>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Herança</vt:lpstr>
      <vt:lpstr>Apresentação do PowerPoint</vt:lpstr>
      <vt:lpstr>Herança</vt:lpstr>
      <vt:lpstr>Herança</vt:lpstr>
      <vt:lpstr>Herança</vt:lpstr>
      <vt:lpstr>Apresentação do PowerPoint</vt:lpstr>
      <vt:lpstr>Encapsulamento   Visibilidade Pública (Public)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188</cp:revision>
  <dcterms:created xsi:type="dcterms:W3CDTF">2013-04-23T13:23:40Z</dcterms:created>
  <dcterms:modified xsi:type="dcterms:W3CDTF">2013-06-05T10:11:02Z</dcterms:modified>
</cp:coreProperties>
</file>