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310" r:id="rId5"/>
    <p:sldId id="311" r:id="rId6"/>
    <p:sldId id="312" r:id="rId7"/>
    <p:sldId id="314" r:id="rId8"/>
    <p:sldId id="313" r:id="rId9"/>
    <p:sldId id="315" r:id="rId10"/>
    <p:sldId id="316" r:id="rId11"/>
    <p:sldId id="317" r:id="rId12"/>
    <p:sldId id="318" r:id="rId13"/>
    <p:sldId id="319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07/06/2013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75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07/06/2013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68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07/06/2013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19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07/06/2013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49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07/06/2013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08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07/06/2013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590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07/06/2013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4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07/06/2013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100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07/06/2013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87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07/06/2013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52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07/06/2013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33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07AF8-8188-4B89-A020-06AABB547F59}" type="datetimeFigureOut">
              <a:rPr lang="pt-BR" smtClean="0"/>
              <a:t>07/06/2013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910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8856984" cy="1224135"/>
          </a:xfrm>
        </p:spPr>
        <p:txBody>
          <a:bodyPr anchor="t">
            <a:no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Franklin Gothic Book" pitchFamily="34" charset="0"/>
              </a:rPr>
              <a:t>Treinamento PHP </a:t>
            </a:r>
            <a:r>
              <a:rPr lang="pt-BR" sz="3200" b="1" dirty="0" smtClean="0">
                <a:solidFill>
                  <a:schemeClr val="bg1"/>
                </a:solidFill>
                <a:latin typeface="Franklin Gothic Book" pitchFamily="34" charset="0"/>
              </a:rPr>
              <a:t>– Design </a:t>
            </a:r>
            <a:r>
              <a:rPr lang="pt-BR" sz="3200" b="1" dirty="0" err="1" smtClean="0">
                <a:solidFill>
                  <a:schemeClr val="bg1"/>
                </a:solidFill>
                <a:latin typeface="Franklin Gothic Book" pitchFamily="34" charset="0"/>
              </a:rPr>
              <a:t>Patterns</a:t>
            </a:r>
            <a:endParaRPr lang="pt-BR" sz="32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4" name="Picture 2" descr="http://swx.com.br/wp-content/uploads/2012/05/ph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780928"/>
            <a:ext cx="3108923" cy="1636073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547664" y="2420888"/>
            <a:ext cx="2160240" cy="2160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679179"/>
            <a:ext cx="20383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755576" y="5703743"/>
            <a:ext cx="2016224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dirty="0" err="1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Kilderson</a:t>
            </a:r>
            <a:r>
              <a:rPr lang="pt-BR" sz="2000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 Sena</a:t>
            </a:r>
          </a:p>
        </p:txBody>
      </p:sp>
      <p:pic>
        <p:nvPicPr>
          <p:cNvPr id="1028" name="Picture 4" descr="C:\Users\Kilderson\Downloads\1366742437_edu_languag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76" y="563173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Kilderson\Downloads\1366742651_mai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165304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766200" y="6237312"/>
            <a:ext cx="286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dersonsena@gmail.com</a:t>
            </a:r>
          </a:p>
        </p:txBody>
      </p:sp>
      <p:pic>
        <p:nvPicPr>
          <p:cNvPr id="1032" name="Picture 8" descr="C:\Users\Kilderson\Downloads\1366742667_facebook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5749612"/>
            <a:ext cx="3619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Kilderson\Downloads\1366742708___Twitt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6209040"/>
            <a:ext cx="3619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4644008" y="5711452"/>
            <a:ext cx="396044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f</a:t>
            </a:r>
            <a:r>
              <a:rPr lang="pt-BR" sz="2000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acebook.com/</a:t>
            </a:r>
            <a:r>
              <a:rPr lang="pt-BR" sz="2000" b="1" dirty="0" err="1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kilderson.sena</a:t>
            </a:r>
            <a:endParaRPr lang="pt-BR" sz="2000" b="1" dirty="0" smtClean="0">
              <a:solidFill>
                <a:schemeClr val="bg1"/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624228" y="6197242"/>
            <a:ext cx="198022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@</a:t>
            </a:r>
            <a:r>
              <a:rPr lang="pt-BR" sz="2000" dirty="0" err="1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derson_sena</a:t>
            </a:r>
            <a:endParaRPr lang="pt-BR" sz="2000" b="1" dirty="0" smtClean="0">
              <a:solidFill>
                <a:schemeClr val="bg1"/>
              </a:solidFill>
              <a:latin typeface="Levenim MT" pitchFamily="2" charset="-79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6371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1"/>
          <p:cNvSpPr>
            <a:spLocks noGrp="1"/>
          </p:cNvSpPr>
          <p:nvPr>
            <p:ph type="ctrTitle"/>
          </p:nvPr>
        </p:nvSpPr>
        <p:spPr>
          <a:xfrm>
            <a:off x="179512" y="116633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Active Record </a:t>
            </a:r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- Exemplo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4" name="AutoShape 2" descr="JavaScript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179513" y="1404059"/>
            <a:ext cx="87849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sz="2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pt-BR" sz="28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php</a:t>
            </a:r>
            <a:r>
              <a:rPr lang="pt-BR" sz="2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t-BR" sz="2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endParaRPr lang="pt-BR" sz="28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pt-BR" sz="28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include_once</a:t>
            </a:r>
            <a:r>
              <a:rPr lang="pt-BR" sz="2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‘</a:t>
            </a:r>
            <a:r>
              <a:rPr lang="pt-BR" sz="28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Produto.php</a:t>
            </a:r>
            <a:r>
              <a:rPr lang="pt-BR" sz="2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’;</a:t>
            </a:r>
          </a:p>
          <a:p>
            <a:pPr fontAlgn="base"/>
            <a:endParaRPr lang="pt-BR" sz="28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pt-BR" sz="2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$produto        = </a:t>
            </a:r>
            <a:r>
              <a:rPr lang="pt-BR" sz="2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new Produto()</a:t>
            </a:r>
          </a:p>
          <a:p>
            <a:pPr fontAlgn="base"/>
            <a:r>
              <a:rPr lang="pt-BR" sz="2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$produto-&gt;nome  = </a:t>
            </a:r>
            <a:r>
              <a:rPr lang="pt-BR" sz="2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"Produto exemplo"</a:t>
            </a:r>
          </a:p>
          <a:p>
            <a:pPr fontAlgn="base"/>
            <a:r>
              <a:rPr lang="pt-BR" sz="2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$produto-&gt;valor </a:t>
            </a:r>
            <a:r>
              <a:rPr lang="pt-BR" sz="2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 123.45</a:t>
            </a:r>
          </a:p>
          <a:p>
            <a:pPr fontAlgn="base"/>
            <a:r>
              <a:rPr lang="pt-BR" sz="2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Produto-&gt;</a:t>
            </a:r>
            <a:r>
              <a:rPr lang="pt-BR" sz="28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save</a:t>
            </a:r>
            <a:r>
              <a:rPr lang="pt-BR" sz="2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fontAlgn="base"/>
            <a:endParaRPr lang="pt-BR" sz="2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pt-BR" sz="2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?&gt;</a:t>
            </a:r>
            <a:endParaRPr lang="pt-BR" sz="2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23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formainox.com.br/site/content/cebola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963488"/>
            <a:ext cx="9180512" cy="891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-36512" y="-27384"/>
            <a:ext cx="4464496" cy="9361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ítulo 1"/>
          <p:cNvSpPr>
            <a:spLocks noGrp="1"/>
          </p:cNvSpPr>
          <p:nvPr>
            <p:ph type="ctrTitle"/>
          </p:nvPr>
        </p:nvSpPr>
        <p:spPr>
          <a:xfrm>
            <a:off x="179512" y="116633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MVC </a:t>
            </a:r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- Definição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4" name="AutoShape 2" descr="JavaScript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-36513" y="1412776"/>
            <a:ext cx="9180511" cy="424847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155575" y="1628800"/>
            <a:ext cx="86648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Além de dividir a aplicação em três tipos de componentes, o desenho MVC define as interações entre </a:t>
            </a:r>
            <a:r>
              <a:rPr lang="pt-BR" dirty="0" smtClean="0">
                <a:solidFill>
                  <a:schemeClr val="bg1"/>
                </a:solidFill>
              </a:rPr>
              <a:t>eles:</a:t>
            </a:r>
            <a:br>
              <a:rPr lang="pt-BR" dirty="0" smtClean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Um controlador (</a:t>
            </a:r>
            <a:r>
              <a:rPr lang="pt-BR" dirty="0" err="1">
                <a:solidFill>
                  <a:schemeClr val="bg1"/>
                </a:solidFill>
              </a:rPr>
              <a:t>controller</a:t>
            </a:r>
            <a:r>
              <a:rPr lang="pt-BR" dirty="0">
                <a:solidFill>
                  <a:schemeClr val="bg1"/>
                </a:solidFill>
              </a:rPr>
              <a:t>) pode enviar comandos para sua visão associada para alterar a apresentação da visão do </a:t>
            </a:r>
            <a:r>
              <a:rPr lang="pt-BR" dirty="0" smtClean="0">
                <a:solidFill>
                  <a:schemeClr val="bg1"/>
                </a:solidFill>
              </a:rPr>
              <a:t>modelo. </a:t>
            </a:r>
            <a:r>
              <a:rPr lang="pt-BR" dirty="0">
                <a:solidFill>
                  <a:schemeClr val="bg1"/>
                </a:solidFill>
              </a:rPr>
              <a:t>Ele também pode enviar comandos para o modelo para atualizar o estado do </a:t>
            </a:r>
            <a:r>
              <a:rPr lang="pt-BR" dirty="0" smtClean="0">
                <a:solidFill>
                  <a:schemeClr val="bg1"/>
                </a:solidFill>
              </a:rPr>
              <a:t>modelo. </a:t>
            </a:r>
            <a:br>
              <a:rPr lang="pt-BR" dirty="0" smtClean="0">
                <a:solidFill>
                  <a:schemeClr val="bg1"/>
                </a:solidFill>
              </a:rPr>
            </a:br>
            <a:endParaRPr lang="pt-BR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Um </a:t>
            </a:r>
            <a:r>
              <a:rPr lang="pt-BR" dirty="0">
                <a:solidFill>
                  <a:schemeClr val="bg1"/>
                </a:solidFill>
              </a:rPr>
              <a:t>modelo (</a:t>
            </a:r>
            <a:r>
              <a:rPr lang="pt-BR" dirty="0" err="1">
                <a:solidFill>
                  <a:schemeClr val="bg1"/>
                </a:solidFill>
              </a:rPr>
              <a:t>model</a:t>
            </a:r>
            <a:r>
              <a:rPr lang="pt-BR" dirty="0">
                <a:solidFill>
                  <a:schemeClr val="bg1"/>
                </a:solidFill>
              </a:rPr>
              <a:t>) notifica suas visões e controladores associados quando há uma mudança em seu estado. Esta notificação permite que as visões produzam saídas atualizadas e que os controladores alterem o conjunto de comandos </a:t>
            </a:r>
            <a:r>
              <a:rPr lang="pt-BR" dirty="0" smtClean="0">
                <a:solidFill>
                  <a:schemeClr val="bg1"/>
                </a:solidFill>
              </a:rPr>
              <a:t>disponíveis;</a:t>
            </a:r>
            <a:br>
              <a:rPr lang="pt-BR" dirty="0" smtClean="0">
                <a:solidFill>
                  <a:schemeClr val="bg1"/>
                </a:solidFill>
              </a:rPr>
            </a:br>
            <a:endParaRPr lang="pt-BR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A </a:t>
            </a:r>
            <a:r>
              <a:rPr lang="pt-BR" dirty="0">
                <a:solidFill>
                  <a:schemeClr val="bg1"/>
                </a:solidFill>
              </a:rPr>
              <a:t>visão (</a:t>
            </a:r>
            <a:r>
              <a:rPr lang="pt-BR" dirty="0" err="1">
                <a:solidFill>
                  <a:schemeClr val="bg1"/>
                </a:solidFill>
              </a:rPr>
              <a:t>view</a:t>
            </a:r>
            <a:r>
              <a:rPr lang="pt-BR" dirty="0">
                <a:solidFill>
                  <a:schemeClr val="bg1"/>
                </a:solidFill>
              </a:rPr>
              <a:t>) solicita do modelo a informação que ela necessita para gerar uma representação de saída.</a:t>
            </a:r>
          </a:p>
        </p:txBody>
      </p:sp>
    </p:spTree>
    <p:extLst>
      <p:ext uri="{BB962C8B-B14F-4D97-AF65-F5344CB8AC3E}">
        <p14:creationId xmlns:p14="http://schemas.microsoft.com/office/powerpoint/2010/main" val="184410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formainox.com.br/site/content/cebola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963488"/>
            <a:ext cx="9180512" cy="891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-36512" y="-27384"/>
            <a:ext cx="4464496" cy="9361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ítulo 1"/>
          <p:cNvSpPr>
            <a:spLocks noGrp="1"/>
          </p:cNvSpPr>
          <p:nvPr>
            <p:ph type="ctrTitle"/>
          </p:nvPr>
        </p:nvSpPr>
        <p:spPr>
          <a:xfrm>
            <a:off x="179512" y="116633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MVC </a:t>
            </a:r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- Definição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4" name="AutoShape 2" descr="JavaScript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-36513" y="1412776"/>
            <a:ext cx="9180511" cy="424847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155575" y="1628800"/>
            <a:ext cx="86648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Além de dividir a aplicação em três tipos de componentes, o desenho MVC define as interações entre </a:t>
            </a:r>
            <a:r>
              <a:rPr lang="pt-BR" dirty="0" smtClean="0">
                <a:solidFill>
                  <a:schemeClr val="bg1"/>
                </a:solidFill>
              </a:rPr>
              <a:t>eles:</a:t>
            </a:r>
            <a:br>
              <a:rPr lang="pt-BR" dirty="0" smtClean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Um controlador (</a:t>
            </a:r>
            <a:r>
              <a:rPr lang="pt-BR" dirty="0" err="1">
                <a:solidFill>
                  <a:schemeClr val="bg1"/>
                </a:solidFill>
              </a:rPr>
              <a:t>controller</a:t>
            </a:r>
            <a:r>
              <a:rPr lang="pt-BR" dirty="0">
                <a:solidFill>
                  <a:schemeClr val="bg1"/>
                </a:solidFill>
              </a:rPr>
              <a:t>) pode enviar comandos para sua visão associada para alterar a apresentação da visão do </a:t>
            </a:r>
            <a:r>
              <a:rPr lang="pt-BR" dirty="0" smtClean="0">
                <a:solidFill>
                  <a:schemeClr val="bg1"/>
                </a:solidFill>
              </a:rPr>
              <a:t>modelo. </a:t>
            </a:r>
            <a:r>
              <a:rPr lang="pt-BR" dirty="0">
                <a:solidFill>
                  <a:schemeClr val="bg1"/>
                </a:solidFill>
              </a:rPr>
              <a:t>Ele também pode enviar comandos para o modelo para atualizar o estado do </a:t>
            </a:r>
            <a:r>
              <a:rPr lang="pt-BR" dirty="0" smtClean="0">
                <a:solidFill>
                  <a:schemeClr val="bg1"/>
                </a:solidFill>
              </a:rPr>
              <a:t>modelo. </a:t>
            </a:r>
            <a:br>
              <a:rPr lang="pt-BR" dirty="0" smtClean="0">
                <a:solidFill>
                  <a:schemeClr val="bg1"/>
                </a:solidFill>
              </a:rPr>
            </a:br>
            <a:endParaRPr lang="pt-BR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Um </a:t>
            </a:r>
            <a:r>
              <a:rPr lang="pt-BR" dirty="0">
                <a:solidFill>
                  <a:schemeClr val="bg1"/>
                </a:solidFill>
              </a:rPr>
              <a:t>modelo (</a:t>
            </a:r>
            <a:r>
              <a:rPr lang="pt-BR" dirty="0" err="1">
                <a:solidFill>
                  <a:schemeClr val="bg1"/>
                </a:solidFill>
              </a:rPr>
              <a:t>model</a:t>
            </a:r>
            <a:r>
              <a:rPr lang="pt-BR" dirty="0">
                <a:solidFill>
                  <a:schemeClr val="bg1"/>
                </a:solidFill>
              </a:rPr>
              <a:t>) notifica suas visões e controladores associados quando há uma mudança em seu estado. Esta notificação permite que as visões produzam saídas atualizadas e que os controladores alterem o conjunto de comandos </a:t>
            </a:r>
            <a:r>
              <a:rPr lang="pt-BR" dirty="0" smtClean="0">
                <a:solidFill>
                  <a:schemeClr val="bg1"/>
                </a:solidFill>
              </a:rPr>
              <a:t>disponíveis;</a:t>
            </a:r>
            <a:br>
              <a:rPr lang="pt-BR" dirty="0" smtClean="0">
                <a:solidFill>
                  <a:schemeClr val="bg1"/>
                </a:solidFill>
              </a:rPr>
            </a:br>
            <a:endParaRPr lang="pt-BR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A </a:t>
            </a:r>
            <a:r>
              <a:rPr lang="pt-BR" dirty="0">
                <a:solidFill>
                  <a:schemeClr val="bg1"/>
                </a:solidFill>
              </a:rPr>
              <a:t>visão (</a:t>
            </a:r>
            <a:r>
              <a:rPr lang="pt-BR" dirty="0" err="1">
                <a:solidFill>
                  <a:schemeClr val="bg1"/>
                </a:solidFill>
              </a:rPr>
              <a:t>view</a:t>
            </a:r>
            <a:r>
              <a:rPr lang="pt-BR" dirty="0">
                <a:solidFill>
                  <a:schemeClr val="bg1"/>
                </a:solidFill>
              </a:rPr>
              <a:t>) solicita do modelo a informação que ela necessita para gerar uma representação de saída.</a:t>
            </a:r>
          </a:p>
        </p:txBody>
      </p:sp>
    </p:spTree>
    <p:extLst>
      <p:ext uri="{BB962C8B-B14F-4D97-AF65-F5344CB8AC3E}">
        <p14:creationId xmlns:p14="http://schemas.microsoft.com/office/powerpoint/2010/main" val="245243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formainox.com.br/site/content/cebola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963488"/>
            <a:ext cx="9180512" cy="891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-36512" y="-27384"/>
            <a:ext cx="4464496" cy="9361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ítulo 1"/>
          <p:cNvSpPr>
            <a:spLocks noGrp="1"/>
          </p:cNvSpPr>
          <p:nvPr>
            <p:ph type="ctrTitle"/>
          </p:nvPr>
        </p:nvSpPr>
        <p:spPr>
          <a:xfrm>
            <a:off x="179512" y="116633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MVC </a:t>
            </a:r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- Definição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4" name="AutoShape 2" descr="JavaScript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-36513" y="1124744"/>
            <a:ext cx="9180511" cy="468052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6" name="Picture 4" descr="http://www.blogomoura.com/images/mvc_diagrama_su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6752"/>
            <a:ext cx="7390229" cy="447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0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79512" y="1052736"/>
            <a:ext cx="864096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Design </a:t>
            </a:r>
            <a:r>
              <a:rPr lang="pt-BR" sz="2000" dirty="0" err="1">
                <a:solidFill>
                  <a:schemeClr val="bg1"/>
                </a:solidFill>
                <a:latin typeface="Calibri Light" pitchFamily="34" charset="0"/>
              </a:rPr>
              <a:t>patterns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 (padrões de projeto) surgiram com a motivação de ajudar a solucionar problemas que ocorrem frequentemente, e, se usados com bom senso, podem se tornar ferramentas poderosas para qualquer desenvolvedor de 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software.</a:t>
            </a:r>
          </a:p>
          <a:p>
            <a:pPr>
              <a:lnSpc>
                <a:spcPct val="150000"/>
              </a:lnSpc>
            </a:pPr>
            <a:endParaRPr lang="pt-BR" sz="2000" dirty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Cada </a:t>
            </a:r>
            <a:r>
              <a:rPr lang="pt-BR" sz="2000" dirty="0" err="1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pattern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 descreve um problema que ocorre várias vezes ao nosso redor e com isso, descrevem a solução para o problema de uma maneira que você pode usar essa solução diversas vezes sem ter que fazer a mesma coisa duas ou mais vezes.</a:t>
            </a: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ítulo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O que é ?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4" name="AutoShape 2" descr="JavaScript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59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explicatorium.com/images/Poluicao/poluicaoindustrial_chamin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1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-36512" y="-27384"/>
            <a:ext cx="4464496" cy="9361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ítulo 1"/>
          <p:cNvSpPr>
            <a:spLocks noGrp="1"/>
          </p:cNvSpPr>
          <p:nvPr>
            <p:ph type="ctrTitle"/>
          </p:nvPr>
        </p:nvSpPr>
        <p:spPr>
          <a:xfrm>
            <a:off x="179512" y="116633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err="1" smtClean="0">
                <a:solidFill>
                  <a:schemeClr val="bg1"/>
                </a:solidFill>
                <a:latin typeface="Franklin Gothic Book" pitchFamily="34" charset="0"/>
              </a:rPr>
              <a:t>Factory</a:t>
            </a:r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 - Definição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4" name="AutoShape 2" descr="JavaScript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-36513" y="1988840"/>
            <a:ext cx="9180511" cy="288032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155575" y="2132856"/>
            <a:ext cx="88089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</a:rPr>
              <a:t>Resume-se, como o nome do padrão,  a uma </a:t>
            </a:r>
            <a:r>
              <a:rPr lang="pt-BR" sz="2000" dirty="0">
                <a:solidFill>
                  <a:schemeClr val="bg1"/>
                </a:solidFill>
              </a:rPr>
              <a:t>fábrica de </a:t>
            </a:r>
            <a:r>
              <a:rPr lang="pt-BR" sz="2000" dirty="0" smtClean="0">
                <a:solidFill>
                  <a:schemeClr val="bg1"/>
                </a:solidFill>
              </a:rPr>
              <a:t>objetos;</a:t>
            </a:r>
            <a:br>
              <a:rPr lang="pt-BR" sz="2000" dirty="0" smtClean="0">
                <a:solidFill>
                  <a:schemeClr val="bg1"/>
                </a:solidFill>
              </a:rPr>
            </a:br>
            <a:endParaRPr lang="pt-B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Fábricas são quaisquer classes que contenham um método cujo principal propósito é criar outro </a:t>
            </a:r>
            <a:r>
              <a:rPr lang="pt-BR" sz="2000" dirty="0" smtClean="0">
                <a:solidFill>
                  <a:schemeClr val="bg1"/>
                </a:solidFill>
              </a:rPr>
              <a:t>objeto;</a:t>
            </a:r>
            <a:br>
              <a:rPr lang="pt-BR" sz="2000" dirty="0" smtClean="0">
                <a:solidFill>
                  <a:schemeClr val="bg1"/>
                </a:solidFill>
              </a:rPr>
            </a:br>
            <a:endParaRPr lang="pt-B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</a:rPr>
              <a:t>Fábrica de objetos, ou seja, a premissa deste padrão de projeto é em algum lugar da sua aplicação ter um sujeito que fique responsável pela criação (instanciação) dos objetos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11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explicatorium.com/images/Poluicao/poluicaoindustrial_chamin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1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-36512" y="-27384"/>
            <a:ext cx="4464496" cy="9361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ítulo 1"/>
          <p:cNvSpPr>
            <a:spLocks noGrp="1"/>
          </p:cNvSpPr>
          <p:nvPr>
            <p:ph type="ctrTitle"/>
          </p:nvPr>
        </p:nvSpPr>
        <p:spPr>
          <a:xfrm>
            <a:off x="179512" y="116633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err="1" smtClean="0">
                <a:solidFill>
                  <a:schemeClr val="bg1"/>
                </a:solidFill>
                <a:latin typeface="Franklin Gothic Book" pitchFamily="34" charset="0"/>
              </a:rPr>
              <a:t>Factory</a:t>
            </a:r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 - Exemplo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4" name="AutoShape 2" descr="JavaScript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-36513" y="1412776"/>
            <a:ext cx="9180511" cy="423744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23527" y="1556792"/>
            <a:ext cx="880891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2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endParaRPr lang="en-US" sz="20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Sem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usar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 </a:t>
            </a:r>
            <a:r>
              <a:rPr lang="en-US" sz="2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padrao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Factory</a:t>
            </a:r>
          </a:p>
          <a:p>
            <a:pPr fontAlgn="base"/>
            <a:r>
              <a:rPr lang="en-US" sz="2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require_once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("classe1.php");</a:t>
            </a:r>
          </a:p>
          <a:p>
            <a:pPr fontAlgn="base"/>
            <a:r>
              <a:rPr lang="en-US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require_once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("classe2.php");</a:t>
            </a:r>
          </a:p>
          <a:p>
            <a:pPr fontAlgn="base"/>
            <a:r>
              <a:rPr lang="en-US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require_once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("classe3.php");</a:t>
            </a:r>
          </a:p>
          <a:p>
            <a:pPr fontAlgn="base"/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....</a:t>
            </a:r>
          </a:p>
          <a:p>
            <a:pPr fontAlgn="base"/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/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$obj1 = new Classe1();</a:t>
            </a:r>
          </a:p>
          <a:p>
            <a:pPr fontAlgn="base"/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$obj2 = new Classe2();</a:t>
            </a:r>
          </a:p>
          <a:p>
            <a:pPr fontAlgn="base"/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$obj3 = new Classe3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fontAlgn="base"/>
            <a:endParaRPr lang="en-US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?&gt;</a:t>
            </a:r>
            <a:endParaRPr lang="pt-BR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2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explicatorium.com/images/Poluicao/poluicaoindustrial_chamin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1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-36512" y="-27384"/>
            <a:ext cx="4464496" cy="9361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ítulo 1"/>
          <p:cNvSpPr>
            <a:spLocks noGrp="1"/>
          </p:cNvSpPr>
          <p:nvPr>
            <p:ph type="ctrTitle"/>
          </p:nvPr>
        </p:nvSpPr>
        <p:spPr>
          <a:xfrm>
            <a:off x="179512" y="116633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err="1" smtClean="0">
                <a:solidFill>
                  <a:schemeClr val="bg1"/>
                </a:solidFill>
                <a:latin typeface="Franklin Gothic Book" pitchFamily="34" charset="0"/>
              </a:rPr>
              <a:t>Factory</a:t>
            </a:r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 - Exemplo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4" name="AutoShape 2" descr="JavaScript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-36513" y="1412776"/>
            <a:ext cx="9180511" cy="392966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23527" y="1556792"/>
            <a:ext cx="894096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2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endParaRPr lang="en-US" sz="20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// Com o </a:t>
            </a:r>
            <a:r>
              <a:rPr lang="en-US" sz="2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padrao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Factory</a:t>
            </a:r>
          </a:p>
          <a:p>
            <a:pPr fontAlgn="base"/>
            <a:r>
              <a:rPr lang="en-US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require_once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Fabrica.php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");</a:t>
            </a:r>
            <a:b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endParaRPr lang="en-US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$fab 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Fabrica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fontAlgn="base"/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$obj1 = $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fab-&gt;getObjetoClasse1();//</a:t>
            </a:r>
            <a:r>
              <a:rPr lang="en-US" sz="2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Pega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objeto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da classe1</a:t>
            </a:r>
          </a:p>
          <a:p>
            <a:pPr fontAlgn="base"/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$obj2 = $fab-&gt;getObjetoClasse2();//</a:t>
            </a:r>
            <a:r>
              <a:rPr lang="en-US" sz="2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Pega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objeto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da classe2</a:t>
            </a:r>
          </a:p>
          <a:p>
            <a:pPr fontAlgn="base"/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$obj3 = $fab-&gt;getObjetoClasse3();//</a:t>
            </a:r>
            <a:r>
              <a:rPr lang="en-US" sz="2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Pega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objeto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da classe3</a:t>
            </a:r>
            <a:b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endParaRPr lang="en-US" sz="20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?&gt;</a:t>
            </a:r>
            <a:endParaRPr lang="pt-BR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08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1"/>
          <p:cNvSpPr>
            <a:spLocks noGrp="1"/>
          </p:cNvSpPr>
          <p:nvPr>
            <p:ph type="ctrTitle"/>
          </p:nvPr>
        </p:nvSpPr>
        <p:spPr>
          <a:xfrm>
            <a:off x="179512" y="116633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err="1" smtClean="0">
                <a:solidFill>
                  <a:schemeClr val="bg1"/>
                </a:solidFill>
                <a:latin typeface="Franklin Gothic Book" pitchFamily="34" charset="0"/>
              </a:rPr>
              <a:t>Singleton</a:t>
            </a:r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 - Definição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4" name="AutoShape 2" descr="JavaScript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155575" y="908720"/>
            <a:ext cx="88089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</a:rPr>
              <a:t>Apareceu </a:t>
            </a:r>
            <a:r>
              <a:rPr lang="pt-BR" sz="2000" dirty="0">
                <a:solidFill>
                  <a:schemeClr val="bg1"/>
                </a:solidFill>
              </a:rPr>
              <a:t>com a necessidade de manter uma única instância de um determinado objeto na memória, não importando onde ele seja acessado</a:t>
            </a:r>
            <a:r>
              <a:rPr lang="pt-BR" sz="2000" dirty="0" smtClean="0">
                <a:solidFill>
                  <a:schemeClr val="bg1"/>
                </a:solidFill>
              </a:rPr>
              <a:t>.</a:t>
            </a:r>
            <a:br>
              <a:rPr lang="pt-BR" sz="2000" dirty="0" smtClean="0">
                <a:solidFill>
                  <a:schemeClr val="bg1"/>
                </a:solidFill>
              </a:rPr>
            </a:br>
            <a:endParaRPr lang="pt-B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Imagine que você está desenvolvendo um </a:t>
            </a:r>
            <a:r>
              <a:rPr lang="pt-BR" sz="2000" dirty="0" smtClean="0">
                <a:solidFill>
                  <a:schemeClr val="bg1"/>
                </a:solidFill>
              </a:rPr>
              <a:t>jogo com  </a:t>
            </a:r>
            <a:r>
              <a:rPr lang="pt-BR" sz="2000" dirty="0">
                <a:solidFill>
                  <a:schemeClr val="bg1"/>
                </a:solidFill>
              </a:rPr>
              <a:t>inúmeros objetos diferentes no ambiente. Conforme as regras de </a:t>
            </a:r>
            <a:r>
              <a:rPr lang="pt-BR" sz="2000" dirty="0" smtClean="0">
                <a:solidFill>
                  <a:schemeClr val="bg1"/>
                </a:solidFill>
              </a:rPr>
              <a:t>negócio, </a:t>
            </a:r>
            <a:r>
              <a:rPr lang="pt-BR" sz="2000" dirty="0">
                <a:solidFill>
                  <a:schemeClr val="bg1"/>
                </a:solidFill>
              </a:rPr>
              <a:t>somente um objeto do tipo Jogo poderá ser criado em tempo de execução.</a:t>
            </a:r>
            <a:endParaRPr lang="pt-BR" sz="2000" dirty="0" smtClean="0">
              <a:solidFill>
                <a:schemeClr val="bg1"/>
              </a:solidFill>
            </a:endParaRPr>
          </a:p>
        </p:txBody>
      </p:sp>
      <p:pic>
        <p:nvPicPr>
          <p:cNvPr id="3074" name="Picture 2" descr="http://yavkata.co.uk/weblog/wp-content/uploads/Singleton-Design-Pattern-PH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047" y="2996952"/>
            <a:ext cx="5705968" cy="352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4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1"/>
          <p:cNvSpPr>
            <a:spLocks noGrp="1"/>
          </p:cNvSpPr>
          <p:nvPr>
            <p:ph type="ctrTitle"/>
          </p:nvPr>
        </p:nvSpPr>
        <p:spPr>
          <a:xfrm>
            <a:off x="179512" y="116633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err="1" smtClean="0">
                <a:solidFill>
                  <a:schemeClr val="bg1"/>
                </a:solidFill>
                <a:latin typeface="Franklin Gothic Book" pitchFamily="34" charset="0"/>
              </a:rPr>
              <a:t>Singleton</a:t>
            </a:r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 - Definição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4" name="AutoShape 2" descr="JavaScript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146" name="Picture 2" descr="http://www.c-sharpcorner.com/UploadFile/SukeshMarla/learn-design-pattern-singleton-pattern/Images/create-singleton-cla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56792"/>
            <a:ext cx="7050656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58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1"/>
          <p:cNvSpPr>
            <a:spLocks noGrp="1"/>
          </p:cNvSpPr>
          <p:nvPr>
            <p:ph type="ctrTitle"/>
          </p:nvPr>
        </p:nvSpPr>
        <p:spPr>
          <a:xfrm>
            <a:off x="179512" y="116633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err="1" smtClean="0">
                <a:solidFill>
                  <a:schemeClr val="bg1"/>
                </a:solidFill>
                <a:latin typeface="Franklin Gothic Book" pitchFamily="34" charset="0"/>
              </a:rPr>
              <a:t>Singleton</a:t>
            </a:r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 - Exemplo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4" name="AutoShape 2" descr="JavaScript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179513" y="836712"/>
            <a:ext cx="87849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Conexao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fontAlgn="base"/>
            <a:endParaRPr lang="en-US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// </a:t>
            </a:r>
            <a:r>
              <a:rPr lang="en-US" sz="2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Atributo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Estático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/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static $</a:t>
            </a:r>
            <a:r>
              <a:rPr lang="en-US" sz="2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instancia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 false;</a:t>
            </a:r>
          </a:p>
          <a:p>
            <a:pPr fontAlgn="base"/>
            <a:endParaRPr lang="en-US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//</a:t>
            </a:r>
            <a:r>
              <a:rPr lang="en-US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Construtor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Private - </a:t>
            </a:r>
            <a:r>
              <a:rPr lang="en-US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Não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é </a:t>
            </a:r>
            <a:r>
              <a:rPr lang="en-US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possível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instanciar</a:t>
            </a:r>
            <a:endParaRPr lang="en-US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private 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function __construct() 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 // </a:t>
            </a:r>
            <a:r>
              <a:rPr lang="en-US" sz="2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rotina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 }</a:t>
            </a:r>
          </a:p>
          <a:p>
            <a:pPr fontAlgn="base"/>
            <a:endParaRPr lang="en-US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//</a:t>
            </a:r>
            <a:r>
              <a:rPr lang="en-US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Metodo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recuperar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instancia</a:t>
            </a:r>
            <a:endParaRPr lang="en-US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getInstancia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fontAlgn="base"/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(!self::$</a:t>
            </a:r>
            <a:r>
              <a:rPr lang="en-US" sz="2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instancia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endParaRPr lang="en-US" sz="20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chamando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construtor</a:t>
            </a:r>
            <a:endParaRPr lang="en-US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self::$</a:t>
            </a:r>
            <a:r>
              <a:rPr lang="en-US" sz="2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instancia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Conexao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}</a:t>
            </a:r>
            <a:endParaRPr lang="en-US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return 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self::$</a:t>
            </a:r>
            <a:r>
              <a:rPr lang="en-US" sz="2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instancia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base"/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}</a:t>
            </a:r>
            <a:endParaRPr lang="en-US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t-BR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2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1"/>
          <p:cNvSpPr>
            <a:spLocks noGrp="1"/>
          </p:cNvSpPr>
          <p:nvPr>
            <p:ph type="ctrTitle"/>
          </p:nvPr>
        </p:nvSpPr>
        <p:spPr>
          <a:xfrm>
            <a:off x="179512" y="116633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Active Record </a:t>
            </a:r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- Definição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4" name="AutoShape 2" descr="JavaScript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155575" y="908720"/>
            <a:ext cx="88089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A interface de um certo objeto deve incluir funções como por exemplo Inserir(</a:t>
            </a:r>
            <a:r>
              <a:rPr lang="pt-BR" sz="2000" dirty="0" err="1">
                <a:solidFill>
                  <a:schemeClr val="bg1"/>
                </a:solidFill>
              </a:rPr>
              <a:t>Insert</a:t>
            </a:r>
            <a:r>
              <a:rPr lang="pt-BR" sz="2000" dirty="0">
                <a:solidFill>
                  <a:schemeClr val="bg1"/>
                </a:solidFill>
              </a:rPr>
              <a:t>), Atualizar(Update), Apagar(Delete) e propriedades que correspondam de certa forma diretamente às colunas do banco de dados associado.</a:t>
            </a:r>
            <a:r>
              <a:rPr lang="pt-BR" sz="2000" dirty="0" smtClean="0">
                <a:solidFill>
                  <a:schemeClr val="bg1"/>
                </a:solidFill>
              </a:rPr>
              <a:t/>
            </a:r>
            <a:br>
              <a:rPr lang="pt-BR" sz="2000" dirty="0" smtClean="0">
                <a:solidFill>
                  <a:schemeClr val="bg1"/>
                </a:solidFill>
              </a:rPr>
            </a:br>
            <a:endParaRPr lang="pt-B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 Uma tabela de banco de dados </a:t>
            </a:r>
            <a:r>
              <a:rPr lang="pt-BR" sz="2000" dirty="0" smtClean="0">
                <a:solidFill>
                  <a:schemeClr val="bg1"/>
                </a:solidFill>
              </a:rPr>
              <a:t>“embrulhada(</a:t>
            </a:r>
            <a:r>
              <a:rPr lang="pt-BR" sz="2000" dirty="0" err="1" smtClean="0">
                <a:solidFill>
                  <a:schemeClr val="bg1"/>
                </a:solidFill>
              </a:rPr>
              <a:t>wrapped</a:t>
            </a:r>
            <a:r>
              <a:rPr lang="pt-BR" sz="2000" dirty="0" smtClean="0">
                <a:solidFill>
                  <a:schemeClr val="bg1"/>
                </a:solidFill>
              </a:rPr>
              <a:t>)“ em </a:t>
            </a:r>
            <a:r>
              <a:rPr lang="pt-BR" sz="2000" dirty="0">
                <a:solidFill>
                  <a:schemeClr val="bg1"/>
                </a:solidFill>
              </a:rPr>
              <a:t>uma classe, ou seja, uma instância de um objeto é amarrada a um único registo(</a:t>
            </a:r>
            <a:r>
              <a:rPr lang="pt-BR" sz="2000" dirty="0" err="1">
                <a:solidFill>
                  <a:schemeClr val="bg1"/>
                </a:solidFill>
              </a:rPr>
              <a:t>tupla</a:t>
            </a:r>
            <a:r>
              <a:rPr lang="pt-BR" sz="2000" dirty="0">
                <a:solidFill>
                  <a:schemeClr val="bg1"/>
                </a:solidFill>
              </a:rPr>
              <a:t>) na tabela.</a:t>
            </a:r>
            <a:endParaRPr lang="pt-BR" sz="2000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http://www.martinfowler.com/eaaCatalog/activeRecordSketc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076" y="3547828"/>
            <a:ext cx="4451909" cy="293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65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305</Words>
  <Application>Microsoft Office PowerPoint</Application>
  <PresentationFormat>Apresentação na tela (4:3)</PresentationFormat>
  <Paragraphs>81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Treinamento PHP – Design Patterns</vt:lpstr>
      <vt:lpstr>O que é ?</vt:lpstr>
      <vt:lpstr>Factory - Definição</vt:lpstr>
      <vt:lpstr>Factory - Exemplo</vt:lpstr>
      <vt:lpstr>Factory - Exemplo</vt:lpstr>
      <vt:lpstr>Singleton - Definição</vt:lpstr>
      <vt:lpstr>Singleton - Definição</vt:lpstr>
      <vt:lpstr>Singleton - Exemplo</vt:lpstr>
      <vt:lpstr>Active Record - Definição</vt:lpstr>
      <vt:lpstr>Active Record - Exemplo</vt:lpstr>
      <vt:lpstr>MVC - Definição</vt:lpstr>
      <vt:lpstr>MVC - Definição</vt:lpstr>
      <vt:lpstr>MVC - Definição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Desenvolvendo Aplicações WEB com PHP</dc:title>
  <dc:creator>Kilderson Sena</dc:creator>
  <cp:lastModifiedBy>Kilderson Sena</cp:lastModifiedBy>
  <cp:revision>204</cp:revision>
  <dcterms:created xsi:type="dcterms:W3CDTF">2013-04-23T13:23:40Z</dcterms:created>
  <dcterms:modified xsi:type="dcterms:W3CDTF">2013-06-07T21:10:06Z</dcterms:modified>
</cp:coreProperties>
</file>