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3" r:id="rId8"/>
    <p:sldId id="268" r:id="rId9"/>
    <p:sldId id="269" r:id="rId10"/>
    <p:sldId id="270" r:id="rId11"/>
    <p:sldId id="271" r:id="rId12"/>
    <p:sldId id="272" r:id="rId13"/>
    <p:sldId id="275" r:id="rId14"/>
    <p:sldId id="276" r:id="rId15"/>
    <p:sldId id="277" r:id="rId16"/>
    <p:sldId id="273" r:id="rId17"/>
    <p:sldId id="274" r:id="rId18"/>
    <p:sldId id="278" r:id="rId19"/>
    <p:sldId id="27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Lógica de Programação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Os primeiros paradigmas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3043356" y="1412776"/>
            <a:ext cx="2592288" cy="25922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84516" y="2344238"/>
            <a:ext cx="19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alibri Light" pitchFamily="34" charset="0"/>
              </a:rPr>
              <a:t>Entrada</a:t>
            </a:r>
            <a:endParaRPr lang="pt-BR" sz="3600" b="1" dirty="0">
              <a:latin typeface="Calibri Light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5932788" y="2578115"/>
            <a:ext cx="2427429" cy="2616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4365104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Aqui na entrada refere-se a entrada do processamento, como por exemplo: enviar um arquivo, informar um dado para o “processamento”.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1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Os primeiros paradigmas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2639661" y="1862826"/>
            <a:ext cx="3744416" cy="18542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251520" y="2659124"/>
            <a:ext cx="2160240" cy="2616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6588224" y="2659124"/>
            <a:ext cx="2232248" cy="2616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872317" y="2435986"/>
            <a:ext cx="3279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Calibri Light" pitchFamily="34" charset="0"/>
              </a:rPr>
              <a:t>Processamento</a:t>
            </a:r>
            <a:endParaRPr lang="pt-BR" sz="4000" b="1" dirty="0">
              <a:latin typeface="Calibri Light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4365104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Aqui os dados de entrada serão processados para gerar um determinado resultado, como: </a:t>
            </a:r>
            <a:r>
              <a:rPr lang="pt-BR" sz="2200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calcular um salário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200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efetuar uma expressão matemática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e dentre outros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64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Os primeiros paradigmas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3043356" y="1412776"/>
            <a:ext cx="2592288" cy="25922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739522" y="2344238"/>
            <a:ext cx="19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alibri Light" pitchFamily="34" charset="0"/>
              </a:rPr>
              <a:t>Saída</a:t>
            </a:r>
            <a:endParaRPr lang="pt-BR" sz="3600" b="1" dirty="0">
              <a:latin typeface="Calibri Light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251520" y="2578115"/>
            <a:ext cx="2427429" cy="2616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4365104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E, finalmente, o resultado de todo processamento, podendo ser por exemplo: </a:t>
            </a:r>
            <a:r>
              <a:rPr lang="pt-BR" sz="2200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resultado na tela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</a:t>
            </a:r>
            <a:r>
              <a:rPr lang="pt-BR" sz="2200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uma impressão de relatório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e tudo que pode ser sinalizado como resultado/informação real.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24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Variáveis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1052736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Nada mais é do que um objeto capaz de representar um valor. Seu valor pode ser alterado no decorrer do processamento.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1026" name="Picture 2" descr="https://encrypted-tbn1.gstatic.com/images?q=tbn:ANd9GcQujFUnxQlIRnOFrP-Q93qfilUXTnBWQCAh8E_JX25U3Cb8wttW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73554"/>
            <a:ext cx="4392488" cy="32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Constantes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1052736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Nada mais é do que um objeto capaz de representar um valor, sendo que o seu valor </a:t>
            </a:r>
            <a:r>
              <a:rPr lang="pt-BR" sz="22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NÃO pode ser alterado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 no decorrer do processamento.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0" name="Picture 2" descr="http://blog.myscrumhalf.com/wp-content/uploads/2011/10/programacao-em-par-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442059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Operadores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07565"/>
              </p:ext>
            </p:extLst>
          </p:nvPr>
        </p:nvGraphicFramePr>
        <p:xfrm>
          <a:off x="1403648" y="1700808"/>
          <a:ext cx="6096000" cy="326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SIMBOLO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=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Igual a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&gt;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Maior que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&lt;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Menor que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&gt;=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Maior</a:t>
                      </a:r>
                      <a:r>
                        <a:rPr lang="pt-BR" sz="2400" baseline="0" dirty="0" smtClean="0"/>
                        <a:t> ou Igual</a:t>
                      </a:r>
                      <a:endParaRPr lang="pt-BR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&lt;=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Menor ou Igual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&lt;&gt; Ou !=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Diferente</a:t>
                      </a:r>
                      <a:r>
                        <a:rPr lang="pt-BR" sz="2400" baseline="0" dirty="0" smtClean="0"/>
                        <a:t> de</a:t>
                      </a:r>
                      <a:endParaRPr lang="pt-BR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Estruturas de Controle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7504" y="1075383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Servem para situações em que haja a necessidade de usar uma decisão dentro da aplicação.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7504" y="2276873"/>
            <a:ext cx="8856984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Português Estruturado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7504" y="3025983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</a:t>
            </a: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 (&lt;condição&gt;) então</a:t>
            </a:r>
            <a:b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400" b="1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      &lt;instruções caso condição seja VERDADEIRA&gt;</a:t>
            </a:r>
            <a:br>
              <a:rPr lang="pt-BR" sz="24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4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</a:t>
            </a: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enão</a:t>
            </a:r>
            <a:b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400" b="1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       &lt;instruções caso condição seja </a:t>
            </a:r>
            <a:r>
              <a:rPr lang="pt-BR" sz="24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FALSA&gt;</a:t>
            </a:r>
            <a:br>
              <a:rPr lang="pt-BR" sz="24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4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r>
              <a:rPr lang="pt-BR" sz="2400" b="1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</a:t>
            </a:r>
            <a:r>
              <a:rPr lang="pt-BR" sz="2400" b="1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im_se</a:t>
            </a:r>
            <a:endParaRPr lang="pt-BR" sz="2400" b="1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55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Estruturas de Controle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863336" y="1268760"/>
            <a:ext cx="1440160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155253" y="1361963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Início</a:t>
            </a:r>
            <a:endParaRPr lang="pt-BR" sz="2400" dirty="0"/>
          </a:p>
        </p:txBody>
      </p:sp>
      <p:cxnSp>
        <p:nvCxnSpPr>
          <p:cNvPr id="6" name="Conector de seta reta 5"/>
          <p:cNvCxnSpPr>
            <a:stCxn id="3" idx="2"/>
          </p:cNvCxnSpPr>
          <p:nvPr/>
        </p:nvCxnSpPr>
        <p:spPr>
          <a:xfrm>
            <a:off x="1583416" y="1916832"/>
            <a:ext cx="1" cy="4320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822392" y="2348880"/>
            <a:ext cx="158417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8467" y="2524834"/>
            <a:ext cx="1518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</a:t>
            </a:r>
            <a:r>
              <a:rPr lang="pt-BR" sz="2000" dirty="0" smtClean="0"/>
              <a:t>ota1, nota2</a:t>
            </a:r>
            <a:endParaRPr lang="pt-BR" sz="2000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1614480" y="3068960"/>
            <a:ext cx="1" cy="4320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95536" y="3501008"/>
            <a:ext cx="26068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40248" y="3657797"/>
            <a:ext cx="2534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media = nota1 + nota2</a:t>
            </a:r>
            <a:endParaRPr lang="pt-BR" sz="2000" dirty="0"/>
          </a:p>
        </p:txBody>
      </p:sp>
      <p:cxnSp>
        <p:nvCxnSpPr>
          <p:cNvPr id="23" name="Conector angulado 22"/>
          <p:cNvCxnSpPr>
            <a:endCxn id="30" idx="1"/>
          </p:cNvCxnSpPr>
          <p:nvPr/>
        </p:nvCxnSpPr>
        <p:spPr>
          <a:xfrm flipV="1">
            <a:off x="1043608" y="1700808"/>
            <a:ext cx="4043752" cy="3883492"/>
          </a:xfrm>
          <a:prstGeom prst="bentConnector3">
            <a:avLst>
              <a:gd name="adj1" fmla="val 57088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o 8"/>
          <p:cNvSpPr/>
          <p:nvPr/>
        </p:nvSpPr>
        <p:spPr>
          <a:xfrm>
            <a:off x="669920" y="4660672"/>
            <a:ext cx="1837727" cy="1837727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1588489" y="4221088"/>
            <a:ext cx="1" cy="4320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953327" y="5385458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media &gt; 7 ?</a:t>
            </a:r>
            <a:endParaRPr lang="pt-BR" sz="2000" dirty="0"/>
          </a:p>
        </p:txBody>
      </p:sp>
      <p:sp>
        <p:nvSpPr>
          <p:cNvPr id="30" name="Retângulo 29"/>
          <p:cNvSpPr/>
          <p:nvPr/>
        </p:nvSpPr>
        <p:spPr>
          <a:xfrm>
            <a:off x="5087360" y="1340768"/>
            <a:ext cx="236496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372003" y="1323352"/>
            <a:ext cx="186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/>
              <a:t>Parabéns , você </a:t>
            </a:r>
          </a:p>
          <a:p>
            <a:pPr algn="ctr"/>
            <a:r>
              <a:rPr lang="pt-BR" sz="2000" dirty="0" smtClean="0"/>
              <a:t>passou!</a:t>
            </a:r>
            <a:endParaRPr lang="pt-BR" sz="2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689631" y="5266678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Sim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121669" y="2744302"/>
            <a:ext cx="236496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>
            <a:stCxn id="30" idx="2"/>
            <a:endCxn id="47" idx="0"/>
          </p:cNvCxnSpPr>
          <p:nvPr/>
        </p:nvCxnSpPr>
        <p:spPr>
          <a:xfrm flipH="1">
            <a:off x="6264188" y="2060848"/>
            <a:ext cx="5652" cy="252028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401082" y="2763512"/>
            <a:ext cx="180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/>
              <a:t>Que pena, você</a:t>
            </a:r>
          </a:p>
          <a:p>
            <a:pPr algn="ctr"/>
            <a:r>
              <a:rPr lang="pt-BR" sz="2000" dirty="0" smtClean="0"/>
              <a:t>não passou !</a:t>
            </a:r>
            <a:endParaRPr lang="pt-BR" sz="2000" dirty="0"/>
          </a:p>
        </p:txBody>
      </p:sp>
      <p:cxnSp>
        <p:nvCxnSpPr>
          <p:cNvPr id="42" name="Conector angulado 41"/>
          <p:cNvCxnSpPr>
            <a:stCxn id="9" idx="2"/>
            <a:endCxn id="37" idx="1"/>
          </p:cNvCxnSpPr>
          <p:nvPr/>
        </p:nvCxnSpPr>
        <p:spPr>
          <a:xfrm rot="5400000" flipH="1" flipV="1">
            <a:off x="1658197" y="3034928"/>
            <a:ext cx="3394057" cy="3532885"/>
          </a:xfrm>
          <a:prstGeom prst="bentConnector4">
            <a:avLst>
              <a:gd name="adj1" fmla="val 503"/>
              <a:gd name="adj2" fmla="val 69185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1994532" y="616530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Não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5652120" y="4581128"/>
            <a:ext cx="1224136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5944037" y="4674331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Fim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49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Laços de Repetição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7504" y="1075383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Servem para casos que seja preciso repetir um trecho de código em um determinado número de vezes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7504" y="2276873"/>
            <a:ext cx="8856984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Português Estruturado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7504" y="3146192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enquanto</a:t>
            </a: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(&lt;condição for verdadeira&gt;) então</a:t>
            </a:r>
            <a:b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400" b="1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      &lt;instruções que será repetida&gt;</a:t>
            </a:r>
            <a:br>
              <a:rPr lang="pt-BR" sz="24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4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r>
              <a:rPr lang="pt-BR" sz="2400" b="1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fim_enquanto</a:t>
            </a:r>
            <a:endParaRPr lang="pt-BR" sz="2400" b="1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86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Laços de Repetição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5387160" y="764704"/>
            <a:ext cx="1440160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679077" y="857907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Início</a:t>
            </a:r>
            <a:endParaRPr lang="pt-BR" sz="2400" dirty="0"/>
          </a:p>
        </p:txBody>
      </p:sp>
      <p:cxnSp>
        <p:nvCxnSpPr>
          <p:cNvPr id="6" name="Conector de seta reta 5"/>
          <p:cNvCxnSpPr>
            <a:stCxn id="3" idx="2"/>
          </p:cNvCxnSpPr>
          <p:nvPr/>
        </p:nvCxnSpPr>
        <p:spPr>
          <a:xfrm>
            <a:off x="6107240" y="1412776"/>
            <a:ext cx="1" cy="4320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o 8"/>
          <p:cNvSpPr/>
          <p:nvPr/>
        </p:nvSpPr>
        <p:spPr>
          <a:xfrm>
            <a:off x="5351408" y="2708920"/>
            <a:ext cx="1562230" cy="1562230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646104" y="326901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 = 10 ?</a:t>
            </a:r>
            <a:endParaRPr lang="pt-BR" sz="2000" dirty="0"/>
          </a:p>
        </p:txBody>
      </p:sp>
      <p:sp>
        <p:nvSpPr>
          <p:cNvPr id="30" name="Retângulo 29"/>
          <p:cNvSpPr/>
          <p:nvPr/>
        </p:nvSpPr>
        <p:spPr>
          <a:xfrm>
            <a:off x="2627784" y="3205185"/>
            <a:ext cx="1732472" cy="56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2965505" y="3297385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/>
              <a:t>A = A + 1</a:t>
            </a:r>
            <a:endParaRPr lang="pt-BR" sz="2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234780" y="4248422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Sim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950043" y="4709175"/>
            <a:ext cx="2364960" cy="540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4678355" y="309973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Não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5522720" y="5645279"/>
            <a:ext cx="1224136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5832053" y="5724834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Fim</a:t>
            </a:r>
            <a:endParaRPr lang="pt-BR" sz="2400" dirty="0"/>
          </a:p>
        </p:txBody>
      </p:sp>
      <p:sp>
        <p:nvSpPr>
          <p:cNvPr id="25" name="Retângulo 24"/>
          <p:cNvSpPr/>
          <p:nvPr/>
        </p:nvSpPr>
        <p:spPr>
          <a:xfrm>
            <a:off x="5423416" y="1844824"/>
            <a:ext cx="1356848" cy="419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772152" y="1864034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/>
              <a:t>A = 2</a:t>
            </a:r>
            <a:endParaRPr lang="pt-BR" sz="2000" dirty="0"/>
          </a:p>
        </p:txBody>
      </p:sp>
      <p:cxnSp>
        <p:nvCxnSpPr>
          <p:cNvPr id="10" name="Conector de seta reta 9"/>
          <p:cNvCxnSpPr>
            <a:stCxn id="26" idx="2"/>
            <a:endCxn id="9" idx="0"/>
          </p:cNvCxnSpPr>
          <p:nvPr/>
        </p:nvCxnSpPr>
        <p:spPr>
          <a:xfrm>
            <a:off x="6125775" y="2264144"/>
            <a:ext cx="6748" cy="44477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" idx="1"/>
            <a:endCxn id="30" idx="3"/>
          </p:cNvCxnSpPr>
          <p:nvPr/>
        </p:nvCxnSpPr>
        <p:spPr>
          <a:xfrm flipH="1">
            <a:off x="4360256" y="3490035"/>
            <a:ext cx="991152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/>
          <p:nvPr/>
        </p:nvCxnSpPr>
        <p:spPr>
          <a:xfrm rot="5400000" flipH="1" flipV="1">
            <a:off x="4409764" y="1553004"/>
            <a:ext cx="800266" cy="2631755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" idx="2"/>
            <a:endCxn id="37" idx="0"/>
          </p:cNvCxnSpPr>
          <p:nvPr/>
        </p:nvCxnSpPr>
        <p:spPr>
          <a:xfrm>
            <a:off x="6132523" y="4271150"/>
            <a:ext cx="0" cy="4380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351408" y="4781183"/>
            <a:ext cx="1620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 agora é 10 !</a:t>
            </a:r>
            <a:endParaRPr lang="pt-BR" sz="2000" dirty="0"/>
          </a:p>
        </p:txBody>
      </p:sp>
      <p:cxnSp>
        <p:nvCxnSpPr>
          <p:cNvPr id="34" name="Conector de seta reta 33"/>
          <p:cNvCxnSpPr>
            <a:stCxn id="37" idx="2"/>
            <a:endCxn id="47" idx="0"/>
          </p:cNvCxnSpPr>
          <p:nvPr/>
        </p:nvCxnSpPr>
        <p:spPr>
          <a:xfrm>
            <a:off x="6132523" y="5249254"/>
            <a:ext cx="2265" cy="3960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lógica de programação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É um esquema sistemático que define as interações do processamento de dados com critérios e princípios formais de raciocínio e pensamento.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Para o desenvolvimento, do raciocínio lógico, é preciso persistência e prática constante.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MtfjAaTfHI8/UNiiRSTqnII/AAAAAAAAAEc/WTLXsegRQlA/s300/cubo-magic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210272"/>
            <a:ext cx="27813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algoritmo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2216" y="1158999"/>
            <a:ext cx="8812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É uma descrição de um padrão de comportamento expressado em termos de um repertório bem definido e finito, de ações “primitivas”, as quais damos por certo que elas podem ser executadas.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52" y="2789346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6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um problema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2216" y="1158999"/>
            <a:ext cx="8812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Uma questão não resolvida e que é objeto de discussão;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Questão que foge a determinada regra;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Resumindo, </a:t>
            </a:r>
            <a:r>
              <a:rPr lang="pt-BR" sz="22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é uma questão a ser resolvida!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04" y="2636912"/>
            <a:ext cx="3432295" cy="343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6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Como resolver problemas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2216" y="1158999"/>
            <a:ext cx="88122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Entenda o problema: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Reconhecer o problema;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Estudar o problema;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Analisar o ambiente do problema;</a:t>
            </a:r>
            <a:b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Identificar soluções;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ESCOLHER  e implementar uma solução;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Colher os resultados;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72" y="1412776"/>
            <a:ext cx="368877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1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Como resolver problemas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2216" y="1158999"/>
            <a:ext cx="8812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É importante frisar que para todo problema existe umas 100 formas de resolvê-lo, agora, para que o mesmo seja bem resolvido tem-se sempre que escolher a </a:t>
            </a:r>
            <a:r>
              <a:rPr lang="pt-BR" sz="22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melhor solução!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42" y="2492896"/>
            <a:ext cx="5081020" cy="387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Exemplo 1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1158999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Vamos listar os passos necessários para uma pessoa fazer uma ligação em um telefone público com uso do cartão telefônico.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454" y="2290140"/>
            <a:ext cx="4593092" cy="3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0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Exemplo 2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1158999"/>
            <a:ext cx="8640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Vamos listar os passos necessários para uma pessoa escovar os dentes.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demulher.abril.com.br/blogs/corpo-saudavel/files/2011/06/fazer-bochecho-escovar-dent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07" y="2182927"/>
            <a:ext cx="5261570" cy="31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3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Os primeiros paradigmas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323528" y="2564904"/>
            <a:ext cx="1728192" cy="17281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7164288" y="2564904"/>
            <a:ext cx="1728192" cy="17281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75856" y="2672916"/>
            <a:ext cx="2664296" cy="15121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01712" y="3140968"/>
            <a:ext cx="1315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Calibri Light" pitchFamily="34" charset="0"/>
              </a:rPr>
              <a:t>Entrada</a:t>
            </a:r>
            <a:endParaRPr lang="pt-BR" sz="2800" b="1" dirty="0">
              <a:latin typeface="Calibri Light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2195736" y="3284984"/>
            <a:ext cx="936104" cy="2616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6111464" y="3284984"/>
            <a:ext cx="936104" cy="2616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432008" y="3139775"/>
            <a:ext cx="2351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Calibri Light" pitchFamily="34" charset="0"/>
              </a:rPr>
              <a:t>Processamento</a:t>
            </a:r>
            <a:endParaRPr lang="pt-BR" sz="2800" b="1" dirty="0">
              <a:latin typeface="Calibri Light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555021" y="3167827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Calibri Light" pitchFamily="34" charset="0"/>
              </a:rPr>
              <a:t>Saída</a:t>
            </a:r>
            <a:endParaRPr lang="pt-BR" sz="2800" b="1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497</Words>
  <Application>Microsoft Office PowerPoint</Application>
  <PresentationFormat>Apresentação na tela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Treinamento PHP – Lógica de Programação</vt:lpstr>
      <vt:lpstr>O que é lógica de programação ?</vt:lpstr>
      <vt:lpstr>O que é algoritmo ?</vt:lpstr>
      <vt:lpstr>O que é um problema ?</vt:lpstr>
      <vt:lpstr>Como resolver problemas ?</vt:lpstr>
      <vt:lpstr>Como resolver problemas ?</vt:lpstr>
      <vt:lpstr>Exemplo 1</vt:lpstr>
      <vt:lpstr>Exemplo 2</vt:lpstr>
      <vt:lpstr>Os primeiros paradigmas</vt:lpstr>
      <vt:lpstr>Os primeiros paradigmas</vt:lpstr>
      <vt:lpstr>Os primeiros paradigmas</vt:lpstr>
      <vt:lpstr>Os primeiros paradigmas</vt:lpstr>
      <vt:lpstr>Variáveis</vt:lpstr>
      <vt:lpstr>Constantes</vt:lpstr>
      <vt:lpstr>Operadores</vt:lpstr>
      <vt:lpstr>Estruturas de Controle</vt:lpstr>
      <vt:lpstr>Estruturas de Controle</vt:lpstr>
      <vt:lpstr>Laços de Repetição</vt:lpstr>
      <vt:lpstr>Laços de Repetição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92</cp:revision>
  <dcterms:created xsi:type="dcterms:W3CDTF">2013-04-23T13:23:40Z</dcterms:created>
  <dcterms:modified xsi:type="dcterms:W3CDTF">2013-05-06T23:47:40Z</dcterms:modified>
</cp:coreProperties>
</file>