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116" autoAdjust="0"/>
  </p:normalViewPr>
  <p:slideViewPr>
    <p:cSldViewPr snapToGrid="0">
      <p:cViewPr varScale="1">
        <p:scale>
          <a:sx n="91" d="100"/>
          <a:sy n="91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426BB-9C4E-410C-BB62-DEFD6909E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586" y="620785"/>
            <a:ext cx="8431284" cy="34394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月微</a:t>
            </a:r>
            <a:r>
              <a:rPr lang="zh-CN" altLang="en-US"/>
              <a:t>信渠道时间数据</a:t>
            </a:r>
            <a:r>
              <a:rPr lang="zh-CN" altLang="en-US" dirty="0"/>
              <a:t>的分析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F307A4-EF46-48C5-B218-8E4902909A3E}"/>
              </a:ext>
            </a:extLst>
          </p:cNvPr>
          <p:cNvSpPr/>
          <p:nvPr/>
        </p:nvSpPr>
        <p:spPr>
          <a:xfrm>
            <a:off x="838899" y="1124125"/>
            <a:ext cx="1610687" cy="34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分析目标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B245E7-2CE2-422C-BED6-A1E34CD76857}"/>
              </a:ext>
            </a:extLst>
          </p:cNvPr>
          <p:cNvSpPr txBox="1"/>
          <p:nvPr/>
        </p:nvSpPr>
        <p:spPr>
          <a:xfrm>
            <a:off x="1760463" y="2105150"/>
            <a:ext cx="9269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分析微信消息回复时间点是否有规律，例如是否在某些时段比较集中。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34ABD7-E007-48D8-8174-4DABF789A369}"/>
              </a:ext>
            </a:extLst>
          </p:cNvPr>
          <p:cNvSpPr txBox="1"/>
          <p:nvPr/>
        </p:nvSpPr>
        <p:spPr>
          <a:xfrm>
            <a:off x="1725334" y="3921853"/>
            <a:ext cx="9155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分析微信消息回复时间点是否和其他特征，例如：回复文本字符串数量、项目类别等有潜在的关系。</a:t>
            </a:r>
          </a:p>
        </p:txBody>
      </p:sp>
    </p:spTree>
    <p:extLst>
      <p:ext uri="{BB962C8B-B14F-4D97-AF65-F5344CB8AC3E}">
        <p14:creationId xmlns:p14="http://schemas.microsoft.com/office/powerpoint/2010/main" val="385583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4069FBE-AEBF-4C46-9833-279D3FAFDE6A}"/>
              </a:ext>
            </a:extLst>
          </p:cNvPr>
          <p:cNvSpPr/>
          <p:nvPr/>
        </p:nvSpPr>
        <p:spPr>
          <a:xfrm>
            <a:off x="1702965" y="318782"/>
            <a:ext cx="1610687" cy="34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分析思路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3F8E7D-956A-4472-A089-CDF93C9F550C}"/>
              </a:ext>
            </a:extLst>
          </p:cNvPr>
          <p:cNvSpPr txBox="1"/>
          <p:nvPr/>
        </p:nvSpPr>
        <p:spPr>
          <a:xfrm>
            <a:off x="2415941" y="931178"/>
            <a:ext cx="87330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 寻找时间点数据本身的规律，我开始选择了不需要事先指定类别</a:t>
            </a:r>
            <a:r>
              <a:rPr lang="en-US" altLang="zh-CN" sz="2400" dirty="0"/>
              <a:t>hierarchical clustering</a:t>
            </a:r>
            <a:r>
              <a:rPr lang="zh-CN" altLang="en-US" sz="2400" dirty="0"/>
              <a:t>聚类。这种方法的好处是不需要事先规定类的数量，适合探索性分析，但是后来发现阈值不好确定，所以我首先画出了散点图观察时间分布的规律，然后再使用</a:t>
            </a:r>
            <a:r>
              <a:rPr lang="en-US" altLang="zh-CN" sz="2400" dirty="0" err="1"/>
              <a:t>kmeans</a:t>
            </a:r>
            <a:r>
              <a:rPr lang="zh-CN" altLang="en-US" sz="2400" dirty="0"/>
              <a:t>聚类方法，并规定聚类数为</a:t>
            </a:r>
            <a:r>
              <a:rPr lang="en-US" altLang="zh-CN" sz="2400" dirty="0"/>
              <a:t>5</a:t>
            </a:r>
            <a:r>
              <a:rPr lang="zh-CN" altLang="en-US" sz="2400" dirty="0"/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0F2031-2584-4C11-80BB-A1F80DFD2E29}"/>
              </a:ext>
            </a:extLst>
          </p:cNvPr>
          <p:cNvSpPr txBox="1"/>
          <p:nvPr/>
        </p:nvSpPr>
        <p:spPr>
          <a:xfrm flipH="1">
            <a:off x="2415941" y="3246540"/>
            <a:ext cx="887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寻找时间点数据和其他特征的潜在关系，我采取的方法是根据聚类后的分类，把一个类当成一个总体对其中的其他特征算出各种统计指标，以及画出统计图形进行进一步分析。然后比较不同类之间同一指标的各项数据是否有显著差异。</a:t>
            </a:r>
          </a:p>
        </p:txBody>
      </p:sp>
    </p:spTree>
    <p:extLst>
      <p:ext uri="{BB962C8B-B14F-4D97-AF65-F5344CB8AC3E}">
        <p14:creationId xmlns:p14="http://schemas.microsoft.com/office/powerpoint/2010/main" val="4056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49A7FD1-2BA8-47CD-AC69-2D28E71C838B}"/>
              </a:ext>
            </a:extLst>
          </p:cNvPr>
          <p:cNvSpPr/>
          <p:nvPr/>
        </p:nvSpPr>
        <p:spPr>
          <a:xfrm>
            <a:off x="1342238" y="92279"/>
            <a:ext cx="1610687" cy="53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分析结果：时间点数据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93E311-0473-4C55-9C9D-4C9BBC15DD13}"/>
              </a:ext>
            </a:extLst>
          </p:cNvPr>
          <p:cNvSpPr txBox="1"/>
          <p:nvPr/>
        </p:nvSpPr>
        <p:spPr>
          <a:xfrm>
            <a:off x="1573771" y="4742947"/>
            <a:ext cx="9044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从上图我们看出时间段大致分为</a:t>
            </a:r>
            <a:r>
              <a:rPr lang="en-US" altLang="zh-CN" dirty="0"/>
              <a:t>5</a:t>
            </a:r>
            <a:r>
              <a:rPr lang="zh-CN" altLang="en-US" dirty="0"/>
              <a:t>类。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一类，数量为</a:t>
            </a:r>
            <a:r>
              <a:rPr lang="en-US" altLang="zh-CN" dirty="0"/>
              <a:t>152</a:t>
            </a:r>
            <a:r>
              <a:rPr lang="zh-CN" altLang="en-US" dirty="0"/>
              <a:t>，占比</a:t>
            </a:r>
            <a:r>
              <a:rPr lang="en-US" altLang="zh-CN" dirty="0"/>
              <a:t>7.58%</a:t>
            </a:r>
            <a:r>
              <a:rPr lang="zh-CN" altLang="en-US" dirty="0"/>
              <a:t>，单位时间回复量（分钟）为</a:t>
            </a:r>
            <a:r>
              <a:rPr lang="en-US" altLang="zh-CN" dirty="0"/>
              <a:t>0.633</a:t>
            </a:r>
            <a:r>
              <a:rPr lang="zh-CN" altLang="en-US" dirty="0"/>
              <a:t>。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13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一类，数量为</a:t>
            </a:r>
            <a:r>
              <a:rPr lang="en-US" altLang="zh-CN" dirty="0"/>
              <a:t>489</a:t>
            </a:r>
            <a:r>
              <a:rPr lang="zh-CN" altLang="en-US" dirty="0"/>
              <a:t>，占比</a:t>
            </a:r>
            <a:r>
              <a:rPr lang="en-US" altLang="zh-CN" dirty="0"/>
              <a:t>24.39%</a:t>
            </a:r>
            <a:r>
              <a:rPr lang="zh-CN" altLang="en-US" dirty="0"/>
              <a:t>，单位时间回复量（分钟）为</a:t>
            </a:r>
            <a:r>
              <a:rPr lang="en-US" altLang="zh-CN" dirty="0"/>
              <a:t>2.329</a:t>
            </a:r>
            <a:r>
              <a:rPr lang="zh-CN" altLang="en-US" dirty="0"/>
              <a:t>。 </a:t>
            </a:r>
            <a:r>
              <a:rPr lang="en-US" altLang="zh-CN" dirty="0"/>
              <a:t>13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到</a:t>
            </a:r>
            <a:r>
              <a:rPr lang="en-US" altLang="zh-CN" dirty="0"/>
              <a:t>17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一类，数量为</a:t>
            </a:r>
            <a:r>
              <a:rPr lang="en-US" altLang="zh-CN" dirty="0"/>
              <a:t>506</a:t>
            </a:r>
            <a:r>
              <a:rPr lang="zh-CN" altLang="en-US" dirty="0"/>
              <a:t>，占比</a:t>
            </a:r>
            <a:r>
              <a:rPr lang="en-US" altLang="zh-CN" dirty="0"/>
              <a:t>25.24%</a:t>
            </a:r>
            <a:r>
              <a:rPr lang="zh-CN" altLang="en-US" dirty="0"/>
              <a:t>，单位时间回复量（分钟）为</a:t>
            </a:r>
            <a:r>
              <a:rPr lang="en-US" altLang="zh-CN" dirty="0"/>
              <a:t>2.41</a:t>
            </a:r>
            <a:r>
              <a:rPr lang="zh-CN" altLang="en-US" dirty="0"/>
              <a:t>。</a:t>
            </a:r>
            <a:r>
              <a:rPr lang="en-US" altLang="zh-CN" dirty="0"/>
              <a:t>17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19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一类，数量为</a:t>
            </a:r>
            <a:r>
              <a:rPr lang="en-US" altLang="zh-CN" dirty="0"/>
              <a:t>649</a:t>
            </a:r>
            <a:r>
              <a:rPr lang="zh-CN" altLang="en-US" dirty="0"/>
              <a:t>，占比</a:t>
            </a:r>
            <a:r>
              <a:rPr lang="en-US" altLang="zh-CN" dirty="0"/>
              <a:t>32.37%</a:t>
            </a:r>
            <a:r>
              <a:rPr lang="zh-CN" altLang="en-US" dirty="0"/>
              <a:t>，单位时间回复量（分钟）为</a:t>
            </a:r>
            <a:r>
              <a:rPr lang="en-US" altLang="zh-CN" dirty="0"/>
              <a:t>4.327</a:t>
            </a:r>
            <a:r>
              <a:rPr lang="zh-CN" altLang="en-US" dirty="0"/>
              <a:t>。</a:t>
            </a:r>
            <a:r>
              <a:rPr lang="en-US" altLang="zh-CN" dirty="0"/>
              <a:t>19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之后为一类，数量为</a:t>
            </a:r>
            <a:r>
              <a:rPr lang="en-US" altLang="zh-CN" dirty="0"/>
              <a:t>209</a:t>
            </a:r>
            <a:r>
              <a:rPr lang="zh-CN" altLang="en-US" dirty="0"/>
              <a:t>，占比</a:t>
            </a:r>
            <a:r>
              <a:rPr lang="en-US" altLang="zh-CN" dirty="0"/>
              <a:t>10.42%</a:t>
            </a:r>
            <a:r>
              <a:rPr lang="zh-CN" altLang="en-US" dirty="0"/>
              <a:t>，单位时间回复量（分钟）为</a:t>
            </a:r>
            <a:r>
              <a:rPr lang="en-US" altLang="zh-CN" dirty="0"/>
              <a:t>0.774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E9939-BF95-438E-BD02-74FFCAAD4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9" y="716233"/>
            <a:ext cx="5668161" cy="39648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F0D9D8F-797D-4B14-9BCC-09B05574E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582" y="716233"/>
            <a:ext cx="5142418" cy="39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1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B1DDB47-34B4-403A-842D-DA8F772C4B09}"/>
              </a:ext>
            </a:extLst>
          </p:cNvPr>
          <p:cNvSpPr txBox="1"/>
          <p:nvPr/>
        </p:nvSpPr>
        <p:spPr>
          <a:xfrm>
            <a:off x="2424418" y="461394"/>
            <a:ext cx="8053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</a:t>
            </a:r>
            <a:r>
              <a:rPr lang="en-US" altLang="zh-CN" dirty="0"/>
              <a:t>5</a:t>
            </a:r>
            <a:r>
              <a:rPr lang="zh-CN" altLang="en-US" dirty="0"/>
              <a:t>个时段的单位时间</a:t>
            </a:r>
            <a:r>
              <a:rPr lang="en-US" altLang="zh-CN" dirty="0"/>
              <a:t>(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r>
              <a:rPr lang="zh-CN" altLang="en-US" dirty="0"/>
              <a:t>的回复频率</a:t>
            </a:r>
            <a:r>
              <a:rPr lang="en-US" altLang="zh-CN" dirty="0"/>
              <a:t>-</a:t>
            </a:r>
            <a:r>
              <a:rPr lang="zh-CN" altLang="en-US" dirty="0"/>
              <a:t>回复次数除以总分钟数。可以看出</a:t>
            </a:r>
            <a:r>
              <a:rPr lang="en-US" altLang="zh-CN" dirty="0"/>
              <a:t>17</a:t>
            </a:r>
            <a:r>
              <a:rPr lang="zh-CN" altLang="en-US" dirty="0"/>
              <a:t>：</a:t>
            </a:r>
            <a:r>
              <a:rPr lang="en-US" altLang="zh-CN" dirty="0"/>
              <a:t>00-19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的回复频率十分高，每分钟回复频率是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00-13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和</a:t>
            </a:r>
            <a:r>
              <a:rPr lang="en-US" altLang="zh-CN" dirty="0"/>
              <a:t>13</a:t>
            </a:r>
            <a:r>
              <a:rPr lang="zh-CN" altLang="en-US" dirty="0"/>
              <a:t>：</a:t>
            </a:r>
            <a:r>
              <a:rPr lang="en-US" altLang="zh-CN" dirty="0"/>
              <a:t>30-17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的两倍。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AA3E95-86E0-48A2-AE6B-933D1D56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19" y="1879740"/>
            <a:ext cx="7647044" cy="45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1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5DFBC36-AE40-459B-91F7-8034C83D7740}"/>
              </a:ext>
            </a:extLst>
          </p:cNvPr>
          <p:cNvSpPr/>
          <p:nvPr/>
        </p:nvSpPr>
        <p:spPr>
          <a:xfrm>
            <a:off x="1912690" y="453222"/>
            <a:ext cx="15603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总结结论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7AA0C1-C47C-4C2A-9FBD-26EE76D8BD74}"/>
              </a:ext>
            </a:extLst>
          </p:cNvPr>
          <p:cNvSpPr txBox="1"/>
          <p:nvPr/>
        </p:nvSpPr>
        <p:spPr>
          <a:xfrm>
            <a:off x="3691156" y="461394"/>
            <a:ext cx="761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从散点图也可以看出聚类的结果是十分合理的，并且从散点图中又发现了一些别的有趣的信息，例如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的</a:t>
            </a:r>
            <a:r>
              <a:rPr lang="en-US" altLang="zh-CN" dirty="0"/>
              <a:t>250</a:t>
            </a:r>
            <a:r>
              <a:rPr lang="zh-CN" altLang="en-US" dirty="0"/>
              <a:t>字符左右的消息很集中，并且在</a:t>
            </a:r>
            <a:r>
              <a:rPr lang="en-US" altLang="zh-CN" dirty="0"/>
              <a:t>17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19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点这个时间段</a:t>
            </a:r>
            <a:r>
              <a:rPr lang="en-US" altLang="zh-CN" dirty="0"/>
              <a:t>600</a:t>
            </a:r>
            <a:r>
              <a:rPr lang="zh-CN" altLang="en-US" dirty="0"/>
              <a:t>字以上回复很集中。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4D297F-A151-4143-B2F3-520A476C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3" y="1627464"/>
            <a:ext cx="9993087" cy="5158588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26F6E95C-BBE0-459B-B5B4-30CC14FAC6EF}"/>
              </a:ext>
            </a:extLst>
          </p:cNvPr>
          <p:cNvSpPr/>
          <p:nvPr/>
        </p:nvSpPr>
        <p:spPr>
          <a:xfrm>
            <a:off x="8493853" y="3248637"/>
            <a:ext cx="1048624" cy="360726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7974EB6-C4F0-43F7-A28F-FE4E0D50115C}"/>
              </a:ext>
            </a:extLst>
          </p:cNvPr>
          <p:cNvSpPr/>
          <p:nvPr/>
        </p:nvSpPr>
        <p:spPr>
          <a:xfrm>
            <a:off x="5777218" y="4992091"/>
            <a:ext cx="637563" cy="234891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AC2F856-5A1B-40A4-8910-EBB420451819}"/>
              </a:ext>
            </a:extLst>
          </p:cNvPr>
          <p:cNvSpPr/>
          <p:nvPr/>
        </p:nvSpPr>
        <p:spPr>
          <a:xfrm>
            <a:off x="6305025" y="5851741"/>
            <a:ext cx="830510" cy="234891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FE21A85-7933-45B0-B44A-171BF0D90976}"/>
              </a:ext>
            </a:extLst>
          </p:cNvPr>
          <p:cNvSpPr/>
          <p:nvPr/>
        </p:nvSpPr>
        <p:spPr>
          <a:xfrm>
            <a:off x="7768205" y="5851740"/>
            <a:ext cx="1451295" cy="234891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48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94F6E1C-4242-401B-A845-34A63D90562F}"/>
              </a:ext>
            </a:extLst>
          </p:cNvPr>
          <p:cNvSpPr txBox="1"/>
          <p:nvPr/>
        </p:nvSpPr>
        <p:spPr>
          <a:xfrm>
            <a:off x="2097248" y="385894"/>
            <a:ext cx="921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把五类时间段，</a:t>
            </a:r>
            <a:r>
              <a:rPr lang="en-US" altLang="zh-CN" dirty="0"/>
              <a:t>20</a:t>
            </a:r>
            <a:r>
              <a:rPr lang="zh-CN" altLang="en-US"/>
              <a:t>字符以上回复数的</a:t>
            </a:r>
            <a:r>
              <a:rPr lang="zh-CN" altLang="en-US" dirty="0"/>
              <a:t>直方图都画在一个图上作比较，并结合散点图，能明显看出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00-10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这个时间段的</a:t>
            </a:r>
            <a:r>
              <a:rPr lang="en-US" altLang="zh-CN" dirty="0"/>
              <a:t>250</a:t>
            </a:r>
            <a:r>
              <a:rPr lang="zh-CN" altLang="en-US" dirty="0"/>
              <a:t>字左右的回复量远远大于其他时段。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BFEF24-5BE9-4AC7-8C1D-84FC54D0D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49" y="1252723"/>
            <a:ext cx="8392226" cy="50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266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349</TotalTime>
  <Words>533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丝状</vt:lpstr>
      <vt:lpstr>9月微信渠道时间数据的分析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9月微信渠道数据的分析</dc:title>
  <dc:creator>wang zhiheng</dc:creator>
  <cp:lastModifiedBy>wang zhiheng</cp:lastModifiedBy>
  <cp:revision>37</cp:revision>
  <dcterms:created xsi:type="dcterms:W3CDTF">2020-10-12T07:24:54Z</dcterms:created>
  <dcterms:modified xsi:type="dcterms:W3CDTF">2020-10-15T10:22:45Z</dcterms:modified>
</cp:coreProperties>
</file>