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5D9F3-E167-4386-B1FB-AC7D66160214}" v="5" dt="2019-04-09T10:21:03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ellah Abualshour" userId="575fd240a82c2b40" providerId="LiveId" clId="{8015D9F3-E167-4386-B1FB-AC7D66160214}"/>
    <pc:docChg chg="custSel addSld modSld">
      <pc:chgData name="Abdulellah Abualshour" userId="575fd240a82c2b40" providerId="LiveId" clId="{8015D9F3-E167-4386-B1FB-AC7D66160214}" dt="2019-04-09T10:35:49.333" v="231" actId="20577"/>
      <pc:docMkLst>
        <pc:docMk/>
      </pc:docMkLst>
      <pc:sldChg chg="addSp modSp">
        <pc:chgData name="Abdulellah Abualshour" userId="575fd240a82c2b40" providerId="LiveId" clId="{8015D9F3-E167-4386-B1FB-AC7D66160214}" dt="2019-04-08T09:47:48.613" v="40" actId="1076"/>
        <pc:sldMkLst>
          <pc:docMk/>
          <pc:sldMk cId="550944423" sldId="260"/>
        </pc:sldMkLst>
        <pc:spChg chg="add mod">
          <ac:chgData name="Abdulellah Abualshour" userId="575fd240a82c2b40" providerId="LiveId" clId="{8015D9F3-E167-4386-B1FB-AC7D66160214}" dt="2019-04-08T09:47:48.613" v="40" actId="1076"/>
          <ac:spMkLst>
            <pc:docMk/>
            <pc:sldMk cId="550944423" sldId="260"/>
            <ac:spMk id="5" creationId="{21A7F36C-5E08-4FF5-9F2C-BB98637657E9}"/>
          </ac:spMkLst>
        </pc:spChg>
        <pc:spChg chg="add mod">
          <ac:chgData name="Abdulellah Abualshour" userId="575fd240a82c2b40" providerId="LiveId" clId="{8015D9F3-E167-4386-B1FB-AC7D66160214}" dt="2019-04-08T09:47:43.683" v="39" actId="1076"/>
          <ac:spMkLst>
            <pc:docMk/>
            <pc:sldMk cId="550944423" sldId="260"/>
            <ac:spMk id="6" creationId="{9DC00D3E-79BE-40E1-AB9D-154223B9FBC1}"/>
          </ac:spMkLst>
        </pc:spChg>
        <pc:spChg chg="add mod">
          <ac:chgData name="Abdulellah Abualshour" userId="575fd240a82c2b40" providerId="LiveId" clId="{8015D9F3-E167-4386-B1FB-AC7D66160214}" dt="2019-04-08T09:47:21.755" v="38" actId="20577"/>
          <ac:spMkLst>
            <pc:docMk/>
            <pc:sldMk cId="550944423" sldId="260"/>
            <ac:spMk id="7" creationId="{BB0540B2-DF9C-4E8E-9030-C08FF38D9356}"/>
          </ac:spMkLst>
        </pc:spChg>
      </pc:sldChg>
      <pc:sldChg chg="modSp">
        <pc:chgData name="Abdulellah Abualshour" userId="575fd240a82c2b40" providerId="LiveId" clId="{8015D9F3-E167-4386-B1FB-AC7D66160214}" dt="2019-04-09T10:35:49.333" v="231" actId="20577"/>
        <pc:sldMkLst>
          <pc:docMk/>
          <pc:sldMk cId="1230928076" sldId="261"/>
        </pc:sldMkLst>
        <pc:spChg chg="mod">
          <ac:chgData name="Abdulellah Abualshour" userId="575fd240a82c2b40" providerId="LiveId" clId="{8015D9F3-E167-4386-B1FB-AC7D66160214}" dt="2019-04-09T10:35:49.333" v="231" actId="20577"/>
          <ac:spMkLst>
            <pc:docMk/>
            <pc:sldMk cId="1230928076" sldId="261"/>
            <ac:spMk id="3" creationId="{00000000-0000-0000-0000-000000000000}"/>
          </ac:spMkLst>
        </pc:spChg>
      </pc:sldChg>
      <pc:sldChg chg="modSp">
        <pc:chgData name="Abdulellah Abualshour" userId="575fd240a82c2b40" providerId="LiveId" clId="{8015D9F3-E167-4386-B1FB-AC7D66160214}" dt="2019-04-09T10:34:32.354" v="229" actId="20577"/>
        <pc:sldMkLst>
          <pc:docMk/>
          <pc:sldMk cId="666102303" sldId="265"/>
        </pc:sldMkLst>
        <pc:spChg chg="mod">
          <ac:chgData name="Abdulellah Abualshour" userId="575fd240a82c2b40" providerId="LiveId" clId="{8015D9F3-E167-4386-B1FB-AC7D66160214}" dt="2019-04-09T10:34:32.354" v="229" actId="20577"/>
          <ac:spMkLst>
            <pc:docMk/>
            <pc:sldMk cId="666102303" sldId="265"/>
            <ac:spMk id="3" creationId="{00000000-0000-0000-0000-000000000000}"/>
          </ac:spMkLst>
        </pc:spChg>
      </pc:sldChg>
      <pc:sldChg chg="modSp add">
        <pc:chgData name="Abdulellah Abualshour" userId="575fd240a82c2b40" providerId="LiveId" clId="{8015D9F3-E167-4386-B1FB-AC7D66160214}" dt="2019-04-09T10:22:13.990" v="175" actId="20577"/>
        <pc:sldMkLst>
          <pc:docMk/>
          <pc:sldMk cId="2837239076" sldId="267"/>
        </pc:sldMkLst>
        <pc:spChg chg="mod">
          <ac:chgData name="Abdulellah Abualshour" userId="575fd240a82c2b40" providerId="LiveId" clId="{8015D9F3-E167-4386-B1FB-AC7D66160214}" dt="2019-04-09T10:21:07.654" v="49" actId="20577"/>
          <ac:spMkLst>
            <pc:docMk/>
            <pc:sldMk cId="2837239076" sldId="267"/>
            <ac:spMk id="2" creationId="{1BE494FB-4F39-4674-AC63-272D2D0151A1}"/>
          </ac:spMkLst>
        </pc:spChg>
        <pc:spChg chg="mod">
          <ac:chgData name="Abdulellah Abualshour" userId="575fd240a82c2b40" providerId="LiveId" clId="{8015D9F3-E167-4386-B1FB-AC7D66160214}" dt="2019-04-09T10:22:13.990" v="175" actId="20577"/>
          <ac:spMkLst>
            <pc:docMk/>
            <pc:sldMk cId="2837239076" sldId="267"/>
            <ac:spMk id="3" creationId="{E5C4E81A-DFE2-42F6-8700-8FCE3494CC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Trash Material Classification </a:t>
            </a:r>
            <a:r>
              <a:rPr lang="en-US"/>
              <a:t>via Deep </a:t>
            </a:r>
            <a:r>
              <a:rPr lang="en-US" dirty="0"/>
              <a:t>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Abdulellah Abualshour</a:t>
            </a:r>
          </a:p>
          <a:p>
            <a:r>
              <a:rPr lang="en-US" dirty="0"/>
              <a:t>Visual Computing Center</a:t>
            </a:r>
          </a:p>
        </p:txBody>
      </p:sp>
    </p:spTree>
    <p:extLst>
      <p:ext uri="{BB962C8B-B14F-4D97-AF65-F5344CB8AC3E}">
        <p14:creationId xmlns:p14="http://schemas.microsoft.com/office/powerpoint/2010/main" val="368489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</a:t>
            </a:r>
            <a:r>
              <a:rPr lang="en-US" b="1" dirty="0" err="1"/>
              <a:t>NASNetLarge</a:t>
            </a:r>
            <a:r>
              <a:rPr lang="en-US" dirty="0"/>
              <a:t> seemed to perform the best among all architectures used. I speculate that I can get even better results given better hardware. A larger batch size would definitely bump up the accuracy.</a:t>
            </a:r>
          </a:p>
        </p:txBody>
      </p:sp>
    </p:spTree>
    <p:extLst>
      <p:ext uri="{BB962C8B-B14F-4D97-AF65-F5344CB8AC3E}">
        <p14:creationId xmlns:p14="http://schemas.microsoft.com/office/powerpoint/2010/main" val="112551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Try to increase accuracy by exploring other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Experiment with the other 2 datasets (FMD &amp; MINC2500)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Experiment with different optimizers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Implement my own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Develop a demo application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0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78" y="1710539"/>
            <a:ext cx="3639753" cy="5147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527" y="1710539"/>
            <a:ext cx="3688188" cy="49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94FB-4F39-4674-AC63-272D2D01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E81A-DFE2-42F6-8700-8FCE3494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Related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Experiments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Future Work</a:t>
            </a:r>
          </a:p>
        </p:txBody>
      </p:sp>
    </p:spTree>
    <p:extLst>
      <p:ext uri="{BB962C8B-B14F-4D97-AF65-F5344CB8AC3E}">
        <p14:creationId xmlns:p14="http://schemas.microsoft.com/office/powerpoint/2010/main" val="283723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Waste management </a:t>
            </a:r>
            <a:r>
              <a:rPr lang="en-US" dirty="0"/>
              <a:t>is a very important task to preserve the environment. Environment and natural materials played an important function in the development of human societies and in history on the whole [1]. </a:t>
            </a:r>
          </a:p>
          <a:p>
            <a:endParaRPr lang="en-US" dirty="0"/>
          </a:p>
          <a:p>
            <a:r>
              <a:rPr lang="en-US" dirty="0"/>
              <a:t>Therefore, trash material classification helps a lot with achieving the goal of a better environment by applying deep learning methods to help us build useful applications dedicated for categorizing different types of materials given suitable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5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I try to find the </a:t>
            </a:r>
            <a:r>
              <a:rPr lang="en-US" b="1" dirty="0"/>
              <a:t>best and most efficient approaches </a:t>
            </a:r>
            <a:r>
              <a:rPr lang="en-US" dirty="0"/>
              <a:t>to image classification suitable for trash material classification. My hope in this project is to implement and develop very accurate and efficient classifiers for the task of material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46376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G. Schwartz and K. Nishino. </a:t>
            </a:r>
            <a:r>
              <a:rPr lang="en-US" b="1" dirty="0"/>
              <a:t>Recognizing material properties from images</a:t>
            </a:r>
            <a:r>
              <a:rPr lang="en-US" dirty="0"/>
              <a:t>. </a:t>
            </a:r>
            <a:r>
              <a:rPr lang="en-US" i="1" dirty="0"/>
              <a:t>IEEE transactions on pattern analysis and machine intelligence</a:t>
            </a:r>
            <a:r>
              <a:rPr lang="en-US" dirty="0"/>
              <a:t>, 2018.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C. Liu, L. Sharan, E. H. Adelson, and R. </a:t>
            </a:r>
            <a:r>
              <a:rPr lang="en-US" dirty="0" err="1"/>
              <a:t>Rosenholtz</a:t>
            </a:r>
            <a:r>
              <a:rPr lang="en-US" dirty="0"/>
              <a:t>. </a:t>
            </a:r>
            <a:r>
              <a:rPr lang="en-US" b="1" dirty="0"/>
              <a:t>Exploring features in a </a:t>
            </a:r>
            <a:r>
              <a:rPr lang="en-US" b="1" dirty="0" err="1"/>
              <a:t>bayesian</a:t>
            </a:r>
            <a:r>
              <a:rPr lang="en-US" b="1" dirty="0"/>
              <a:t> framework for material recognition</a:t>
            </a:r>
            <a:r>
              <a:rPr lang="en-US" dirty="0"/>
              <a:t>. </a:t>
            </a:r>
            <a:r>
              <a:rPr lang="en-US" i="1" dirty="0"/>
              <a:t>IEEE Computer Society Conference on Computer Vision and Pattern Recognition</a:t>
            </a:r>
            <a:r>
              <a:rPr lang="en-US" dirty="0"/>
              <a:t>, pages 239–246, 2010.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M. Yang and G. </a:t>
            </a:r>
            <a:r>
              <a:rPr lang="en-US" dirty="0" err="1"/>
              <a:t>Thung</a:t>
            </a:r>
            <a:r>
              <a:rPr lang="en-US" dirty="0"/>
              <a:t>. </a:t>
            </a:r>
            <a:r>
              <a:rPr lang="en-US" b="1" dirty="0"/>
              <a:t>Classification of trash for recyclability status</a:t>
            </a:r>
            <a:r>
              <a:rPr lang="en-US" dirty="0"/>
              <a:t>. </a:t>
            </a:r>
            <a:r>
              <a:rPr lang="en-US" i="1" dirty="0"/>
              <a:t>Stanford University</a:t>
            </a:r>
            <a:r>
              <a:rPr lang="en-US" dirty="0"/>
              <a:t>, 2016.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C. </a:t>
            </a:r>
            <a:r>
              <a:rPr lang="en-US" dirty="0" err="1"/>
              <a:t>Bircanoglu</a:t>
            </a:r>
            <a:r>
              <a:rPr lang="en-US" dirty="0"/>
              <a:t>, M. </a:t>
            </a:r>
            <a:r>
              <a:rPr lang="en-US" dirty="0" err="1"/>
              <a:t>Atay</a:t>
            </a:r>
            <a:r>
              <a:rPr lang="en-US" dirty="0"/>
              <a:t>, F. </a:t>
            </a:r>
            <a:r>
              <a:rPr lang="en-US" dirty="0" err="1"/>
              <a:t>Beser</a:t>
            </a:r>
            <a:r>
              <a:rPr lang="en-US" dirty="0"/>
              <a:t>, O. </a:t>
            </a:r>
            <a:r>
              <a:rPr lang="en-US" dirty="0" err="1"/>
              <a:t>Genc</a:t>
            </a:r>
            <a:r>
              <a:rPr lang="en-US" dirty="0"/>
              <a:t>, and M. A. </a:t>
            </a:r>
            <a:r>
              <a:rPr lang="en-US" dirty="0" err="1"/>
              <a:t>Kizrak</a:t>
            </a:r>
            <a:r>
              <a:rPr lang="en-US" dirty="0"/>
              <a:t>. </a:t>
            </a:r>
            <a:r>
              <a:rPr lang="en-US" b="1" dirty="0" err="1"/>
              <a:t>RecycleNet</a:t>
            </a:r>
            <a:r>
              <a:rPr lang="en-US" b="1" dirty="0"/>
              <a:t>: Intelligent waste sorting using deep neural networks</a:t>
            </a:r>
            <a:r>
              <a:rPr lang="en-US" dirty="0"/>
              <a:t>. </a:t>
            </a:r>
            <a:r>
              <a:rPr lang="en-US" i="1" dirty="0"/>
              <a:t>Innovations in Intelligent Systems and Applications</a:t>
            </a:r>
            <a:r>
              <a:rPr lang="en-US" dirty="0"/>
              <a:t>, pages 1–7, 2018.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5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29" y="1845128"/>
            <a:ext cx="4170066" cy="47761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A7F36C-5E08-4FF5-9F2C-BB98637657E9}"/>
              </a:ext>
            </a:extLst>
          </p:cNvPr>
          <p:cNvSpPr txBox="1">
            <a:spLocks/>
          </p:cNvSpPr>
          <p:nvPr/>
        </p:nvSpPr>
        <p:spPr>
          <a:xfrm>
            <a:off x="5685719" y="2056569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2527 images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C00D3E-79BE-40E1-AB9D-154223B9FBC1}"/>
              </a:ext>
            </a:extLst>
          </p:cNvPr>
          <p:cNvSpPr txBox="1">
            <a:spLocks/>
          </p:cNvSpPr>
          <p:nvPr/>
        </p:nvSpPr>
        <p:spPr>
          <a:xfrm>
            <a:off x="5685719" y="386806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57500 images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0540B2-DF9C-4E8E-9030-C08FF38D9356}"/>
              </a:ext>
            </a:extLst>
          </p:cNvPr>
          <p:cNvSpPr txBox="1">
            <a:spLocks/>
          </p:cNvSpPr>
          <p:nvPr/>
        </p:nvSpPr>
        <p:spPr>
          <a:xfrm>
            <a:off x="5685719" y="5311149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1000 images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75ADD2-62EB-4B18-8814-BF802642CC42}"/>
              </a:ext>
            </a:extLst>
          </p:cNvPr>
          <p:cNvSpPr txBox="1">
            <a:spLocks/>
          </p:cNvSpPr>
          <p:nvPr/>
        </p:nvSpPr>
        <p:spPr>
          <a:xfrm>
            <a:off x="5685719" y="161769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State-of-the-art: </a:t>
            </a:r>
            <a:r>
              <a:rPr lang="en-US" sz="2400" u="sng" cap="none" dirty="0"/>
              <a:t>DenseNet121</a:t>
            </a:r>
            <a:r>
              <a:rPr lang="en-US" sz="2400" cap="none" dirty="0"/>
              <a:t> </a:t>
            </a:r>
            <a:r>
              <a:rPr lang="en-US" sz="2400" cap="none" dirty="0">
                <a:solidFill>
                  <a:srgbClr val="FF0000"/>
                </a:solidFill>
              </a:rPr>
              <a:t>(95%)</a:t>
            </a:r>
          </a:p>
          <a:p>
            <a:r>
              <a:rPr lang="en-US" sz="2400" cap="none" dirty="0"/>
              <a:t>Reported in </a:t>
            </a:r>
            <a:r>
              <a:rPr lang="en-US" sz="2400" cap="none" dirty="0" err="1"/>
              <a:t>RecycleNet</a:t>
            </a:r>
            <a:r>
              <a:rPr lang="en-US" sz="2400" cap="none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8CDEDF-B262-4636-A373-7FC7821A068B}"/>
              </a:ext>
            </a:extLst>
          </p:cNvPr>
          <p:cNvSpPr txBox="1">
            <a:spLocks/>
          </p:cNvSpPr>
          <p:nvPr/>
        </p:nvSpPr>
        <p:spPr>
          <a:xfrm>
            <a:off x="5685719" y="3438949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State-of-the-art: </a:t>
            </a:r>
            <a:r>
              <a:rPr lang="en-US" sz="2400" u="sng" cap="none" dirty="0"/>
              <a:t>Deep-TEN</a:t>
            </a:r>
            <a:r>
              <a:rPr lang="en-US" sz="2400" cap="none" dirty="0"/>
              <a:t> </a:t>
            </a:r>
            <a:r>
              <a:rPr lang="en-US" sz="2400" cap="none" dirty="0">
                <a:solidFill>
                  <a:srgbClr val="FF0000"/>
                </a:solidFill>
              </a:rPr>
              <a:t>(81.3%)</a:t>
            </a:r>
          </a:p>
          <a:p>
            <a:r>
              <a:rPr lang="en-US" sz="2400" cap="none" dirty="0">
                <a:solidFill>
                  <a:srgbClr val="FF0000"/>
                </a:solidFill>
              </a:rPr>
              <a:t>Rutgers University CVPR Paper!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2EB2CC-BADF-4E85-A124-DA3248517887}"/>
              </a:ext>
            </a:extLst>
          </p:cNvPr>
          <p:cNvSpPr txBox="1">
            <a:spLocks/>
          </p:cNvSpPr>
          <p:nvPr/>
        </p:nvSpPr>
        <p:spPr>
          <a:xfrm>
            <a:off x="5685719" y="503157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State-of-the-art: </a:t>
            </a:r>
            <a:r>
              <a:rPr lang="en-US" sz="2400" u="sng" dirty="0"/>
              <a:t>FV-CNN</a:t>
            </a:r>
            <a:r>
              <a:rPr lang="en-US" sz="2400" cap="none" dirty="0"/>
              <a:t> </a:t>
            </a:r>
            <a:r>
              <a:rPr lang="en-US" sz="2400" cap="none" dirty="0">
                <a:solidFill>
                  <a:srgbClr val="FF0000"/>
                </a:solidFill>
              </a:rPr>
              <a:t>(82.4%)</a:t>
            </a:r>
          </a:p>
        </p:txBody>
      </p:sp>
    </p:spTree>
    <p:extLst>
      <p:ext uri="{BB962C8B-B14F-4D97-AF65-F5344CB8AC3E}">
        <p14:creationId xmlns:p14="http://schemas.microsoft.com/office/powerpoint/2010/main" val="55094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Convolutional Neural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Fine-tuning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Implementing new model! (Future work)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Augmentation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Shifting images horizontally and vertically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Rotation by a 45 degree angle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Horizontal flipping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Shearing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Zooming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Optimization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SGD, </a:t>
            </a:r>
            <a:r>
              <a:rPr lang="en-US" dirty="0" err="1"/>
              <a:t>RMSProp</a:t>
            </a:r>
            <a:r>
              <a:rPr lang="en-US" dirty="0"/>
              <a:t>, Adam, </a:t>
            </a:r>
            <a:r>
              <a:rPr lang="en-US" dirty="0" err="1"/>
              <a:t>Adamax</a:t>
            </a:r>
            <a:r>
              <a:rPr lang="en-US" dirty="0"/>
              <a:t>, </a:t>
            </a:r>
            <a:r>
              <a:rPr lang="en-US" dirty="0" err="1"/>
              <a:t>Nadam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092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9587"/>
            <a:ext cx="12192000" cy="49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7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41" y="1853915"/>
            <a:ext cx="9461046" cy="446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83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</TotalTime>
  <Words>461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Tw Cen MT</vt:lpstr>
      <vt:lpstr>Tw Cen MT Condensed</vt:lpstr>
      <vt:lpstr>Wingdings</vt:lpstr>
      <vt:lpstr>Wingdings 3</vt:lpstr>
      <vt:lpstr>Integral</vt:lpstr>
      <vt:lpstr>Trash Material Classification via Deep Learning</vt:lpstr>
      <vt:lpstr>Outline </vt:lpstr>
      <vt:lpstr>Motivation</vt:lpstr>
      <vt:lpstr>Problem Statement</vt:lpstr>
      <vt:lpstr>Related Work</vt:lpstr>
      <vt:lpstr>Datasets</vt:lpstr>
      <vt:lpstr>Methodology</vt:lpstr>
      <vt:lpstr>Experiments</vt:lpstr>
      <vt:lpstr>Test Results</vt:lpstr>
      <vt:lpstr>Conclusion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 Material Classification via Transfer Learning</dc:title>
  <dc:creator>Abdulellah Abualshour</dc:creator>
  <cp:lastModifiedBy>Abdulellah Abualshour</cp:lastModifiedBy>
  <cp:revision>10</cp:revision>
  <dcterms:created xsi:type="dcterms:W3CDTF">2019-04-08T06:28:10Z</dcterms:created>
  <dcterms:modified xsi:type="dcterms:W3CDTF">2019-04-09T14:12:48Z</dcterms:modified>
</cp:coreProperties>
</file>