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Source Code Pro"/>
      <p:regular r:id="rId62"/>
      <p:bold r:id="rId63"/>
    </p:embeddedFont>
    <p:embeddedFont>
      <p:font typeface="Oswald"/>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C22600F-3A1E-40F2-AC4E-408B28DAA20D}">
  <a:tblStyle styleId="{FC22600F-3A1E-40F2-AC4E-408B28DAA20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ourceCodePro-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Oswald-regular.fntdata"/><Relationship Id="rId63" Type="http://schemas.openxmlformats.org/officeDocument/2006/relationships/font" Target="fonts/SourceCodePro-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Oswald-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gineering.dartmouth.edu/courses/engs116/lectures/engs%20116%20lecture%207-05f.ppt" TargetMode="External"/><Relationship Id="rId3" Type="http://schemas.openxmlformats.org/officeDocument/2006/relationships/hyperlink" Target="http://www.inf.ed.ac.uk/teaching/courses/car/Notes/2011-12/lecture08-scoreboarding.pdf" TargetMode="External"/><Relationship Id="rId4" Type="http://schemas.openxmlformats.org/officeDocument/2006/relationships/hyperlink" Target="http://euler.mat.uson.mx/~havillam/ca/CS323/0708.cs-323011.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umd.edu/class/fall2001/cmsc411/projects/dynamic/example1.html" TargetMode="External"/><Relationship Id="rId3" Type="http://schemas.openxmlformats.org/officeDocument/2006/relationships/hyperlink" Target="http://ece-research.unm.edu/jimp/611/slides/chap4_3.html"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rgbClr val="6AA84F"/>
                </a:solidFill>
              </a:rPr>
              <a:t>Intro</a:t>
            </a:r>
          </a:p>
          <a:p>
            <a:pPr lvl="0">
              <a:spcBef>
                <a:spcPts val="0"/>
              </a:spcBef>
              <a:buNone/>
            </a:pPr>
            <a:r>
              <a:t/>
            </a:r>
            <a:endParaRPr>
              <a:solidFill>
                <a:srgbClr val="6AA84F"/>
              </a:solidFill>
            </a:endParaRPr>
          </a:p>
          <a:p>
            <a:pPr lvl="0">
              <a:spcBef>
                <a:spcPts val="0"/>
              </a:spcBef>
              <a:buNone/>
            </a:pPr>
            <a:r>
              <a:rPr lang="en">
                <a:solidFill>
                  <a:srgbClr val="6AA84F"/>
                </a:solidFill>
              </a:rPr>
              <a:t>Names</a:t>
            </a:r>
            <a:br>
              <a:rPr lang="en">
                <a:solidFill>
                  <a:srgbClr val="6AA84F"/>
                </a:solidFill>
              </a:rPr>
            </a:br>
          </a:p>
          <a:p>
            <a:pPr lvl="0">
              <a:spcBef>
                <a:spcPts val="0"/>
              </a:spcBef>
              <a:buNone/>
            </a:pPr>
            <a:r>
              <a:rPr lang="en">
                <a:solidFill>
                  <a:srgbClr val="6AA84F"/>
                </a:solidFill>
              </a:rPr>
              <a:t>Our topic is on</a:t>
            </a:r>
          </a:p>
          <a:p>
            <a:pPr lvl="0">
              <a:spcBef>
                <a:spcPts val="0"/>
              </a:spcBef>
              <a:buNone/>
            </a:pPr>
            <a:r>
              <a:t/>
            </a:r>
            <a:endParaRPr>
              <a:solidFill>
                <a:srgbClr val="6AA84F"/>
              </a:solidFill>
            </a:endParaRPr>
          </a:p>
          <a:p>
            <a:pPr indent="457200" lvl="0" rtl="0">
              <a:spcBef>
                <a:spcPts val="0"/>
              </a:spcBef>
              <a:buNone/>
            </a:pPr>
            <a:r>
              <a:rPr lang="en">
                <a:solidFill>
                  <a:srgbClr val="6AA84F"/>
                </a:solidFill>
              </a:rPr>
              <a:t>Dynamic Scheduling and ways to handle dynamic scheduling using two methods..</a:t>
            </a:r>
          </a:p>
          <a:p>
            <a:pPr indent="457200" lvl="0" rtl="0">
              <a:spcBef>
                <a:spcPts val="0"/>
              </a:spcBef>
              <a:buNone/>
            </a:pPr>
            <a:r>
              <a:t/>
            </a:r>
            <a:endParaRPr>
              <a:solidFill>
                <a:srgbClr val="6AA84F"/>
              </a:solidFill>
            </a:endParaRPr>
          </a:p>
          <a:p>
            <a:pPr indent="457200" lvl="0" rtl="0">
              <a:spcBef>
                <a:spcPts val="0"/>
              </a:spcBef>
              <a:buNone/>
            </a:pPr>
            <a:r>
              <a:rPr lang="en">
                <a:solidFill>
                  <a:srgbClr val="6AA84F"/>
                </a:solidFill>
              </a:rPr>
              <a:t>Tomasulo’s Algorithm and Scoreboarding.</a:t>
            </a:r>
          </a:p>
          <a:p>
            <a:pPr indent="457200" lvl="0">
              <a:spcBef>
                <a:spcPts val="0"/>
              </a:spcBef>
              <a:buNone/>
            </a:pPr>
            <a:r>
              <a:t/>
            </a:r>
            <a:endParaRPr>
              <a:solidFill>
                <a:srgbClr val="6AA84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u="sng">
                <a:solidFill>
                  <a:schemeClr val="hlink"/>
                </a:solidFill>
                <a:highlight>
                  <a:srgbClr val="F5F5F5"/>
                </a:highlight>
                <a:hlinkClick r:id="rId2"/>
              </a:rPr>
              <a:t>http://engineering.dartmouth.edu/courses/engs116/lectures/engs%20116%20lecture%207-05f.ppt</a:t>
            </a:r>
            <a:r>
              <a:rPr lang="en" sz="1000">
                <a:solidFill>
                  <a:srgbClr val="202020"/>
                </a:solidFill>
                <a:highlight>
                  <a:srgbClr val="F5F5F5"/>
                </a:highlight>
              </a:rPr>
              <a:t>.</a:t>
            </a:r>
          </a:p>
          <a:p>
            <a:pPr lvl="0">
              <a:spcBef>
                <a:spcPts val="0"/>
              </a:spcBef>
              <a:buNone/>
            </a:pPr>
            <a:r>
              <a:t/>
            </a:r>
            <a:endParaRPr sz="1000">
              <a:solidFill>
                <a:srgbClr val="202020"/>
              </a:solidFill>
              <a:highlight>
                <a:srgbClr val="F5F5F5"/>
              </a:highlight>
            </a:endParaRPr>
          </a:p>
          <a:p>
            <a:pPr lvl="0">
              <a:spcBef>
                <a:spcPts val="0"/>
              </a:spcBef>
              <a:buNone/>
            </a:pPr>
            <a:r>
              <a:rPr lang="en" sz="1000" u="sng">
                <a:solidFill>
                  <a:schemeClr val="hlink"/>
                </a:solidFill>
                <a:highlight>
                  <a:srgbClr val="F5F5F5"/>
                </a:highlight>
                <a:hlinkClick r:id="rId3"/>
              </a:rPr>
              <a:t>http://www.inf.ed.ac.uk/teaching/courses/car/Notes/2011-12/lecture08-scoreboarding.pdf</a:t>
            </a:r>
          </a:p>
          <a:p>
            <a:pPr lvl="0">
              <a:spcBef>
                <a:spcPts val="0"/>
              </a:spcBef>
              <a:buNone/>
            </a:pPr>
            <a:r>
              <a:t/>
            </a:r>
            <a:endParaRPr sz="1000">
              <a:solidFill>
                <a:srgbClr val="202020"/>
              </a:solidFill>
              <a:highlight>
                <a:srgbClr val="F5F5F5"/>
              </a:highlight>
            </a:endParaRPr>
          </a:p>
          <a:p>
            <a:pPr lvl="0">
              <a:spcBef>
                <a:spcPts val="0"/>
              </a:spcBef>
              <a:buNone/>
            </a:pPr>
            <a:r>
              <a:rPr lang="en" sz="1000" u="sng">
                <a:solidFill>
                  <a:schemeClr val="hlink"/>
                </a:solidFill>
                <a:highlight>
                  <a:srgbClr val="F5F5F5"/>
                </a:highlight>
                <a:hlinkClick r:id="rId4"/>
              </a:rPr>
              <a:t>http://euler.mat.uson.mx/~havillam/ca/CS323/0708.cs-323011.html</a:t>
            </a:r>
          </a:p>
          <a:p>
            <a:pPr lvl="0">
              <a:spcBef>
                <a:spcPts val="0"/>
              </a:spcBef>
              <a:buNone/>
            </a:pPr>
            <a:r>
              <a:t/>
            </a:r>
            <a:endParaRPr sz="1000">
              <a:solidFill>
                <a:srgbClr val="202020"/>
              </a:solidFill>
              <a:highlight>
                <a:srgbClr val="F5F5F5"/>
              </a:highlight>
            </a:endParaRPr>
          </a:p>
          <a:p>
            <a:pPr lvl="0">
              <a:spcBef>
                <a:spcPts val="0"/>
              </a:spcBef>
              <a:buNone/>
            </a:pPr>
            <a:r>
              <a:t/>
            </a:r>
            <a:endParaRPr sz="1000">
              <a:solidFill>
                <a:srgbClr val="202020"/>
              </a:solidFill>
              <a:highlight>
                <a:srgbClr val="F5F5F5"/>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Not really a distinction between pipeline functional units or functional units. They’ll logically give us the same result</a:t>
            </a:r>
          </a:p>
          <a:p>
            <a:pPr indent="-228600" lvl="0" marL="457200">
              <a:spcBef>
                <a:spcPts val="0"/>
              </a:spcBef>
              <a:buChar char="-"/>
            </a:pPr>
            <a:r>
              <a:rPr lang="en"/>
              <a:t>All controlled through the hardware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Simplified with 5 functional units. </a:t>
            </a:r>
          </a:p>
          <a:p>
            <a:pPr lvl="0">
              <a:spcBef>
                <a:spcPts val="0"/>
              </a:spcBef>
              <a:buNone/>
            </a:pPr>
            <a:r>
              <a:rPr lang="en"/>
              <a:t>6600 had 11 units where the scoreboard was developed. </a:t>
            </a:r>
          </a:p>
          <a:p>
            <a:pPr lvl="0">
              <a:spcBef>
                <a:spcPts val="0"/>
              </a:spcBef>
              <a:buNone/>
            </a:pPr>
            <a:r>
              <a:t/>
            </a:r>
            <a:endParaRPr/>
          </a:p>
          <a:p>
            <a:pPr lvl="0">
              <a:spcBef>
                <a:spcPts val="0"/>
              </a:spcBef>
              <a:buNone/>
            </a:pPr>
            <a:r>
              <a:rPr lang="en"/>
              <a:t>Various buses. </a:t>
            </a:r>
          </a:p>
          <a:p>
            <a:pPr lvl="0" rtl="0">
              <a:spcBef>
                <a:spcPts val="0"/>
              </a:spcBef>
              <a:buNone/>
            </a:pPr>
            <a:r>
              <a:rPr lang="en"/>
              <a:t>Then the scoreboard which controls different functional units and also controls the registers. That means controlling reading status controlling the registers, controlling the functional units. Which is all done with a centralized hardware unit.</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500"/>
              </a:spcBef>
              <a:buNone/>
            </a:pPr>
            <a:r>
              <a:rPr lang="en"/>
              <a:t>ID2 (can be done out of order)</a:t>
            </a:r>
          </a:p>
          <a:p>
            <a:pPr lvl="0" rtl="0">
              <a:lnSpc>
                <a:spcPct val="115000"/>
              </a:lnSpc>
              <a:spcBef>
                <a:spcPts val="500"/>
              </a:spcBef>
              <a:buNone/>
            </a:pPr>
            <a:r>
              <a:rPr lang="en"/>
              <a:t>When the source operands are available, the scoreboard tells the functional unit to proceed to read the operands from the registers and begin execution. The scoreboard resolves RAW hazards  dynamically in this step, and instructions may be sent into execution out of order.</a:t>
            </a:r>
          </a:p>
          <a:p>
            <a:pPr lvl="0" rtl="0">
              <a:lnSpc>
                <a:spcPct val="115000"/>
              </a:lnSpc>
              <a:spcBef>
                <a:spcPts val="500"/>
              </a:spcBef>
              <a:buNone/>
            </a:pPr>
            <a:r>
              <a:t/>
            </a:r>
            <a:endParaRPr/>
          </a:p>
          <a:p>
            <a:pPr lvl="0">
              <a:lnSpc>
                <a:spcPct val="115000"/>
              </a:lnSpc>
              <a:spcBef>
                <a:spcPts val="500"/>
              </a:spcBef>
              <a:buNone/>
            </a:pPr>
            <a:r>
              <a:t/>
            </a:r>
            <a:endParaRPr/>
          </a:p>
          <a:p>
            <a:pPr lvl="0">
              <a:spcBef>
                <a:spcPts val="0"/>
              </a:spcBef>
              <a:buNone/>
            </a:pPr>
            <a:r>
              <a:t/>
            </a:r>
            <a:endParaRPr/>
          </a:p>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http://ece-research.unm.edu/jimp/611/slides/chap4_3.html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rgbClr val="38761D"/>
                </a:solidFill>
              </a:rPr>
              <a:t>First I will give an overview of discussion today.</a:t>
            </a:r>
            <a:br>
              <a:rPr lang="en">
                <a:solidFill>
                  <a:srgbClr val="38761D"/>
                </a:solidFill>
              </a:rPr>
            </a:br>
          </a:p>
          <a:p>
            <a:pPr lvl="0">
              <a:spcBef>
                <a:spcPts val="0"/>
              </a:spcBef>
              <a:buNone/>
            </a:pPr>
            <a:r>
              <a:rPr lang="en">
                <a:solidFill>
                  <a:srgbClr val="38761D"/>
                </a:solidFill>
              </a:rPr>
              <a:t>We will break the discussion down into 3 main parts.</a:t>
            </a:r>
          </a:p>
          <a:p>
            <a:pPr lvl="0">
              <a:spcBef>
                <a:spcPts val="0"/>
              </a:spcBef>
              <a:buNone/>
            </a:pPr>
            <a:r>
              <a:t/>
            </a:r>
            <a:endParaRPr>
              <a:solidFill>
                <a:srgbClr val="38761D"/>
              </a:solidFill>
            </a:endParaRPr>
          </a:p>
          <a:p>
            <a:pPr indent="-228600" lvl="0" marL="457200" rtl="0">
              <a:spcBef>
                <a:spcPts val="0"/>
              </a:spcBef>
              <a:buClr>
                <a:srgbClr val="38761D"/>
              </a:buClr>
              <a:buChar char="-"/>
            </a:pPr>
            <a:r>
              <a:rPr lang="en">
                <a:solidFill>
                  <a:srgbClr val="38761D"/>
                </a:solidFill>
              </a:rPr>
              <a:t>I will talk about Dynamic Scheduling</a:t>
            </a:r>
          </a:p>
          <a:p>
            <a:pPr indent="-228600" lvl="1" marL="914400" rtl="0">
              <a:spcBef>
                <a:spcPts val="0"/>
              </a:spcBef>
              <a:buClr>
                <a:srgbClr val="38761D"/>
              </a:buClr>
              <a:buChar char="-"/>
            </a:pPr>
            <a:r>
              <a:rPr lang="en">
                <a:solidFill>
                  <a:srgbClr val="38761D"/>
                </a:solidFill>
              </a:rPr>
              <a:t>Reviewing ILP</a:t>
            </a:r>
          </a:p>
          <a:p>
            <a:pPr indent="-228600" lvl="1" marL="914400" rtl="0">
              <a:spcBef>
                <a:spcPts val="0"/>
              </a:spcBef>
              <a:buClr>
                <a:srgbClr val="38761D"/>
              </a:buClr>
              <a:buChar char="-"/>
            </a:pPr>
            <a:r>
              <a:rPr lang="en">
                <a:solidFill>
                  <a:srgbClr val="38761D"/>
                </a:solidFill>
              </a:rPr>
              <a:t>I will discuss what Dynamic Scheduling is in comparison to Static Scheduling</a:t>
            </a:r>
          </a:p>
          <a:p>
            <a:pPr indent="-228600" lvl="1" marL="914400" rtl="0">
              <a:spcBef>
                <a:spcPts val="0"/>
              </a:spcBef>
              <a:buClr>
                <a:srgbClr val="38761D"/>
              </a:buClr>
              <a:buChar char="-"/>
            </a:pPr>
            <a:r>
              <a:rPr lang="en">
                <a:solidFill>
                  <a:srgbClr val="38761D"/>
                </a:solidFill>
              </a:rPr>
              <a:t>Show some examples to get a better more visual understanding of the concept</a:t>
            </a:r>
          </a:p>
          <a:p>
            <a:pPr indent="-228600" lvl="1" marL="914400" rtl="0">
              <a:spcBef>
                <a:spcPts val="0"/>
              </a:spcBef>
              <a:buClr>
                <a:srgbClr val="38761D"/>
              </a:buClr>
              <a:buChar char="-"/>
            </a:pPr>
            <a:r>
              <a:rPr lang="en">
                <a:solidFill>
                  <a:srgbClr val="38761D"/>
                </a:solidFill>
              </a:rPr>
              <a:t>And finally discuss some Issues that come up when we attempt Dynamic Scheduling.</a:t>
            </a:r>
          </a:p>
          <a:p>
            <a:pPr indent="-228600" lvl="0" marL="457200" rtl="0">
              <a:spcBef>
                <a:spcPts val="0"/>
              </a:spcBef>
              <a:buClr>
                <a:srgbClr val="38761D"/>
              </a:buClr>
              <a:buChar char="-"/>
            </a:pPr>
            <a:r>
              <a:rPr lang="en">
                <a:solidFill>
                  <a:srgbClr val="38761D"/>
                </a:solidFill>
              </a:rPr>
              <a:t>Nate will discuss a dynamic scheduling method that is Scoreboarding</a:t>
            </a:r>
          </a:p>
          <a:p>
            <a:pPr indent="0" lvl="0" marL="457200" rtl="0">
              <a:spcBef>
                <a:spcPts val="0"/>
              </a:spcBef>
              <a:buNone/>
            </a:pPr>
            <a:r>
              <a:t/>
            </a:r>
            <a:endParaRPr>
              <a:solidFill>
                <a:srgbClr val="38761D"/>
              </a:solidFill>
            </a:endParaRPr>
          </a:p>
          <a:p>
            <a:pPr indent="-228600" lvl="0" marL="457200" rtl="0">
              <a:spcBef>
                <a:spcPts val="0"/>
              </a:spcBef>
              <a:buClr>
                <a:srgbClr val="38761D"/>
              </a:buClr>
              <a:buChar char="-"/>
            </a:pPr>
            <a:r>
              <a:rPr lang="en">
                <a:solidFill>
                  <a:srgbClr val="38761D"/>
                </a:solidFill>
              </a:rPr>
              <a:t>Hayden will bring us home with a piece on Tomasulo's algorithm for Dynamic Scheduling</a:t>
            </a:r>
          </a:p>
          <a:p>
            <a:pPr lvl="0" rtl="0">
              <a:spcBef>
                <a:spcPts val="0"/>
              </a:spcBef>
              <a:buNone/>
            </a:pPr>
            <a:r>
              <a:t/>
            </a:r>
            <a:endParaRPr>
              <a:solidFill>
                <a:srgbClr val="38761D"/>
              </a:solidFill>
            </a:endParaRPr>
          </a:p>
          <a:p>
            <a:pPr lvl="0">
              <a:spcBef>
                <a:spcPts val="0"/>
              </a:spcBef>
              <a:buNone/>
            </a:pPr>
            <a:r>
              <a:t/>
            </a:r>
            <a:endParaRPr b="1">
              <a:solidFill>
                <a:srgbClr val="38761D"/>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400"/>
              <a:t>LD - 1 cycle</a:t>
            </a:r>
          </a:p>
          <a:p>
            <a:pPr lvl="0">
              <a:spcBef>
                <a:spcPts val="0"/>
              </a:spcBef>
              <a:buNone/>
            </a:pPr>
            <a:r>
              <a:rPr lang="en" sz="1400"/>
              <a:t>ADDDs + SUBs - 2 Cycles</a:t>
            </a:r>
          </a:p>
          <a:p>
            <a:pPr lvl="0">
              <a:spcBef>
                <a:spcPts val="0"/>
              </a:spcBef>
              <a:buNone/>
            </a:pPr>
            <a:r>
              <a:rPr lang="en" sz="1400"/>
              <a:t>MULT - 10 cycles</a:t>
            </a:r>
          </a:p>
          <a:p>
            <a:pPr lvl="0">
              <a:spcBef>
                <a:spcPts val="0"/>
              </a:spcBef>
              <a:buNone/>
            </a:pPr>
            <a:r>
              <a:rPr lang="en" sz="1400"/>
              <a:t>DIVIDE - 40 cycles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rgbClr val="38761D"/>
                </a:solidFill>
              </a:rPr>
              <a:t>First we felt it was necessary to review some of the basics. </a:t>
            </a:r>
          </a:p>
          <a:p>
            <a:pPr lvl="0">
              <a:spcBef>
                <a:spcPts val="0"/>
              </a:spcBef>
              <a:buNone/>
            </a:pPr>
            <a:r>
              <a:t/>
            </a:r>
            <a:endParaRPr>
              <a:solidFill>
                <a:srgbClr val="38761D"/>
              </a:solidFill>
            </a:endParaRPr>
          </a:p>
          <a:p>
            <a:pPr lvl="0">
              <a:spcBef>
                <a:spcPts val="0"/>
              </a:spcBef>
              <a:buNone/>
            </a:pPr>
            <a:r>
              <a:rPr lang="en">
                <a:solidFill>
                  <a:srgbClr val="38761D"/>
                </a:solidFill>
              </a:rPr>
              <a:t>Some we have discussed in class but very necessary to understanding our topic.</a:t>
            </a:r>
          </a:p>
          <a:p>
            <a:pPr lvl="0">
              <a:spcBef>
                <a:spcPts val="0"/>
              </a:spcBef>
              <a:buNone/>
            </a:pPr>
            <a:r>
              <a:t/>
            </a:r>
            <a:endParaRPr>
              <a:solidFill>
                <a:srgbClr val="38761D"/>
              </a:solidFill>
            </a:endParaRPr>
          </a:p>
          <a:p>
            <a:pPr lvl="0">
              <a:spcBef>
                <a:spcPts val="0"/>
              </a:spcBef>
              <a:buNone/>
            </a:pPr>
            <a:r>
              <a:rPr lang="en">
                <a:solidFill>
                  <a:srgbClr val="38761D"/>
                </a:solidFill>
              </a:rPr>
              <a:t>We know that processors use pipelining techniques to overlap execution of instructions</a:t>
            </a:r>
          </a:p>
          <a:p>
            <a:pPr lvl="0">
              <a:spcBef>
                <a:spcPts val="0"/>
              </a:spcBef>
              <a:buNone/>
            </a:pPr>
            <a:r>
              <a:rPr lang="en">
                <a:solidFill>
                  <a:srgbClr val="38761D"/>
                </a:solidFill>
              </a:rPr>
              <a:t> in order to improve performance</a:t>
            </a:r>
          </a:p>
          <a:p>
            <a:pPr lvl="0">
              <a:spcBef>
                <a:spcPts val="0"/>
              </a:spcBef>
              <a:buNone/>
            </a:pPr>
            <a:r>
              <a:t/>
            </a:r>
            <a:endParaRPr>
              <a:solidFill>
                <a:srgbClr val="38761D"/>
              </a:solidFill>
            </a:endParaRPr>
          </a:p>
          <a:p>
            <a:pPr lvl="0">
              <a:spcBef>
                <a:spcPts val="0"/>
              </a:spcBef>
              <a:buNone/>
            </a:pPr>
            <a:r>
              <a:rPr lang="en">
                <a:solidFill>
                  <a:srgbClr val="38761D"/>
                </a:solidFill>
              </a:rPr>
              <a:t>This overlapping is called </a:t>
            </a:r>
            <a:r>
              <a:rPr b="1" lang="en">
                <a:solidFill>
                  <a:srgbClr val="38761D"/>
                </a:solidFill>
              </a:rPr>
              <a:t>Instruction Level Parallelism or ILP</a:t>
            </a:r>
          </a:p>
          <a:p>
            <a:pPr lvl="0">
              <a:spcBef>
                <a:spcPts val="0"/>
              </a:spcBef>
              <a:buNone/>
            </a:pPr>
            <a:r>
              <a:t/>
            </a:r>
            <a:endParaRPr b="1">
              <a:solidFill>
                <a:srgbClr val="38761D"/>
              </a:solidFill>
            </a:endParaRPr>
          </a:p>
          <a:p>
            <a:pPr lvl="0" rtl="0">
              <a:spcBef>
                <a:spcPts val="0"/>
              </a:spcBef>
              <a:buNone/>
            </a:pPr>
            <a:r>
              <a:rPr lang="en">
                <a:solidFill>
                  <a:srgbClr val="38761D"/>
                </a:solidFill>
              </a:rPr>
              <a:t>Two Approaches to </a:t>
            </a:r>
            <a:r>
              <a:rPr b="1" lang="en">
                <a:solidFill>
                  <a:srgbClr val="38761D"/>
                </a:solidFill>
              </a:rPr>
              <a:t>ILP </a:t>
            </a:r>
            <a:r>
              <a:rPr lang="en">
                <a:solidFill>
                  <a:srgbClr val="38761D"/>
                </a:solidFill>
              </a:rPr>
              <a:t>are Static and Dynamic Scheduling.</a:t>
            </a:r>
          </a:p>
          <a:p>
            <a:pPr lvl="0" rtl="0">
              <a:spcBef>
                <a:spcPts val="0"/>
              </a:spcBef>
              <a:buNone/>
            </a:pPr>
            <a:r>
              <a:t/>
            </a:r>
            <a:endParaRPr>
              <a:solidFill>
                <a:srgbClr val="38761D"/>
              </a:solidFill>
            </a:endParaRPr>
          </a:p>
          <a:p>
            <a:pPr lvl="0" rtl="0">
              <a:spcBef>
                <a:spcPts val="0"/>
              </a:spcBef>
              <a:buNone/>
            </a:pPr>
            <a:r>
              <a:rPr lang="en">
                <a:solidFill>
                  <a:srgbClr val="38761D"/>
                </a:solidFill>
              </a:rPr>
              <a:t>Static scheduling is optimized by the compiler and is more reliant on software</a:t>
            </a:r>
          </a:p>
          <a:p>
            <a:pPr lvl="0" rtl="0">
              <a:spcBef>
                <a:spcPts val="0"/>
              </a:spcBef>
              <a:buNone/>
            </a:pPr>
            <a:r>
              <a:t/>
            </a:r>
            <a:endParaRPr>
              <a:solidFill>
                <a:srgbClr val="38761D"/>
              </a:solidFill>
            </a:endParaRPr>
          </a:p>
          <a:p>
            <a:pPr lvl="0" rtl="0">
              <a:spcBef>
                <a:spcPts val="0"/>
              </a:spcBef>
              <a:buNone/>
            </a:pPr>
            <a:r>
              <a:rPr lang="en">
                <a:solidFill>
                  <a:srgbClr val="38761D"/>
                </a:solidFill>
              </a:rPr>
              <a:t>Dynamic Scheduling relies on the addition of more complex hardware to allow for out-of-order execution and handle the exceptions that come with out-of order execution.</a:t>
            </a:r>
          </a:p>
          <a:p>
            <a:pPr lvl="0">
              <a:spcBef>
                <a:spcPts val="0"/>
              </a:spcBef>
              <a:buNone/>
            </a:pPr>
            <a:r>
              <a:t/>
            </a:r>
            <a:endParaRPr>
              <a:solidFill>
                <a:srgbClr val="38761D"/>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7" name="Shape 6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5" name="Shape 6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b="1">
              <a:solidFill>
                <a:srgbClr val="38761D"/>
              </a:solidFill>
            </a:endParaRPr>
          </a:p>
          <a:p>
            <a:pPr lvl="0">
              <a:spcBef>
                <a:spcPts val="0"/>
              </a:spcBef>
              <a:buNone/>
            </a:pPr>
            <a:r>
              <a:rPr lang="en">
                <a:solidFill>
                  <a:srgbClr val="38761D"/>
                </a:solidFill>
              </a:rPr>
              <a:t>As a review. </a:t>
            </a:r>
          </a:p>
          <a:p>
            <a:pPr lvl="0">
              <a:spcBef>
                <a:spcPts val="0"/>
              </a:spcBef>
              <a:buNone/>
            </a:pPr>
            <a:r>
              <a:t/>
            </a:r>
            <a:endParaRPr>
              <a:solidFill>
                <a:srgbClr val="38761D"/>
              </a:solidFill>
            </a:endParaRPr>
          </a:p>
          <a:p>
            <a:pPr lvl="0" rtl="0">
              <a:spcBef>
                <a:spcPts val="0"/>
              </a:spcBef>
              <a:buNone/>
            </a:pPr>
            <a:r>
              <a:rPr lang="en">
                <a:solidFill>
                  <a:srgbClr val="38761D"/>
                </a:solidFill>
              </a:rPr>
              <a:t>In-Order-Execution is a pipelining method where all of the instructions execute the order they are received. </a:t>
            </a:r>
          </a:p>
          <a:p>
            <a:pPr lvl="0" rtl="0">
              <a:spcBef>
                <a:spcPts val="0"/>
              </a:spcBef>
              <a:buNone/>
            </a:pPr>
            <a:r>
              <a:t/>
            </a:r>
            <a:endParaRPr>
              <a:solidFill>
                <a:srgbClr val="38761D"/>
              </a:solidFill>
            </a:endParaRPr>
          </a:p>
          <a:p>
            <a:pPr lvl="0" rtl="0">
              <a:spcBef>
                <a:spcPts val="0"/>
              </a:spcBef>
              <a:buNone/>
            </a:pPr>
            <a:r>
              <a:rPr lang="en">
                <a:solidFill>
                  <a:srgbClr val="38761D"/>
                </a:solidFill>
              </a:rPr>
              <a:t>The problem with this is that when an instruction needs to stall all of the instructions behind the instruction need to stall as well.</a:t>
            </a:r>
          </a:p>
          <a:p>
            <a:pPr lvl="0" rtl="0">
              <a:spcBef>
                <a:spcPts val="0"/>
              </a:spcBef>
              <a:buNone/>
            </a:pPr>
            <a:r>
              <a:t/>
            </a:r>
            <a:endParaRPr>
              <a:solidFill>
                <a:srgbClr val="38761D"/>
              </a:solidFill>
            </a:endParaRPr>
          </a:p>
          <a:p>
            <a:pPr lvl="0" rtl="0">
              <a:spcBef>
                <a:spcPts val="0"/>
              </a:spcBef>
              <a:buNone/>
            </a:pPr>
            <a:r>
              <a:rPr lang="en">
                <a:solidFill>
                  <a:srgbClr val="38761D"/>
                </a:solidFill>
              </a:rPr>
              <a:t>For example the common RAW data hazard.</a:t>
            </a:r>
          </a:p>
          <a:p>
            <a:pPr lvl="0" rtl="0">
              <a:spcBef>
                <a:spcPts val="0"/>
              </a:spcBef>
              <a:buNone/>
            </a:pPr>
            <a:r>
              <a:t/>
            </a:r>
            <a:endParaRPr>
              <a:solidFill>
                <a:srgbClr val="38761D"/>
              </a:solidFill>
            </a:endParaRPr>
          </a:p>
          <a:p>
            <a:pPr lvl="0" rtl="0">
              <a:spcBef>
                <a:spcPts val="0"/>
              </a:spcBef>
              <a:buNone/>
            </a:pPr>
            <a:r>
              <a:rPr lang="en">
                <a:solidFill>
                  <a:srgbClr val="38761D"/>
                </a:solidFill>
              </a:rPr>
              <a:t>The highlighted data hazard is causing the </a:t>
            </a:r>
            <a:r>
              <a:rPr b="1" lang="en">
                <a:solidFill>
                  <a:srgbClr val="38761D"/>
                </a:solidFill>
              </a:rPr>
              <a:t>sub </a:t>
            </a:r>
            <a:r>
              <a:rPr lang="en">
                <a:solidFill>
                  <a:srgbClr val="38761D"/>
                </a:solidFill>
              </a:rPr>
              <a:t>instruction to wait until the values are registered appropriately. </a:t>
            </a:r>
          </a:p>
          <a:p>
            <a:pPr lvl="0" rtl="0">
              <a:spcBef>
                <a:spcPts val="0"/>
              </a:spcBef>
              <a:buNone/>
            </a:pPr>
            <a:r>
              <a:t/>
            </a:r>
            <a:endParaRPr>
              <a:solidFill>
                <a:srgbClr val="38761D"/>
              </a:solidFill>
            </a:endParaRPr>
          </a:p>
          <a:p>
            <a:pPr lvl="0" rtl="0">
              <a:spcBef>
                <a:spcPts val="0"/>
              </a:spcBef>
              <a:buNone/>
            </a:pPr>
            <a:r>
              <a:rPr lang="en">
                <a:solidFill>
                  <a:srgbClr val="38761D"/>
                </a:solidFill>
              </a:rPr>
              <a:t>This wait can be costly.</a:t>
            </a:r>
          </a:p>
          <a:p>
            <a:pPr lvl="0" rtl="0">
              <a:spcBef>
                <a:spcPts val="0"/>
              </a:spcBef>
              <a:buNone/>
            </a:pPr>
            <a:r>
              <a:t/>
            </a:r>
            <a:endParaRPr>
              <a:solidFill>
                <a:srgbClr val="38761D"/>
              </a:solidFill>
            </a:endParaRPr>
          </a:p>
          <a:p>
            <a:pPr lvl="0" rtl="0">
              <a:spcBef>
                <a:spcPts val="0"/>
              </a:spcBef>
              <a:buNone/>
            </a:pPr>
            <a:r>
              <a:rPr lang="en">
                <a:solidFill>
                  <a:srgbClr val="38761D"/>
                </a:solidFill>
              </a:rPr>
              <a:t>It would be great if this </a:t>
            </a:r>
            <a:r>
              <a:rPr b="1" lang="en">
                <a:solidFill>
                  <a:srgbClr val="38761D"/>
                </a:solidFill>
              </a:rPr>
              <a:t>sub </a:t>
            </a:r>
            <a:r>
              <a:rPr lang="en">
                <a:solidFill>
                  <a:srgbClr val="38761D"/>
                </a:solidFill>
              </a:rPr>
              <a:t>instruction could just execute out-of-order and that's just what Dynamic Scheduling allows us to do.</a:t>
            </a:r>
          </a:p>
          <a:p>
            <a:pPr lvl="0">
              <a:spcBef>
                <a:spcPts val="0"/>
              </a:spcBef>
              <a:buNone/>
            </a:pPr>
            <a:r>
              <a:t/>
            </a:r>
            <a:endParaRPr>
              <a:solidFill>
                <a:srgbClr val="38761D"/>
              </a:solidFill>
            </a:endParaRPr>
          </a:p>
          <a:p>
            <a:pPr lvl="0">
              <a:spcBef>
                <a:spcPts val="0"/>
              </a:spcBef>
              <a:buNone/>
            </a:pPr>
            <a:r>
              <a:rPr lang="en">
                <a:solidFill>
                  <a:srgbClr val="38761D"/>
                </a:solidFill>
              </a:rPr>
              <a:t>That is we can allow the instruction behind the stall to proceed without having to wait.</a:t>
            </a:r>
          </a:p>
          <a:p>
            <a:pPr lvl="0">
              <a:spcBef>
                <a:spcPts val="0"/>
              </a:spcBef>
              <a:buNone/>
            </a:pPr>
            <a:r>
              <a:t/>
            </a:r>
            <a:endParaRPr>
              <a:solidFill>
                <a:srgbClr val="38761D"/>
              </a:solidFill>
            </a:endParaRPr>
          </a:p>
          <a:p>
            <a:pPr lvl="0">
              <a:spcBef>
                <a:spcPts val="0"/>
              </a:spcBef>
              <a:buNone/>
            </a:pPr>
            <a:r>
              <a:rPr lang="en">
                <a:solidFill>
                  <a:srgbClr val="38761D"/>
                </a:solidFill>
              </a:rPr>
              <a:t>This case the </a:t>
            </a:r>
            <a:r>
              <a:rPr b="1" lang="en">
                <a:solidFill>
                  <a:srgbClr val="38761D"/>
                </a:solidFill>
              </a:rPr>
              <a:t>sub </a:t>
            </a:r>
            <a:r>
              <a:rPr lang="en">
                <a:solidFill>
                  <a:srgbClr val="38761D"/>
                </a:solidFill>
              </a:rPr>
              <a:t>instruction could execute without waiting.</a:t>
            </a:r>
          </a:p>
          <a:p>
            <a:pPr lvl="0">
              <a:spcBef>
                <a:spcPts val="0"/>
              </a:spcBef>
              <a:buNone/>
            </a:pPr>
            <a:r>
              <a:t/>
            </a:r>
            <a:endParaRPr>
              <a:solidFill>
                <a:srgbClr val="38761D"/>
              </a:solidFill>
            </a:endParaRPr>
          </a:p>
          <a:p>
            <a:pPr lvl="0" rtl="0">
              <a:spcBef>
                <a:spcPts val="0"/>
              </a:spcBef>
              <a:buNone/>
            </a:pPr>
            <a:r>
              <a:rPr lang="en">
                <a:solidFill>
                  <a:srgbClr val="38761D"/>
                </a:solidFill>
              </a:rPr>
              <a:t>Dynamic Scheduling implies out-of-order execution.</a:t>
            </a:r>
          </a:p>
          <a:p>
            <a:pPr lvl="0">
              <a:spcBef>
                <a:spcPts val="0"/>
              </a:spcBef>
              <a:buNone/>
            </a:pPr>
            <a:r>
              <a:t/>
            </a:r>
            <a:endParaRPr>
              <a:solidFill>
                <a:srgbClr val="38761D"/>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9" name="Shape 7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4" name="Shape 7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t>LD - 1 cycle</a:t>
            </a:r>
          </a:p>
          <a:p>
            <a:pPr lvl="0" rtl="0">
              <a:spcBef>
                <a:spcPts val="0"/>
              </a:spcBef>
              <a:buNone/>
            </a:pPr>
            <a:r>
              <a:rPr lang="en" sz="1400"/>
              <a:t>ADDDs + SUBs - 2 Cycles</a:t>
            </a:r>
          </a:p>
          <a:p>
            <a:pPr lvl="0" rtl="0">
              <a:spcBef>
                <a:spcPts val="0"/>
              </a:spcBef>
              <a:buNone/>
            </a:pPr>
            <a:r>
              <a:rPr lang="en" sz="1400"/>
              <a:t>MULT - 10 cycles</a:t>
            </a:r>
          </a:p>
          <a:p>
            <a:pPr lvl="0" rtl="0">
              <a:spcBef>
                <a:spcPts val="0"/>
              </a:spcBef>
              <a:buNone/>
            </a:pPr>
            <a:r>
              <a:rPr lang="en" sz="1400"/>
              <a:t>DIVIDE - 40 cycles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6" name="Shape 846"/>
        <p:cNvGrpSpPr/>
        <p:nvPr/>
      </p:nvGrpSpPr>
      <p:grpSpPr>
        <a:xfrm>
          <a:off x="0" y="0"/>
          <a:ext cx="0" cy="0"/>
          <a:chOff x="0" y="0"/>
          <a:chExt cx="0" cy="0"/>
        </a:xfrm>
      </p:grpSpPr>
      <p:sp>
        <p:nvSpPr>
          <p:cNvPr id="847" name="Shape 8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8" name="Shape 8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Window: how far ahead we can look for instructions to execute in parallel</a:t>
            </a:r>
          </a:p>
          <a:p>
            <a:pPr lvl="0">
              <a:spcBef>
                <a:spcPts val="0"/>
              </a:spcBef>
              <a:buNone/>
            </a:pPr>
            <a:r>
              <a:t/>
            </a:r>
            <a:endParaRPr/>
          </a:p>
          <a:p>
            <a:pPr lvl="0">
              <a:spcBef>
                <a:spcPts val="0"/>
              </a:spcBef>
              <a:buNone/>
            </a:pPr>
            <a:r>
              <a:rPr lang="en"/>
              <a:t>Stalls for WAW</a:t>
            </a:r>
          </a:p>
          <a:p>
            <a:pPr lvl="0">
              <a:spcBef>
                <a:spcPts val="0"/>
              </a:spcBef>
              <a:buNone/>
            </a:pPr>
            <a:r>
              <a:rPr lang="en"/>
              <a:t>Wait for WAR hazards before WB</a:t>
            </a:r>
          </a:p>
          <a:p>
            <a:pPr lvl="0">
              <a:spcBef>
                <a:spcPts val="0"/>
              </a:spcBef>
              <a:buNone/>
            </a:pPr>
            <a:r>
              <a:t/>
            </a:r>
            <a:endParaRPr/>
          </a:p>
          <a:p>
            <a:pPr lvl="0">
              <a:spcBef>
                <a:spcPts val="0"/>
              </a:spcBef>
              <a:buNone/>
            </a:pPr>
            <a:r>
              <a:rPr lang="en"/>
              <a:t>Scoreboard example if needed</a:t>
            </a:r>
          </a:p>
          <a:p>
            <a:pPr lvl="0">
              <a:lnSpc>
                <a:spcPct val="115000"/>
              </a:lnSpc>
              <a:spcBef>
                <a:spcPts val="0"/>
              </a:spcBef>
              <a:spcAft>
                <a:spcPts val="1600"/>
              </a:spcAft>
              <a:buNone/>
            </a:pPr>
            <a:r>
              <a:rPr lang="en" u="sng">
                <a:solidFill>
                  <a:schemeClr val="accent5"/>
                </a:solidFill>
                <a:latin typeface="Source Code Pro"/>
                <a:ea typeface="Source Code Pro"/>
                <a:cs typeface="Source Code Pro"/>
                <a:sym typeface="Source Code Pro"/>
                <a:hlinkClick r:id="rId2"/>
              </a:rPr>
              <a:t>https://www.cs.umd.edu/class/fall2001/cmsc411/projects/dynamic/example1.html</a:t>
            </a:r>
          </a:p>
          <a:p>
            <a:pPr lvl="0">
              <a:lnSpc>
                <a:spcPct val="115000"/>
              </a:lnSpc>
              <a:spcBef>
                <a:spcPts val="0"/>
              </a:spcBef>
              <a:spcAft>
                <a:spcPts val="1600"/>
              </a:spcAft>
              <a:buNone/>
            </a:pPr>
            <a:r>
              <a:rPr lang="en">
                <a:solidFill>
                  <a:schemeClr val="dk2"/>
                </a:solidFill>
                <a:latin typeface="Source Code Pro"/>
                <a:ea typeface="Source Code Pro"/>
                <a:cs typeface="Source Code Pro"/>
                <a:sym typeface="Source Code Pro"/>
              </a:rPr>
              <a:t>Or</a:t>
            </a:r>
          </a:p>
          <a:p>
            <a:pPr lvl="0" rtl="0">
              <a:lnSpc>
                <a:spcPct val="115000"/>
              </a:lnSpc>
              <a:spcBef>
                <a:spcPts val="0"/>
              </a:spcBef>
              <a:spcAft>
                <a:spcPts val="1600"/>
              </a:spcAft>
              <a:buNone/>
            </a:pPr>
            <a:r>
              <a:rPr lang="en" u="sng">
                <a:solidFill>
                  <a:schemeClr val="accent5"/>
                </a:solidFill>
                <a:latin typeface="Source Code Pro"/>
                <a:ea typeface="Source Code Pro"/>
                <a:cs typeface="Source Code Pro"/>
                <a:sym typeface="Source Code Pro"/>
                <a:hlinkClick r:id="rId3"/>
              </a:rPr>
              <a:t>http://ece-research.unm.edu/jimp/611/slides/chap4_3.html</a:t>
            </a:r>
          </a:p>
          <a:p>
            <a:pPr lvl="0">
              <a:lnSpc>
                <a:spcPct val="115000"/>
              </a:lnSpc>
              <a:spcBef>
                <a:spcPts val="0"/>
              </a:spcBef>
              <a:spcAft>
                <a:spcPts val="1600"/>
              </a:spcAft>
              <a:buNone/>
            </a:pPr>
            <a:r>
              <a:rPr lang="en"/>
              <a:t>Have to do parallel reading and writing</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2" name="Shape 8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rgbClr val="38761D"/>
                </a:solidFill>
              </a:rPr>
              <a:t>For example:</a:t>
            </a:r>
          </a:p>
          <a:p>
            <a:pPr lvl="0">
              <a:spcBef>
                <a:spcPts val="0"/>
              </a:spcBef>
              <a:buNone/>
            </a:pPr>
            <a:r>
              <a:t/>
            </a:r>
            <a:endParaRPr>
              <a:solidFill>
                <a:srgbClr val="38761D"/>
              </a:solidFill>
            </a:endParaRPr>
          </a:p>
          <a:p>
            <a:pPr lvl="0">
              <a:spcBef>
                <a:spcPts val="0"/>
              </a:spcBef>
              <a:buNone/>
            </a:pPr>
            <a:r>
              <a:rPr lang="en">
                <a:solidFill>
                  <a:srgbClr val="38761D"/>
                </a:solidFill>
              </a:rPr>
              <a:t>In out-of-order execution</a:t>
            </a:r>
          </a:p>
          <a:p>
            <a:pPr lvl="0">
              <a:spcBef>
                <a:spcPts val="0"/>
              </a:spcBef>
              <a:buNone/>
            </a:pPr>
            <a:r>
              <a:t/>
            </a:r>
            <a:endParaRPr>
              <a:solidFill>
                <a:srgbClr val="38761D"/>
              </a:solidFill>
            </a:endParaRPr>
          </a:p>
          <a:p>
            <a:pPr indent="-228600" lvl="0" marL="457200" rtl="0">
              <a:spcBef>
                <a:spcPts val="0"/>
              </a:spcBef>
              <a:buClr>
                <a:srgbClr val="38761D"/>
              </a:buClr>
              <a:buAutoNum type="arabicPeriod"/>
            </a:pPr>
            <a:r>
              <a:rPr lang="en">
                <a:solidFill>
                  <a:srgbClr val="38761D"/>
                </a:solidFill>
              </a:rPr>
              <a:t>Instructions are issued or decoded i</a:t>
            </a:r>
            <a:r>
              <a:rPr b="1" lang="en">
                <a:solidFill>
                  <a:srgbClr val="38761D"/>
                </a:solidFill>
              </a:rPr>
              <a:t>n-order</a:t>
            </a:r>
          </a:p>
          <a:p>
            <a:pPr indent="-228600" lvl="0" marL="457200" rtl="0">
              <a:spcBef>
                <a:spcPts val="0"/>
              </a:spcBef>
              <a:buClr>
                <a:srgbClr val="38761D"/>
              </a:buClr>
              <a:buAutoNum type="arabicPeriod"/>
            </a:pPr>
            <a:r>
              <a:rPr lang="en">
                <a:solidFill>
                  <a:srgbClr val="38761D"/>
                </a:solidFill>
              </a:rPr>
              <a:t>It is the hardware that dynamically schedules instructions, deciding what order the instructions can be executed.</a:t>
            </a:r>
          </a:p>
          <a:p>
            <a:pPr indent="-228600" lvl="0" marL="457200">
              <a:spcBef>
                <a:spcPts val="0"/>
              </a:spcBef>
              <a:buClr>
                <a:srgbClr val="38761D"/>
              </a:buClr>
              <a:buAutoNum type="arabicPeriod"/>
            </a:pPr>
            <a:r>
              <a:rPr lang="en">
                <a:solidFill>
                  <a:srgbClr val="38761D"/>
                </a:solidFill>
              </a:rPr>
              <a:t>If there is no dependency then the instruction may be scheduled for execution. </a:t>
            </a:r>
            <a:r>
              <a:rPr b="1" lang="en">
                <a:solidFill>
                  <a:srgbClr val="38761D"/>
                </a:solidFill>
              </a:rPr>
              <a:t>without</a:t>
            </a:r>
            <a:r>
              <a:rPr lang="en">
                <a:solidFill>
                  <a:srgbClr val="38761D"/>
                </a:solidFill>
              </a:rPr>
              <a:t> waiting for stalls.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6" name="Shape 876"/>
        <p:cNvGrpSpPr/>
        <p:nvPr/>
      </p:nvGrpSpPr>
      <p:grpSpPr>
        <a:xfrm>
          <a:off x="0" y="0"/>
          <a:ext cx="0" cy="0"/>
          <a:chOff x="0" y="0"/>
          <a:chExt cx="0" cy="0"/>
        </a:xfrm>
      </p:grpSpPr>
      <p:sp>
        <p:nvSpPr>
          <p:cNvPr id="877" name="Shape 8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8" name="Shape 8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9" name="Shape 889"/>
        <p:cNvGrpSpPr/>
        <p:nvPr/>
      </p:nvGrpSpPr>
      <p:grpSpPr>
        <a:xfrm>
          <a:off x="0" y="0"/>
          <a:ext cx="0" cy="0"/>
          <a:chOff x="0" y="0"/>
          <a:chExt cx="0" cy="0"/>
        </a:xfrm>
      </p:grpSpPr>
      <p:sp>
        <p:nvSpPr>
          <p:cNvPr id="890" name="Shape 8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1" name="Shape 8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1st - take instruction from buffer</a:t>
            </a:r>
          </a:p>
          <a:p>
            <a:pPr lvl="0">
              <a:spcBef>
                <a:spcPts val="0"/>
              </a:spcBef>
              <a:buNone/>
            </a:pPr>
            <a:r>
              <a:rPr lang="en"/>
              <a:t>2nd - look if the inputs are available in the rat</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2" name="Shape 9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6" name="Shape 946"/>
        <p:cNvGrpSpPr/>
        <p:nvPr/>
      </p:nvGrpSpPr>
      <p:grpSpPr>
        <a:xfrm>
          <a:off x="0" y="0"/>
          <a:ext cx="0" cy="0"/>
          <a:chOff x="0" y="0"/>
          <a:chExt cx="0" cy="0"/>
        </a:xfrm>
      </p:grpSpPr>
      <p:sp>
        <p:nvSpPr>
          <p:cNvPr id="947" name="Shape 9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8" name="Shape 9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2" name="Shape 952"/>
        <p:cNvGrpSpPr/>
        <p:nvPr/>
      </p:nvGrpSpPr>
      <p:grpSpPr>
        <a:xfrm>
          <a:off x="0" y="0"/>
          <a:ext cx="0" cy="0"/>
          <a:chOff x="0" y="0"/>
          <a:chExt cx="0" cy="0"/>
        </a:xfrm>
      </p:grpSpPr>
      <p:sp>
        <p:nvSpPr>
          <p:cNvPr id="953" name="Shape 9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4" name="Shape 9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8" name="Shape 958"/>
        <p:cNvGrpSpPr/>
        <p:nvPr/>
      </p:nvGrpSpPr>
      <p:grpSpPr>
        <a:xfrm>
          <a:off x="0" y="0"/>
          <a:ext cx="0" cy="0"/>
          <a:chOff x="0" y="0"/>
          <a:chExt cx="0" cy="0"/>
        </a:xfrm>
      </p:grpSpPr>
      <p:sp>
        <p:nvSpPr>
          <p:cNvPr id="959" name="Shape 9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0" name="Shape 9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solidFill>
                  <a:schemeClr val="dk2"/>
                </a:solidFill>
                <a:latin typeface="Source Code Pro"/>
                <a:ea typeface="Source Code Pro"/>
                <a:cs typeface="Source Code Pro"/>
                <a:sym typeface="Source Code Pro"/>
              </a:rPr>
              <a:t>Dynamic scheduling has its advantages and disadvantages.</a:t>
            </a:r>
          </a:p>
          <a:p>
            <a:pPr lvl="0" rtl="0">
              <a:lnSpc>
                <a:spcPct val="115000"/>
              </a:lnSpc>
              <a:spcBef>
                <a:spcPts val="0"/>
              </a:spcBef>
              <a:spcAft>
                <a:spcPts val="1600"/>
              </a:spcAft>
              <a:buNone/>
            </a:pPr>
            <a:r>
              <a:rPr lang="en">
                <a:solidFill>
                  <a:schemeClr val="dk2"/>
                </a:solidFill>
                <a:latin typeface="Source Code Pro"/>
                <a:ea typeface="Source Code Pro"/>
                <a:cs typeface="Source Code Pro"/>
                <a:sym typeface="Source Code Pro"/>
              </a:rPr>
              <a:t>It increases performance.</a:t>
            </a:r>
          </a:p>
          <a:p>
            <a:pPr lvl="0" rtl="0">
              <a:lnSpc>
                <a:spcPct val="115000"/>
              </a:lnSpc>
              <a:spcBef>
                <a:spcPts val="0"/>
              </a:spcBef>
              <a:spcAft>
                <a:spcPts val="1600"/>
              </a:spcAft>
              <a:buNone/>
            </a:pPr>
            <a:r>
              <a:rPr lang="en">
                <a:solidFill>
                  <a:schemeClr val="dk2"/>
                </a:solidFill>
                <a:latin typeface="Source Code Pro"/>
                <a:ea typeface="Source Code Pro"/>
                <a:cs typeface="Source Code Pro"/>
                <a:sym typeface="Source Code Pro"/>
              </a:rPr>
              <a:t>It is better at hiding latencies giving us less processor stalling as opposed to an in-order-execution style. </a:t>
            </a:r>
          </a:p>
          <a:p>
            <a:pPr lvl="0" rtl="0">
              <a:lnSpc>
                <a:spcPct val="115000"/>
              </a:lnSpc>
              <a:spcBef>
                <a:spcPts val="0"/>
              </a:spcBef>
              <a:spcAft>
                <a:spcPts val="1600"/>
              </a:spcAft>
              <a:buNone/>
            </a:pPr>
            <a:r>
              <a:rPr lang="en">
                <a:solidFill>
                  <a:schemeClr val="dk2"/>
                </a:solidFill>
                <a:latin typeface="Source Code Pro"/>
                <a:ea typeface="Source Code Pro"/>
                <a:cs typeface="Source Code Pro"/>
                <a:sym typeface="Source Code Pro"/>
              </a:rPr>
              <a:t>Dynamic scheduling also simplifies the compiler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rgbClr val="38761D"/>
                </a:solidFill>
              </a:rPr>
              <a:t>If out-of-order execution is allowed WAR or WAW hazards could arise.</a:t>
            </a:r>
          </a:p>
          <a:p>
            <a:pPr lvl="0">
              <a:spcBef>
                <a:spcPts val="0"/>
              </a:spcBef>
              <a:buNone/>
            </a:pPr>
            <a:r>
              <a:t/>
            </a:r>
            <a:endParaRPr>
              <a:solidFill>
                <a:srgbClr val="38761D"/>
              </a:solidFill>
            </a:endParaRPr>
          </a:p>
          <a:p>
            <a:pPr lvl="0">
              <a:spcBef>
                <a:spcPts val="0"/>
              </a:spcBef>
              <a:buNone/>
            </a:pPr>
            <a:r>
              <a:rPr lang="en">
                <a:solidFill>
                  <a:srgbClr val="38761D"/>
                </a:solidFill>
              </a:rPr>
              <a:t>Elimination these hazards is essential to out-of order execution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400">
                <a:solidFill>
                  <a:schemeClr val="dk2"/>
                </a:solidFill>
                <a:latin typeface="Source Code Pro"/>
                <a:ea typeface="Source Code Pro"/>
                <a:cs typeface="Source Code Pro"/>
                <a:sym typeface="Source Code Pro"/>
              </a:rPr>
              <a:t>In order solve the problems of WAR and WAW hazards when dynamic scheduling we present two historical and popular algorithms.</a:t>
            </a:r>
          </a:p>
          <a:p>
            <a:pPr lvl="0" rtl="0" algn="l">
              <a:lnSpc>
                <a:spcPct val="115000"/>
              </a:lnSpc>
              <a:spcBef>
                <a:spcPts val="0"/>
              </a:spcBef>
              <a:spcAft>
                <a:spcPts val="1600"/>
              </a:spcAft>
              <a:buNone/>
            </a:pPr>
            <a:r>
              <a:rPr b="1" lang="en" sz="1400">
                <a:solidFill>
                  <a:schemeClr val="dk2"/>
                </a:solidFill>
                <a:latin typeface="Source Code Pro"/>
                <a:ea typeface="Source Code Pro"/>
                <a:cs typeface="Source Code Pro"/>
                <a:sym typeface="Source Code Pro"/>
              </a:rPr>
              <a:t>Tomasulo’s Algorithm and Scoreboarding.</a:t>
            </a:r>
          </a:p>
          <a:p>
            <a:pPr lvl="0" algn="l">
              <a:lnSpc>
                <a:spcPct val="115000"/>
              </a:lnSpc>
              <a:spcBef>
                <a:spcPts val="0"/>
              </a:spcBef>
              <a:spcAft>
                <a:spcPts val="1600"/>
              </a:spcAft>
              <a:buNone/>
            </a:pPr>
            <a:r>
              <a:rPr lang="en" sz="1400">
                <a:solidFill>
                  <a:schemeClr val="dk2"/>
                </a:solidFill>
                <a:latin typeface="Source Code Pro"/>
                <a:ea typeface="Source Code Pro"/>
                <a:cs typeface="Source Code Pro"/>
                <a:sym typeface="Source Code Pro"/>
              </a:rPr>
              <a:t>I will hand it over to Nate to discuss the Scoreboarding technique.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rtl="0" algn="ctr">
              <a:spcBef>
                <a:spcPts val="0"/>
              </a:spcBef>
              <a:buClr>
                <a:schemeClr val="lt1"/>
              </a:buClr>
              <a:buSzPct val="100000"/>
              <a:defRPr sz="6000">
                <a:solidFill>
                  <a:schemeClr val="lt1"/>
                </a:solidFill>
              </a:defRPr>
            </a:lvl1pPr>
            <a:lvl2pPr lvl="1" rtl="0" algn="ctr">
              <a:spcBef>
                <a:spcPts val="0"/>
              </a:spcBef>
              <a:buClr>
                <a:schemeClr val="lt1"/>
              </a:buClr>
              <a:buSzPct val="100000"/>
              <a:defRPr sz="6000">
                <a:solidFill>
                  <a:schemeClr val="lt1"/>
                </a:solidFill>
              </a:defRPr>
            </a:lvl2pPr>
            <a:lvl3pPr lvl="2" rtl="0" algn="ctr">
              <a:spcBef>
                <a:spcPts val="0"/>
              </a:spcBef>
              <a:buClr>
                <a:schemeClr val="lt1"/>
              </a:buClr>
              <a:buSzPct val="100000"/>
              <a:defRPr sz="6000">
                <a:solidFill>
                  <a:schemeClr val="lt1"/>
                </a:solidFill>
              </a:defRPr>
            </a:lvl3pPr>
            <a:lvl4pPr lvl="3" rtl="0" algn="ctr">
              <a:spcBef>
                <a:spcPts val="0"/>
              </a:spcBef>
              <a:buClr>
                <a:schemeClr val="lt1"/>
              </a:buClr>
              <a:buSzPct val="100000"/>
              <a:defRPr sz="6000">
                <a:solidFill>
                  <a:schemeClr val="lt1"/>
                </a:solidFill>
              </a:defRPr>
            </a:lvl4pPr>
            <a:lvl5pPr lvl="4" rtl="0" algn="ctr">
              <a:spcBef>
                <a:spcPts val="0"/>
              </a:spcBef>
              <a:buClr>
                <a:schemeClr val="lt1"/>
              </a:buClr>
              <a:buSzPct val="100000"/>
              <a:defRPr sz="6000">
                <a:solidFill>
                  <a:schemeClr val="lt1"/>
                </a:solidFill>
              </a:defRPr>
            </a:lvl5pPr>
            <a:lvl6pPr lvl="5" rtl="0" algn="ctr">
              <a:spcBef>
                <a:spcPts val="0"/>
              </a:spcBef>
              <a:buClr>
                <a:schemeClr val="lt1"/>
              </a:buClr>
              <a:buSzPct val="100000"/>
              <a:defRPr sz="6000">
                <a:solidFill>
                  <a:schemeClr val="lt1"/>
                </a:solidFill>
              </a:defRPr>
            </a:lvl6pPr>
            <a:lvl7pPr lvl="6" rtl="0" algn="ctr">
              <a:spcBef>
                <a:spcPts val="0"/>
              </a:spcBef>
              <a:buClr>
                <a:schemeClr val="lt1"/>
              </a:buClr>
              <a:buSzPct val="100000"/>
              <a:defRPr sz="6000">
                <a:solidFill>
                  <a:schemeClr val="lt1"/>
                </a:solidFill>
              </a:defRPr>
            </a:lvl7pPr>
            <a:lvl8pPr lvl="7" rtl="0" algn="ctr">
              <a:spcBef>
                <a:spcPts val="0"/>
              </a:spcBef>
              <a:buClr>
                <a:schemeClr val="lt1"/>
              </a:buClr>
              <a:buSzPct val="100000"/>
              <a:defRPr sz="6000">
                <a:solidFill>
                  <a:schemeClr val="lt1"/>
                </a:solidFill>
              </a:defRPr>
            </a:lvl8pPr>
            <a:lvl9pPr lvl="8" rtl="0"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rtl="0" algn="ctr">
              <a:lnSpc>
                <a:spcPct val="100000"/>
              </a:lnSpc>
              <a:spcBef>
                <a:spcPts val="0"/>
              </a:spcBef>
              <a:spcAft>
                <a:spcPts val="0"/>
              </a:spcAft>
              <a:buSzPct val="100000"/>
              <a:buFont typeface="Oswald"/>
              <a:buNone/>
              <a:defRPr sz="3600">
                <a:latin typeface="Oswald"/>
                <a:ea typeface="Oswald"/>
                <a:cs typeface="Oswald"/>
                <a:sym typeface="Oswald"/>
              </a:defRPr>
            </a:lvl1pPr>
            <a:lvl2pPr lvl="1" rtl="0" algn="ctr">
              <a:lnSpc>
                <a:spcPct val="100000"/>
              </a:lnSpc>
              <a:spcBef>
                <a:spcPts val="0"/>
              </a:spcBef>
              <a:spcAft>
                <a:spcPts val="0"/>
              </a:spcAft>
              <a:buSzPct val="100000"/>
              <a:buFont typeface="Oswald"/>
              <a:buNone/>
              <a:defRPr sz="3600">
                <a:latin typeface="Oswald"/>
                <a:ea typeface="Oswald"/>
                <a:cs typeface="Oswald"/>
                <a:sym typeface="Oswald"/>
              </a:defRPr>
            </a:lvl2pPr>
            <a:lvl3pPr lvl="2" rtl="0" algn="ctr">
              <a:lnSpc>
                <a:spcPct val="100000"/>
              </a:lnSpc>
              <a:spcBef>
                <a:spcPts val="0"/>
              </a:spcBef>
              <a:spcAft>
                <a:spcPts val="0"/>
              </a:spcAft>
              <a:buSzPct val="100000"/>
              <a:buFont typeface="Oswald"/>
              <a:buNone/>
              <a:defRPr sz="3600">
                <a:latin typeface="Oswald"/>
                <a:ea typeface="Oswald"/>
                <a:cs typeface="Oswald"/>
                <a:sym typeface="Oswald"/>
              </a:defRPr>
            </a:lvl3pPr>
            <a:lvl4pPr lvl="3" rtl="0" algn="ctr">
              <a:lnSpc>
                <a:spcPct val="100000"/>
              </a:lnSpc>
              <a:spcBef>
                <a:spcPts val="0"/>
              </a:spcBef>
              <a:spcAft>
                <a:spcPts val="0"/>
              </a:spcAft>
              <a:buSzPct val="100000"/>
              <a:buFont typeface="Oswald"/>
              <a:buNone/>
              <a:defRPr sz="3600">
                <a:latin typeface="Oswald"/>
                <a:ea typeface="Oswald"/>
                <a:cs typeface="Oswald"/>
                <a:sym typeface="Oswald"/>
              </a:defRPr>
            </a:lvl4pPr>
            <a:lvl5pPr lvl="4" rtl="0" algn="ctr">
              <a:lnSpc>
                <a:spcPct val="100000"/>
              </a:lnSpc>
              <a:spcBef>
                <a:spcPts val="0"/>
              </a:spcBef>
              <a:spcAft>
                <a:spcPts val="0"/>
              </a:spcAft>
              <a:buSzPct val="100000"/>
              <a:buFont typeface="Oswald"/>
              <a:buNone/>
              <a:defRPr sz="3600">
                <a:latin typeface="Oswald"/>
                <a:ea typeface="Oswald"/>
                <a:cs typeface="Oswald"/>
                <a:sym typeface="Oswald"/>
              </a:defRPr>
            </a:lvl5pPr>
            <a:lvl6pPr lvl="5" rtl="0" algn="ctr">
              <a:lnSpc>
                <a:spcPct val="100000"/>
              </a:lnSpc>
              <a:spcBef>
                <a:spcPts val="0"/>
              </a:spcBef>
              <a:spcAft>
                <a:spcPts val="0"/>
              </a:spcAft>
              <a:buSzPct val="100000"/>
              <a:buFont typeface="Oswald"/>
              <a:buNone/>
              <a:defRPr sz="3600">
                <a:latin typeface="Oswald"/>
                <a:ea typeface="Oswald"/>
                <a:cs typeface="Oswald"/>
                <a:sym typeface="Oswald"/>
              </a:defRPr>
            </a:lvl6pPr>
            <a:lvl7pPr lvl="6" rtl="0" algn="ctr">
              <a:lnSpc>
                <a:spcPct val="100000"/>
              </a:lnSpc>
              <a:spcBef>
                <a:spcPts val="0"/>
              </a:spcBef>
              <a:spcAft>
                <a:spcPts val="0"/>
              </a:spcAft>
              <a:buSzPct val="100000"/>
              <a:buFont typeface="Oswald"/>
              <a:buNone/>
              <a:defRPr sz="3600">
                <a:latin typeface="Oswald"/>
                <a:ea typeface="Oswald"/>
                <a:cs typeface="Oswald"/>
                <a:sym typeface="Oswald"/>
              </a:defRPr>
            </a:lvl7pPr>
            <a:lvl8pPr lvl="7" rtl="0" algn="ctr">
              <a:lnSpc>
                <a:spcPct val="100000"/>
              </a:lnSpc>
              <a:spcBef>
                <a:spcPts val="0"/>
              </a:spcBef>
              <a:spcAft>
                <a:spcPts val="0"/>
              </a:spcAft>
              <a:buSzPct val="100000"/>
              <a:buFont typeface="Oswald"/>
              <a:buNone/>
              <a:defRPr sz="3600">
                <a:latin typeface="Oswald"/>
                <a:ea typeface="Oswald"/>
                <a:cs typeface="Oswald"/>
                <a:sym typeface="Oswald"/>
              </a:defRPr>
            </a:lvl8pPr>
            <a:lvl9pPr lvl="8" rtl="0"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tIns="91425"/>
          <a:lstStyle>
            <a:lvl1pPr lvl="0" rtl="0">
              <a:spcBef>
                <a:spcPts val="0"/>
              </a:spcBef>
              <a:buSzPct val="100000"/>
              <a:defRPr sz="12000"/>
            </a:lvl1pPr>
            <a:lvl2pPr lvl="1" rtl="0">
              <a:spcBef>
                <a:spcPts val="0"/>
              </a:spcBef>
              <a:buSzPct val="100000"/>
              <a:defRPr sz="12000"/>
            </a:lvl2pPr>
            <a:lvl3pPr lvl="2" rtl="0">
              <a:spcBef>
                <a:spcPts val="0"/>
              </a:spcBef>
              <a:buSzPct val="100000"/>
              <a:defRPr sz="12000"/>
            </a:lvl3pPr>
            <a:lvl4pPr lvl="3" rtl="0">
              <a:spcBef>
                <a:spcPts val="0"/>
              </a:spcBef>
              <a:buSzPct val="100000"/>
              <a:defRPr sz="12000"/>
            </a:lvl4pPr>
            <a:lvl5pPr lvl="4" rtl="0">
              <a:spcBef>
                <a:spcPts val="0"/>
              </a:spcBef>
              <a:buSzPct val="100000"/>
              <a:defRPr sz="12000"/>
            </a:lvl5pPr>
            <a:lvl6pPr lvl="5" rtl="0">
              <a:spcBef>
                <a:spcPts val="0"/>
              </a:spcBef>
              <a:buSzPct val="100000"/>
              <a:defRPr sz="12000"/>
            </a:lvl6pPr>
            <a:lvl7pPr lvl="6" rtl="0">
              <a:spcBef>
                <a:spcPts val="0"/>
              </a:spcBef>
              <a:buSzPct val="100000"/>
              <a:defRPr sz="12000"/>
            </a:lvl7pPr>
            <a:lvl8pPr lvl="7" rtl="0">
              <a:spcBef>
                <a:spcPts val="0"/>
              </a:spcBef>
              <a:buSzPct val="100000"/>
              <a:defRPr sz="12000"/>
            </a:lvl8pPr>
            <a:lvl9pPr lvl="8" rtl="0">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8" name="Shape 58"/>
        <p:cNvGrpSpPr/>
        <p:nvPr/>
      </p:nvGrpSpPr>
      <p:grpSpPr>
        <a:xfrm>
          <a:off x="0" y="0"/>
          <a:ext cx="0" cy="0"/>
          <a:chOff x="0" y="0"/>
          <a:chExt cx="0" cy="0"/>
        </a:xfrm>
      </p:grpSpPr>
      <p:sp>
        <p:nvSpPr>
          <p:cNvPr id="59" name="Shape 59"/>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a:off x="813950" y="734375"/>
            <a:ext cx="8330100" cy="3091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1" name="Shape 61"/>
          <p:cNvSpPr txBox="1"/>
          <p:nvPr>
            <p:ph type="ctrTitle"/>
          </p:nvPr>
        </p:nvSpPr>
        <p:spPr>
          <a:xfrm>
            <a:off x="1408050" y="1190375"/>
            <a:ext cx="6929100" cy="2179500"/>
          </a:xfrm>
          <a:prstGeom prst="rect">
            <a:avLst/>
          </a:prstGeom>
          <a:noFill/>
        </p:spPr>
        <p:txBody>
          <a:bodyPr anchorCtr="0" anchor="t" bIns="91425" lIns="91425" rIns="91425" tIns="91425"/>
          <a:lstStyle>
            <a:lvl1pPr lvl="0" rtl="0" algn="l">
              <a:lnSpc>
                <a:spcPct val="100000"/>
              </a:lnSpc>
              <a:spcBef>
                <a:spcPts val="0"/>
              </a:spcBef>
              <a:spcAft>
                <a:spcPts val="0"/>
              </a:spcAft>
              <a:buClr>
                <a:schemeClr val="lt1"/>
              </a:buClr>
              <a:buSzPct val="100000"/>
              <a:buNone/>
              <a:defRPr b="1" sz="4000">
                <a:solidFill>
                  <a:schemeClr val="lt1"/>
                </a:solidFill>
              </a:defRPr>
            </a:lvl1pPr>
            <a:lvl2pPr lvl="1" rtl="0" algn="l">
              <a:lnSpc>
                <a:spcPct val="100000"/>
              </a:lnSpc>
              <a:spcBef>
                <a:spcPts val="0"/>
              </a:spcBef>
              <a:spcAft>
                <a:spcPts val="0"/>
              </a:spcAft>
              <a:buClr>
                <a:schemeClr val="lt1"/>
              </a:buClr>
              <a:buSzPct val="100000"/>
              <a:buNone/>
              <a:defRPr b="1" sz="4000">
                <a:solidFill>
                  <a:schemeClr val="lt1"/>
                </a:solidFill>
              </a:defRPr>
            </a:lvl2pPr>
            <a:lvl3pPr lvl="2" rtl="0" algn="l">
              <a:lnSpc>
                <a:spcPct val="100000"/>
              </a:lnSpc>
              <a:spcBef>
                <a:spcPts val="0"/>
              </a:spcBef>
              <a:spcAft>
                <a:spcPts val="0"/>
              </a:spcAft>
              <a:buClr>
                <a:schemeClr val="lt1"/>
              </a:buClr>
              <a:buSzPct val="100000"/>
              <a:buNone/>
              <a:defRPr b="1" sz="4000">
                <a:solidFill>
                  <a:schemeClr val="lt1"/>
                </a:solidFill>
              </a:defRPr>
            </a:lvl3pPr>
            <a:lvl4pPr lvl="3" rtl="0" algn="l">
              <a:lnSpc>
                <a:spcPct val="100000"/>
              </a:lnSpc>
              <a:spcBef>
                <a:spcPts val="0"/>
              </a:spcBef>
              <a:spcAft>
                <a:spcPts val="0"/>
              </a:spcAft>
              <a:buClr>
                <a:schemeClr val="lt1"/>
              </a:buClr>
              <a:buSzPct val="100000"/>
              <a:buNone/>
              <a:defRPr b="1" sz="4000">
                <a:solidFill>
                  <a:schemeClr val="lt1"/>
                </a:solidFill>
              </a:defRPr>
            </a:lvl4pPr>
            <a:lvl5pPr lvl="4" rtl="0" algn="l">
              <a:lnSpc>
                <a:spcPct val="100000"/>
              </a:lnSpc>
              <a:spcBef>
                <a:spcPts val="0"/>
              </a:spcBef>
              <a:spcAft>
                <a:spcPts val="0"/>
              </a:spcAft>
              <a:buClr>
                <a:schemeClr val="lt1"/>
              </a:buClr>
              <a:buSzPct val="100000"/>
              <a:buNone/>
              <a:defRPr b="1" sz="4000">
                <a:solidFill>
                  <a:schemeClr val="lt1"/>
                </a:solidFill>
              </a:defRPr>
            </a:lvl5pPr>
            <a:lvl6pPr lvl="5" rtl="0" algn="l">
              <a:lnSpc>
                <a:spcPct val="100000"/>
              </a:lnSpc>
              <a:spcBef>
                <a:spcPts val="0"/>
              </a:spcBef>
              <a:spcAft>
                <a:spcPts val="0"/>
              </a:spcAft>
              <a:buClr>
                <a:schemeClr val="lt1"/>
              </a:buClr>
              <a:buSzPct val="100000"/>
              <a:buNone/>
              <a:defRPr b="1" sz="4000">
                <a:solidFill>
                  <a:schemeClr val="lt1"/>
                </a:solidFill>
              </a:defRPr>
            </a:lvl6pPr>
            <a:lvl7pPr lvl="6" rtl="0" algn="l">
              <a:lnSpc>
                <a:spcPct val="100000"/>
              </a:lnSpc>
              <a:spcBef>
                <a:spcPts val="0"/>
              </a:spcBef>
              <a:spcAft>
                <a:spcPts val="0"/>
              </a:spcAft>
              <a:buClr>
                <a:schemeClr val="lt1"/>
              </a:buClr>
              <a:buSzPct val="100000"/>
              <a:buNone/>
              <a:defRPr b="1" sz="4000">
                <a:solidFill>
                  <a:schemeClr val="lt1"/>
                </a:solidFill>
              </a:defRPr>
            </a:lvl7pPr>
            <a:lvl8pPr lvl="7" rtl="0" algn="l">
              <a:lnSpc>
                <a:spcPct val="100000"/>
              </a:lnSpc>
              <a:spcBef>
                <a:spcPts val="0"/>
              </a:spcBef>
              <a:spcAft>
                <a:spcPts val="0"/>
              </a:spcAft>
              <a:buClr>
                <a:schemeClr val="lt1"/>
              </a:buClr>
              <a:buSzPct val="100000"/>
              <a:buNone/>
              <a:defRPr b="1" sz="4000">
                <a:solidFill>
                  <a:schemeClr val="lt1"/>
                </a:solidFill>
              </a:defRPr>
            </a:lvl8pPr>
            <a:lvl9pPr lvl="8" rtl="0" algn="l">
              <a:lnSpc>
                <a:spcPct val="100000"/>
              </a:lnSpc>
              <a:spcBef>
                <a:spcPts val="0"/>
              </a:spcBef>
              <a:spcAft>
                <a:spcPts val="0"/>
              </a:spcAft>
              <a:buClr>
                <a:schemeClr val="lt1"/>
              </a:buClr>
              <a:buSzPct val="100000"/>
              <a:buNone/>
              <a:defRPr b="1" sz="4000">
                <a:solidFill>
                  <a:schemeClr val="lt1"/>
                </a:solidFill>
              </a:defRPr>
            </a:lvl9pPr>
          </a:lstStyle>
          <a:p/>
        </p:txBody>
      </p:sp>
      <p:sp>
        <p:nvSpPr>
          <p:cNvPr id="62" name="Shape 62"/>
          <p:cNvSpPr txBox="1"/>
          <p:nvPr>
            <p:ph idx="1" type="subTitle"/>
          </p:nvPr>
        </p:nvSpPr>
        <p:spPr>
          <a:xfrm>
            <a:off x="1397650" y="4064975"/>
            <a:ext cx="4804500" cy="645000"/>
          </a:xfrm>
          <a:prstGeom prst="rect">
            <a:avLst/>
          </a:prstGeom>
          <a:noFill/>
        </p:spPr>
        <p:txBody>
          <a:bodyPr anchorCtr="0" anchor="t" bIns="91425" lIns="91425" rIns="91425" tIns="91425"/>
          <a:lstStyle>
            <a:lvl1pPr lvl="0" rtl="0" algn="l">
              <a:lnSpc>
                <a:spcPct val="100000"/>
              </a:lnSpc>
              <a:spcBef>
                <a:spcPts val="0"/>
              </a:spcBef>
              <a:spcAft>
                <a:spcPts val="0"/>
              </a:spcAft>
              <a:buClr>
                <a:schemeClr val="dk1"/>
              </a:buClr>
              <a:buSzPct val="100000"/>
              <a:buNone/>
              <a:defRPr sz="1800">
                <a:solidFill>
                  <a:schemeClr val="dk1"/>
                </a:solidFill>
              </a:defRPr>
            </a:lvl1pPr>
            <a:lvl2pPr lvl="1" rtl="0" algn="l">
              <a:lnSpc>
                <a:spcPct val="100000"/>
              </a:lnSpc>
              <a:spcBef>
                <a:spcPts val="0"/>
              </a:spcBef>
              <a:spcAft>
                <a:spcPts val="0"/>
              </a:spcAft>
              <a:buClr>
                <a:schemeClr val="dk1"/>
              </a:buClr>
              <a:buSzPct val="100000"/>
              <a:buNone/>
              <a:defRPr sz="1800">
                <a:solidFill>
                  <a:schemeClr val="dk1"/>
                </a:solidFill>
              </a:defRPr>
            </a:lvl2pPr>
            <a:lvl3pPr lvl="2" rtl="0" algn="l">
              <a:lnSpc>
                <a:spcPct val="100000"/>
              </a:lnSpc>
              <a:spcBef>
                <a:spcPts val="0"/>
              </a:spcBef>
              <a:spcAft>
                <a:spcPts val="0"/>
              </a:spcAft>
              <a:buClr>
                <a:schemeClr val="dk1"/>
              </a:buClr>
              <a:buSzPct val="100000"/>
              <a:buNone/>
              <a:defRPr sz="1800">
                <a:solidFill>
                  <a:schemeClr val="dk1"/>
                </a:solidFill>
              </a:defRPr>
            </a:lvl3pPr>
            <a:lvl4pPr lvl="3" rtl="0" algn="l">
              <a:lnSpc>
                <a:spcPct val="100000"/>
              </a:lnSpc>
              <a:spcBef>
                <a:spcPts val="0"/>
              </a:spcBef>
              <a:spcAft>
                <a:spcPts val="0"/>
              </a:spcAft>
              <a:buClr>
                <a:schemeClr val="dk1"/>
              </a:buClr>
              <a:buSzPct val="100000"/>
              <a:buNone/>
              <a:defRPr sz="1800">
                <a:solidFill>
                  <a:schemeClr val="dk1"/>
                </a:solidFill>
              </a:defRPr>
            </a:lvl4pPr>
            <a:lvl5pPr lvl="4" rtl="0" algn="l">
              <a:lnSpc>
                <a:spcPct val="100000"/>
              </a:lnSpc>
              <a:spcBef>
                <a:spcPts val="0"/>
              </a:spcBef>
              <a:spcAft>
                <a:spcPts val="0"/>
              </a:spcAft>
              <a:buClr>
                <a:schemeClr val="dk1"/>
              </a:buClr>
              <a:buSzPct val="100000"/>
              <a:buNone/>
              <a:defRPr sz="1800">
                <a:solidFill>
                  <a:schemeClr val="dk1"/>
                </a:solidFill>
              </a:defRPr>
            </a:lvl5pPr>
            <a:lvl6pPr lvl="5" rtl="0" algn="l">
              <a:lnSpc>
                <a:spcPct val="100000"/>
              </a:lnSpc>
              <a:spcBef>
                <a:spcPts val="0"/>
              </a:spcBef>
              <a:spcAft>
                <a:spcPts val="0"/>
              </a:spcAft>
              <a:buClr>
                <a:schemeClr val="dk1"/>
              </a:buClr>
              <a:buSzPct val="100000"/>
              <a:buNone/>
              <a:defRPr sz="1800">
                <a:solidFill>
                  <a:schemeClr val="dk1"/>
                </a:solidFill>
              </a:defRPr>
            </a:lvl6pPr>
            <a:lvl7pPr lvl="6" rtl="0" algn="l">
              <a:lnSpc>
                <a:spcPct val="100000"/>
              </a:lnSpc>
              <a:spcBef>
                <a:spcPts val="0"/>
              </a:spcBef>
              <a:spcAft>
                <a:spcPts val="0"/>
              </a:spcAft>
              <a:buClr>
                <a:schemeClr val="dk1"/>
              </a:buClr>
              <a:buSzPct val="100000"/>
              <a:buNone/>
              <a:defRPr sz="1800">
                <a:solidFill>
                  <a:schemeClr val="dk1"/>
                </a:solidFill>
              </a:defRPr>
            </a:lvl7pPr>
            <a:lvl8pPr lvl="7" rtl="0" algn="l">
              <a:lnSpc>
                <a:spcPct val="100000"/>
              </a:lnSpc>
              <a:spcBef>
                <a:spcPts val="0"/>
              </a:spcBef>
              <a:spcAft>
                <a:spcPts val="0"/>
              </a:spcAft>
              <a:buClr>
                <a:schemeClr val="dk1"/>
              </a:buClr>
              <a:buSzPct val="100000"/>
              <a:buNone/>
              <a:defRPr sz="1800">
                <a:solidFill>
                  <a:schemeClr val="dk1"/>
                </a:solidFill>
              </a:defRPr>
            </a:lvl8pPr>
            <a:lvl9pPr lvl="8" rtl="0" algn="l">
              <a:lnSpc>
                <a:spcPct val="100000"/>
              </a:lnSpc>
              <a:spcBef>
                <a:spcPts val="0"/>
              </a:spcBef>
              <a:spcAft>
                <a:spcPts val="0"/>
              </a:spcAft>
              <a:buClr>
                <a:schemeClr val="dk1"/>
              </a:buClr>
              <a:buSzPct val="100000"/>
              <a:buNone/>
              <a:defRPr sz="1800">
                <a:solidFill>
                  <a:schemeClr val="dk1"/>
                </a:solidFill>
              </a:defRPr>
            </a:lvl9pPr>
          </a:lstStyle>
          <a:p/>
        </p:txBody>
      </p:sp>
      <p:sp>
        <p:nvSpPr>
          <p:cNvPr id="63" name="Shape 6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dk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64" name="Shape 64"/>
        <p:cNvGrpSpPr/>
        <p:nvPr/>
      </p:nvGrpSpPr>
      <p:grpSpPr>
        <a:xfrm>
          <a:off x="0" y="0"/>
          <a:ext cx="0" cy="0"/>
          <a:chOff x="0" y="0"/>
          <a:chExt cx="0" cy="0"/>
        </a:xfrm>
      </p:grpSpPr>
      <p:sp>
        <p:nvSpPr>
          <p:cNvPr id="65" name="Shape 65"/>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66" name="Shape 66"/>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67" name="Shape 67"/>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284100" y="307975"/>
            <a:ext cx="2479800" cy="4268700"/>
          </a:xfrm>
          <a:prstGeom prst="rect">
            <a:avLst/>
          </a:prstGeom>
          <a:noFill/>
        </p:spPr>
        <p:txBody>
          <a:bodyPr anchorCtr="0" anchor="t" bIns="91425" lIns="91425" rIns="91425" tIns="91425"/>
          <a:lstStyle>
            <a:lvl1pPr lvl="0" rtl="0" algn="l">
              <a:lnSpc>
                <a:spcPct val="100000"/>
              </a:lnSpc>
              <a:spcBef>
                <a:spcPts val="0"/>
              </a:spcBef>
              <a:spcAft>
                <a:spcPts val="0"/>
              </a:spcAft>
              <a:buClr>
                <a:schemeClr val="lt1"/>
              </a:buClr>
              <a:buSzPct val="100000"/>
              <a:buNone/>
              <a:defRPr b="1" sz="3000">
                <a:solidFill>
                  <a:schemeClr val="lt1"/>
                </a:solidFill>
              </a:defRPr>
            </a:lvl1pPr>
            <a:lvl2pPr lvl="1" rtl="0" algn="l">
              <a:lnSpc>
                <a:spcPct val="100000"/>
              </a:lnSpc>
              <a:spcBef>
                <a:spcPts val="0"/>
              </a:spcBef>
              <a:spcAft>
                <a:spcPts val="0"/>
              </a:spcAft>
              <a:buClr>
                <a:schemeClr val="lt1"/>
              </a:buClr>
              <a:buSzPct val="100000"/>
              <a:buNone/>
              <a:defRPr b="1" sz="3000">
                <a:solidFill>
                  <a:schemeClr val="lt1"/>
                </a:solidFill>
              </a:defRPr>
            </a:lvl2pPr>
            <a:lvl3pPr lvl="2" rtl="0" algn="l">
              <a:lnSpc>
                <a:spcPct val="100000"/>
              </a:lnSpc>
              <a:spcBef>
                <a:spcPts val="0"/>
              </a:spcBef>
              <a:spcAft>
                <a:spcPts val="0"/>
              </a:spcAft>
              <a:buClr>
                <a:schemeClr val="lt1"/>
              </a:buClr>
              <a:buSzPct val="100000"/>
              <a:buNone/>
              <a:defRPr b="1" sz="3000">
                <a:solidFill>
                  <a:schemeClr val="lt1"/>
                </a:solidFill>
              </a:defRPr>
            </a:lvl3pPr>
            <a:lvl4pPr lvl="3" rtl="0" algn="l">
              <a:lnSpc>
                <a:spcPct val="100000"/>
              </a:lnSpc>
              <a:spcBef>
                <a:spcPts val="0"/>
              </a:spcBef>
              <a:spcAft>
                <a:spcPts val="0"/>
              </a:spcAft>
              <a:buClr>
                <a:schemeClr val="lt1"/>
              </a:buClr>
              <a:buSzPct val="100000"/>
              <a:buNone/>
              <a:defRPr b="1" sz="3000">
                <a:solidFill>
                  <a:schemeClr val="lt1"/>
                </a:solidFill>
              </a:defRPr>
            </a:lvl4pPr>
            <a:lvl5pPr lvl="4" rtl="0" algn="l">
              <a:lnSpc>
                <a:spcPct val="100000"/>
              </a:lnSpc>
              <a:spcBef>
                <a:spcPts val="0"/>
              </a:spcBef>
              <a:spcAft>
                <a:spcPts val="0"/>
              </a:spcAft>
              <a:buClr>
                <a:schemeClr val="lt1"/>
              </a:buClr>
              <a:buSzPct val="100000"/>
              <a:buNone/>
              <a:defRPr b="1" sz="3000">
                <a:solidFill>
                  <a:schemeClr val="lt1"/>
                </a:solidFill>
              </a:defRPr>
            </a:lvl5pPr>
            <a:lvl6pPr lvl="5" rtl="0" algn="l">
              <a:lnSpc>
                <a:spcPct val="100000"/>
              </a:lnSpc>
              <a:spcBef>
                <a:spcPts val="0"/>
              </a:spcBef>
              <a:spcAft>
                <a:spcPts val="0"/>
              </a:spcAft>
              <a:buClr>
                <a:schemeClr val="lt1"/>
              </a:buClr>
              <a:buSzPct val="100000"/>
              <a:buNone/>
              <a:defRPr b="1" sz="3000">
                <a:solidFill>
                  <a:schemeClr val="lt1"/>
                </a:solidFill>
              </a:defRPr>
            </a:lvl6pPr>
            <a:lvl7pPr lvl="6" rtl="0" algn="l">
              <a:lnSpc>
                <a:spcPct val="100000"/>
              </a:lnSpc>
              <a:spcBef>
                <a:spcPts val="0"/>
              </a:spcBef>
              <a:spcAft>
                <a:spcPts val="0"/>
              </a:spcAft>
              <a:buClr>
                <a:schemeClr val="lt1"/>
              </a:buClr>
              <a:buSzPct val="100000"/>
              <a:buNone/>
              <a:defRPr b="1" sz="3000">
                <a:solidFill>
                  <a:schemeClr val="lt1"/>
                </a:solidFill>
              </a:defRPr>
            </a:lvl7pPr>
            <a:lvl8pPr lvl="7" rtl="0" algn="l">
              <a:lnSpc>
                <a:spcPct val="100000"/>
              </a:lnSpc>
              <a:spcBef>
                <a:spcPts val="0"/>
              </a:spcBef>
              <a:spcAft>
                <a:spcPts val="0"/>
              </a:spcAft>
              <a:buClr>
                <a:schemeClr val="lt1"/>
              </a:buClr>
              <a:buSzPct val="100000"/>
              <a:buNone/>
              <a:defRPr b="1" sz="3000">
                <a:solidFill>
                  <a:schemeClr val="lt1"/>
                </a:solidFill>
              </a:defRPr>
            </a:lvl8pPr>
            <a:lvl9pPr lvl="8" rtl="0" algn="l">
              <a:lnSpc>
                <a:spcPct val="100000"/>
              </a:lnSpc>
              <a:spcBef>
                <a:spcPts val="0"/>
              </a:spcBef>
              <a:spcAft>
                <a:spcPts val="0"/>
              </a:spcAft>
              <a:buClr>
                <a:schemeClr val="lt1"/>
              </a:buClr>
              <a:buSzPct val="100000"/>
              <a:buNone/>
              <a:defRPr b="1" sz="3000">
                <a:solidFill>
                  <a:schemeClr val="lt1"/>
                </a:solidFill>
              </a:defRPr>
            </a:lvl9pPr>
          </a:lstStyle>
          <a:p/>
        </p:txBody>
      </p:sp>
      <p:sp>
        <p:nvSpPr>
          <p:cNvPr id="69" name="Shape 69"/>
          <p:cNvSpPr txBox="1"/>
          <p:nvPr>
            <p:ph idx="1" type="body"/>
          </p:nvPr>
        </p:nvSpPr>
        <p:spPr>
          <a:xfrm>
            <a:off x="3381100" y="307975"/>
            <a:ext cx="5451300" cy="4268700"/>
          </a:xfrm>
          <a:prstGeom prst="rect">
            <a:avLst/>
          </a:prstGeom>
          <a:noFill/>
        </p:spPr>
        <p:txBody>
          <a:bodyPr anchorCtr="0" anchor="t" bIns="91425" lIns="91425" rIns="91425" tIns="91425"/>
          <a:lstStyle>
            <a:lvl1pPr lvl="0" rtl="0" algn="l">
              <a:lnSpc>
                <a:spcPct val="115000"/>
              </a:lnSpc>
              <a:spcBef>
                <a:spcPts val="0"/>
              </a:spcBef>
              <a:spcAft>
                <a:spcPts val="1600"/>
              </a:spcAft>
              <a:buClr>
                <a:schemeClr val="dk2"/>
              </a:buClr>
              <a:buSzPct val="100000"/>
              <a:defRPr sz="1800">
                <a:solidFill>
                  <a:schemeClr val="dk2"/>
                </a:solidFill>
              </a:defRPr>
            </a:lvl1pPr>
            <a:lvl2pPr lvl="1" rtl="0" algn="l">
              <a:lnSpc>
                <a:spcPct val="115000"/>
              </a:lnSpc>
              <a:spcBef>
                <a:spcPts val="0"/>
              </a:spcBef>
              <a:spcAft>
                <a:spcPts val="1600"/>
              </a:spcAft>
              <a:buClr>
                <a:schemeClr val="dk2"/>
              </a:buClr>
              <a:defRPr sz="1400">
                <a:solidFill>
                  <a:schemeClr val="dk2"/>
                </a:solidFill>
              </a:defRPr>
            </a:lvl2pPr>
            <a:lvl3pPr lvl="2" rtl="0" algn="l">
              <a:lnSpc>
                <a:spcPct val="115000"/>
              </a:lnSpc>
              <a:spcBef>
                <a:spcPts val="0"/>
              </a:spcBef>
              <a:spcAft>
                <a:spcPts val="1600"/>
              </a:spcAft>
              <a:buClr>
                <a:schemeClr val="dk2"/>
              </a:buClr>
              <a:defRPr sz="1400">
                <a:solidFill>
                  <a:schemeClr val="dk2"/>
                </a:solidFill>
              </a:defRPr>
            </a:lvl3pPr>
            <a:lvl4pPr lvl="3" rtl="0" algn="l">
              <a:lnSpc>
                <a:spcPct val="115000"/>
              </a:lnSpc>
              <a:spcBef>
                <a:spcPts val="0"/>
              </a:spcBef>
              <a:spcAft>
                <a:spcPts val="1600"/>
              </a:spcAft>
              <a:buClr>
                <a:schemeClr val="dk2"/>
              </a:buClr>
              <a:defRPr sz="1400">
                <a:solidFill>
                  <a:schemeClr val="dk2"/>
                </a:solidFill>
              </a:defRPr>
            </a:lvl4pPr>
            <a:lvl5pPr lvl="4" rtl="0" algn="l">
              <a:lnSpc>
                <a:spcPct val="115000"/>
              </a:lnSpc>
              <a:spcBef>
                <a:spcPts val="0"/>
              </a:spcBef>
              <a:spcAft>
                <a:spcPts val="1600"/>
              </a:spcAft>
              <a:buClr>
                <a:schemeClr val="dk2"/>
              </a:buClr>
              <a:defRPr sz="1400">
                <a:solidFill>
                  <a:schemeClr val="dk2"/>
                </a:solidFill>
              </a:defRPr>
            </a:lvl5pPr>
            <a:lvl6pPr lvl="5" rtl="0" algn="l">
              <a:lnSpc>
                <a:spcPct val="115000"/>
              </a:lnSpc>
              <a:spcBef>
                <a:spcPts val="0"/>
              </a:spcBef>
              <a:spcAft>
                <a:spcPts val="1600"/>
              </a:spcAft>
              <a:buClr>
                <a:schemeClr val="dk2"/>
              </a:buClr>
              <a:defRPr sz="1400">
                <a:solidFill>
                  <a:schemeClr val="dk2"/>
                </a:solidFill>
              </a:defRPr>
            </a:lvl6pPr>
            <a:lvl7pPr lvl="6" rtl="0" algn="l">
              <a:lnSpc>
                <a:spcPct val="115000"/>
              </a:lnSpc>
              <a:spcBef>
                <a:spcPts val="0"/>
              </a:spcBef>
              <a:spcAft>
                <a:spcPts val="1600"/>
              </a:spcAft>
              <a:buClr>
                <a:schemeClr val="dk2"/>
              </a:buClr>
              <a:defRPr sz="1400">
                <a:solidFill>
                  <a:schemeClr val="dk2"/>
                </a:solidFill>
              </a:defRPr>
            </a:lvl7pPr>
            <a:lvl8pPr lvl="7" rtl="0" algn="l">
              <a:lnSpc>
                <a:spcPct val="115000"/>
              </a:lnSpc>
              <a:spcBef>
                <a:spcPts val="0"/>
              </a:spcBef>
              <a:spcAft>
                <a:spcPts val="1600"/>
              </a:spcAft>
              <a:buClr>
                <a:schemeClr val="dk2"/>
              </a:buClr>
              <a:defRPr sz="1400">
                <a:solidFill>
                  <a:schemeClr val="dk2"/>
                </a:solidFill>
              </a:defRPr>
            </a:lvl8pPr>
            <a:lvl9pPr lvl="8" rtl="0" algn="l">
              <a:lnSpc>
                <a:spcPct val="115000"/>
              </a:lnSpc>
              <a:spcBef>
                <a:spcPts val="0"/>
              </a:spcBef>
              <a:spcAft>
                <a:spcPts val="1600"/>
              </a:spcAft>
              <a:buClr>
                <a:schemeClr val="dk2"/>
              </a:buClr>
              <a:defRPr sz="1400">
                <a:solidFill>
                  <a:schemeClr val="dk2"/>
                </a:solidFill>
              </a:defRPr>
            </a:lvl9pPr>
          </a:lstStyle>
          <a:p/>
        </p:txBody>
      </p:sp>
      <p:sp>
        <p:nvSpPr>
          <p:cNvPr id="70" name="Shape 70"/>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rtl="0" algn="ctr">
              <a:spcBef>
                <a:spcPts val="0"/>
              </a:spcBef>
              <a:buClr>
                <a:schemeClr val="lt1"/>
              </a:buClr>
              <a:buSzPct val="100000"/>
              <a:defRPr sz="3600">
                <a:solidFill>
                  <a:schemeClr val="lt1"/>
                </a:solidFill>
              </a:defRPr>
            </a:lvl1pPr>
            <a:lvl2pPr lvl="1" rtl="0" algn="ctr">
              <a:spcBef>
                <a:spcPts val="0"/>
              </a:spcBef>
              <a:buClr>
                <a:schemeClr val="lt1"/>
              </a:buClr>
              <a:buSzPct val="100000"/>
              <a:defRPr sz="3600">
                <a:solidFill>
                  <a:schemeClr val="lt1"/>
                </a:solidFill>
              </a:defRPr>
            </a:lvl2pPr>
            <a:lvl3pPr lvl="2" rtl="0" algn="ctr">
              <a:spcBef>
                <a:spcPts val="0"/>
              </a:spcBef>
              <a:buClr>
                <a:schemeClr val="lt1"/>
              </a:buClr>
              <a:buSzPct val="100000"/>
              <a:defRPr sz="3600">
                <a:solidFill>
                  <a:schemeClr val="lt1"/>
                </a:solidFill>
              </a:defRPr>
            </a:lvl3pPr>
            <a:lvl4pPr lvl="3" rtl="0" algn="ctr">
              <a:spcBef>
                <a:spcPts val="0"/>
              </a:spcBef>
              <a:buClr>
                <a:schemeClr val="lt1"/>
              </a:buClr>
              <a:buSzPct val="100000"/>
              <a:defRPr sz="3600">
                <a:solidFill>
                  <a:schemeClr val="lt1"/>
                </a:solidFill>
              </a:defRPr>
            </a:lvl4pPr>
            <a:lvl5pPr lvl="4" rtl="0" algn="ctr">
              <a:spcBef>
                <a:spcPts val="0"/>
              </a:spcBef>
              <a:buClr>
                <a:schemeClr val="lt1"/>
              </a:buClr>
              <a:buSzPct val="100000"/>
              <a:defRPr sz="3600">
                <a:solidFill>
                  <a:schemeClr val="lt1"/>
                </a:solidFill>
              </a:defRPr>
            </a:lvl5pPr>
            <a:lvl6pPr lvl="5" rtl="0" algn="ctr">
              <a:spcBef>
                <a:spcPts val="0"/>
              </a:spcBef>
              <a:buClr>
                <a:schemeClr val="lt1"/>
              </a:buClr>
              <a:buSzPct val="100000"/>
              <a:defRPr sz="3600">
                <a:solidFill>
                  <a:schemeClr val="lt1"/>
                </a:solidFill>
              </a:defRPr>
            </a:lvl6pPr>
            <a:lvl7pPr lvl="6" rtl="0" algn="ctr">
              <a:spcBef>
                <a:spcPts val="0"/>
              </a:spcBef>
              <a:buClr>
                <a:schemeClr val="lt1"/>
              </a:buClr>
              <a:buSzPct val="100000"/>
              <a:defRPr sz="3600">
                <a:solidFill>
                  <a:schemeClr val="lt1"/>
                </a:solidFill>
              </a:defRPr>
            </a:lvl7pPr>
            <a:lvl8pPr lvl="7" rtl="0" algn="ctr">
              <a:spcBef>
                <a:spcPts val="0"/>
              </a:spcBef>
              <a:buClr>
                <a:schemeClr val="lt1"/>
              </a:buClr>
              <a:buSzPct val="100000"/>
              <a:defRPr sz="3600">
                <a:solidFill>
                  <a:schemeClr val="lt1"/>
                </a:solidFill>
              </a:defRPr>
            </a:lvl8pPr>
            <a:lvl9pPr lvl="8" rtl="0"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6" name="Shape 36"/>
          <p:cNvSpPr txBox="1"/>
          <p:nvPr>
            <p:ph idx="1" type="body"/>
          </p:nvPr>
        </p:nvSpPr>
        <p:spPr>
          <a:xfrm>
            <a:off x="311700" y="1618203"/>
            <a:ext cx="2808000" cy="29508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tIns="91425"/>
          <a:lstStyle>
            <a:lvl1pPr lvl="0" rtl="0">
              <a:spcBef>
                <a:spcPts val="0"/>
              </a:spcBef>
              <a:buClr>
                <a:schemeClr val="lt1"/>
              </a:buClr>
              <a:buSzPct val="100000"/>
              <a:defRPr sz="5400">
                <a:solidFill>
                  <a:schemeClr val="lt1"/>
                </a:solidFill>
              </a:defRPr>
            </a:lvl1pPr>
            <a:lvl2pPr lvl="1" rtl="0">
              <a:spcBef>
                <a:spcPts val="0"/>
              </a:spcBef>
              <a:buClr>
                <a:schemeClr val="lt1"/>
              </a:buClr>
              <a:buSzPct val="100000"/>
              <a:defRPr sz="5400">
                <a:solidFill>
                  <a:schemeClr val="lt1"/>
                </a:solidFill>
              </a:defRPr>
            </a:lvl2pPr>
            <a:lvl3pPr lvl="2" rtl="0">
              <a:spcBef>
                <a:spcPts val="0"/>
              </a:spcBef>
              <a:buClr>
                <a:schemeClr val="lt1"/>
              </a:buClr>
              <a:buSzPct val="100000"/>
              <a:defRPr sz="5400">
                <a:solidFill>
                  <a:schemeClr val="lt1"/>
                </a:solidFill>
              </a:defRPr>
            </a:lvl3pPr>
            <a:lvl4pPr lvl="3" rtl="0">
              <a:spcBef>
                <a:spcPts val="0"/>
              </a:spcBef>
              <a:buClr>
                <a:schemeClr val="lt1"/>
              </a:buClr>
              <a:buSzPct val="100000"/>
              <a:defRPr sz="5400">
                <a:solidFill>
                  <a:schemeClr val="lt1"/>
                </a:solidFill>
              </a:defRPr>
            </a:lvl4pPr>
            <a:lvl5pPr lvl="4" rtl="0">
              <a:spcBef>
                <a:spcPts val="0"/>
              </a:spcBef>
              <a:buClr>
                <a:schemeClr val="lt1"/>
              </a:buClr>
              <a:buSzPct val="100000"/>
              <a:defRPr sz="5400">
                <a:solidFill>
                  <a:schemeClr val="lt1"/>
                </a:solidFill>
              </a:defRPr>
            </a:lvl5pPr>
            <a:lvl6pPr lvl="5" rtl="0">
              <a:spcBef>
                <a:spcPts val="0"/>
              </a:spcBef>
              <a:buClr>
                <a:schemeClr val="lt1"/>
              </a:buClr>
              <a:buSzPct val="100000"/>
              <a:defRPr sz="5400">
                <a:solidFill>
                  <a:schemeClr val="lt1"/>
                </a:solidFill>
              </a:defRPr>
            </a:lvl6pPr>
            <a:lvl7pPr lvl="6" rtl="0">
              <a:spcBef>
                <a:spcPts val="0"/>
              </a:spcBef>
              <a:buClr>
                <a:schemeClr val="lt1"/>
              </a:buClr>
              <a:buSzPct val="100000"/>
              <a:defRPr sz="5400">
                <a:solidFill>
                  <a:schemeClr val="lt1"/>
                </a:solidFill>
              </a:defRPr>
            </a:lvl7pPr>
            <a:lvl8pPr lvl="7" rtl="0">
              <a:spcBef>
                <a:spcPts val="0"/>
              </a:spcBef>
              <a:buClr>
                <a:schemeClr val="lt1"/>
              </a:buClr>
              <a:buSzPct val="100000"/>
              <a:defRPr sz="5400">
                <a:solidFill>
                  <a:schemeClr val="lt1"/>
                </a:solidFill>
              </a:defRPr>
            </a:lvl8pPr>
            <a:lvl9pPr lvl="8" rtl="0">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tIns="91425"/>
          <a:lstStyle>
            <a:lvl1pPr lvl="0" rtl="0" algn="ctr">
              <a:spcBef>
                <a:spcPts val="0"/>
              </a:spcBef>
              <a:buClr>
                <a:schemeClr val="lt1"/>
              </a:buClr>
              <a:buSzPct val="100000"/>
              <a:defRPr sz="4600">
                <a:solidFill>
                  <a:schemeClr val="lt1"/>
                </a:solidFill>
              </a:defRPr>
            </a:lvl1pPr>
            <a:lvl2pPr lvl="1" rtl="0" algn="ctr">
              <a:spcBef>
                <a:spcPts val="0"/>
              </a:spcBef>
              <a:buClr>
                <a:schemeClr val="lt1"/>
              </a:buClr>
              <a:buSzPct val="100000"/>
              <a:defRPr sz="4600">
                <a:solidFill>
                  <a:schemeClr val="lt1"/>
                </a:solidFill>
              </a:defRPr>
            </a:lvl2pPr>
            <a:lvl3pPr lvl="2" rtl="0" algn="ctr">
              <a:spcBef>
                <a:spcPts val="0"/>
              </a:spcBef>
              <a:buClr>
                <a:schemeClr val="lt1"/>
              </a:buClr>
              <a:buSzPct val="100000"/>
              <a:defRPr sz="4600">
                <a:solidFill>
                  <a:schemeClr val="lt1"/>
                </a:solidFill>
              </a:defRPr>
            </a:lvl3pPr>
            <a:lvl4pPr lvl="3" rtl="0" algn="ctr">
              <a:spcBef>
                <a:spcPts val="0"/>
              </a:spcBef>
              <a:buClr>
                <a:schemeClr val="lt1"/>
              </a:buClr>
              <a:buSzPct val="100000"/>
              <a:defRPr sz="4600">
                <a:solidFill>
                  <a:schemeClr val="lt1"/>
                </a:solidFill>
              </a:defRPr>
            </a:lvl4pPr>
            <a:lvl5pPr lvl="4" rtl="0" algn="ctr">
              <a:spcBef>
                <a:spcPts val="0"/>
              </a:spcBef>
              <a:buClr>
                <a:schemeClr val="lt1"/>
              </a:buClr>
              <a:buSzPct val="100000"/>
              <a:defRPr sz="4600">
                <a:solidFill>
                  <a:schemeClr val="lt1"/>
                </a:solidFill>
              </a:defRPr>
            </a:lvl5pPr>
            <a:lvl6pPr lvl="5" rtl="0" algn="ctr">
              <a:spcBef>
                <a:spcPts val="0"/>
              </a:spcBef>
              <a:buClr>
                <a:schemeClr val="lt1"/>
              </a:buClr>
              <a:buSzPct val="100000"/>
              <a:defRPr sz="4600">
                <a:solidFill>
                  <a:schemeClr val="lt1"/>
                </a:solidFill>
              </a:defRPr>
            </a:lvl6pPr>
            <a:lvl7pPr lvl="6" rtl="0" algn="ctr">
              <a:spcBef>
                <a:spcPts val="0"/>
              </a:spcBef>
              <a:buClr>
                <a:schemeClr val="lt1"/>
              </a:buClr>
              <a:buSzPct val="100000"/>
              <a:defRPr sz="4600">
                <a:solidFill>
                  <a:schemeClr val="lt1"/>
                </a:solidFill>
              </a:defRPr>
            </a:lvl7pPr>
            <a:lvl8pPr lvl="7" rtl="0" algn="ctr">
              <a:spcBef>
                <a:spcPts val="0"/>
              </a:spcBef>
              <a:buClr>
                <a:schemeClr val="lt1"/>
              </a:buClr>
              <a:buSzPct val="100000"/>
              <a:defRPr sz="4600">
                <a:solidFill>
                  <a:schemeClr val="lt1"/>
                </a:solidFill>
              </a:defRPr>
            </a:lvl8pPr>
            <a:lvl9pPr lvl="8" rtl="0"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lt1"/>
              </a:buClr>
              <a:buSzPct val="100000"/>
              <a:buNone/>
              <a:defRPr sz="1900">
                <a:solidFill>
                  <a:schemeClr val="lt1"/>
                </a:solidFill>
              </a:defRPr>
            </a:lvl1pPr>
            <a:lvl2pPr lvl="1" rtl="0" algn="ctr">
              <a:lnSpc>
                <a:spcPct val="100000"/>
              </a:lnSpc>
              <a:spcBef>
                <a:spcPts val="0"/>
              </a:spcBef>
              <a:spcAft>
                <a:spcPts val="0"/>
              </a:spcAft>
              <a:buClr>
                <a:schemeClr val="lt1"/>
              </a:buClr>
              <a:buSzPct val="100000"/>
              <a:buNone/>
              <a:defRPr sz="1900">
                <a:solidFill>
                  <a:schemeClr val="lt1"/>
                </a:solidFill>
              </a:defRPr>
            </a:lvl2pPr>
            <a:lvl3pPr lvl="2" rtl="0" algn="ctr">
              <a:lnSpc>
                <a:spcPct val="100000"/>
              </a:lnSpc>
              <a:spcBef>
                <a:spcPts val="0"/>
              </a:spcBef>
              <a:spcAft>
                <a:spcPts val="0"/>
              </a:spcAft>
              <a:buClr>
                <a:schemeClr val="lt1"/>
              </a:buClr>
              <a:buSzPct val="100000"/>
              <a:buNone/>
              <a:defRPr sz="1900">
                <a:solidFill>
                  <a:schemeClr val="lt1"/>
                </a:solidFill>
              </a:defRPr>
            </a:lvl3pPr>
            <a:lvl4pPr lvl="3" rtl="0" algn="ctr">
              <a:lnSpc>
                <a:spcPct val="100000"/>
              </a:lnSpc>
              <a:spcBef>
                <a:spcPts val="0"/>
              </a:spcBef>
              <a:spcAft>
                <a:spcPts val="0"/>
              </a:spcAft>
              <a:buClr>
                <a:schemeClr val="lt1"/>
              </a:buClr>
              <a:buSzPct val="100000"/>
              <a:buNone/>
              <a:defRPr sz="1900">
                <a:solidFill>
                  <a:schemeClr val="lt1"/>
                </a:solidFill>
              </a:defRPr>
            </a:lvl4pPr>
            <a:lvl5pPr lvl="4" rtl="0" algn="ctr">
              <a:lnSpc>
                <a:spcPct val="100000"/>
              </a:lnSpc>
              <a:spcBef>
                <a:spcPts val="0"/>
              </a:spcBef>
              <a:spcAft>
                <a:spcPts val="0"/>
              </a:spcAft>
              <a:buClr>
                <a:schemeClr val="lt1"/>
              </a:buClr>
              <a:buSzPct val="100000"/>
              <a:buNone/>
              <a:defRPr sz="1900">
                <a:solidFill>
                  <a:schemeClr val="lt1"/>
                </a:solidFill>
              </a:defRPr>
            </a:lvl5pPr>
            <a:lvl6pPr lvl="5" rtl="0" algn="ctr">
              <a:lnSpc>
                <a:spcPct val="100000"/>
              </a:lnSpc>
              <a:spcBef>
                <a:spcPts val="0"/>
              </a:spcBef>
              <a:spcAft>
                <a:spcPts val="0"/>
              </a:spcAft>
              <a:buClr>
                <a:schemeClr val="lt1"/>
              </a:buClr>
              <a:buSzPct val="100000"/>
              <a:buNone/>
              <a:defRPr sz="1900">
                <a:solidFill>
                  <a:schemeClr val="lt1"/>
                </a:solidFill>
              </a:defRPr>
            </a:lvl6pPr>
            <a:lvl7pPr lvl="6" rtl="0" algn="ctr">
              <a:lnSpc>
                <a:spcPct val="100000"/>
              </a:lnSpc>
              <a:spcBef>
                <a:spcPts val="0"/>
              </a:spcBef>
              <a:spcAft>
                <a:spcPts val="0"/>
              </a:spcAft>
              <a:buClr>
                <a:schemeClr val="lt1"/>
              </a:buClr>
              <a:buSzPct val="100000"/>
              <a:buNone/>
              <a:defRPr sz="1900">
                <a:solidFill>
                  <a:schemeClr val="lt1"/>
                </a:solidFill>
              </a:defRPr>
            </a:lvl7pPr>
            <a:lvl8pPr lvl="7" rtl="0" algn="ctr">
              <a:lnSpc>
                <a:spcPct val="100000"/>
              </a:lnSpc>
              <a:spcBef>
                <a:spcPts val="0"/>
              </a:spcBef>
              <a:spcAft>
                <a:spcPts val="0"/>
              </a:spcAft>
              <a:buClr>
                <a:schemeClr val="lt1"/>
              </a:buClr>
              <a:buSzPct val="100000"/>
              <a:buNone/>
              <a:defRPr sz="1900">
                <a:solidFill>
                  <a:schemeClr val="lt1"/>
                </a:solidFill>
              </a:defRPr>
            </a:lvl8pPr>
            <a:lvl9pPr lvl="8" rtl="0"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tIns="91425"/>
          <a:lstStyle>
            <a:lvl1pPr lvl="0" rt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rtl="0">
              <a:spcBef>
                <a:spcPts val="0"/>
              </a:spcBef>
              <a:buClr>
                <a:schemeClr val="dk2"/>
              </a:buClr>
              <a:buSzPct val="100000"/>
              <a:buFont typeface="Oswald"/>
              <a:buNone/>
              <a:defRPr sz="3000">
                <a:solidFill>
                  <a:schemeClr val="dk2"/>
                </a:solidFill>
                <a:latin typeface="Oswald"/>
                <a:ea typeface="Oswald"/>
                <a:cs typeface="Oswald"/>
                <a:sym typeface="Oswald"/>
              </a:defRPr>
            </a:lvl2pPr>
            <a:lvl3pPr lvl="2" rtl="0">
              <a:spcBef>
                <a:spcPts val="0"/>
              </a:spcBef>
              <a:buClr>
                <a:schemeClr val="dk2"/>
              </a:buClr>
              <a:buSzPct val="100000"/>
              <a:buFont typeface="Oswald"/>
              <a:buNone/>
              <a:defRPr sz="3000">
                <a:solidFill>
                  <a:schemeClr val="dk2"/>
                </a:solidFill>
                <a:latin typeface="Oswald"/>
                <a:ea typeface="Oswald"/>
                <a:cs typeface="Oswald"/>
                <a:sym typeface="Oswald"/>
              </a:defRPr>
            </a:lvl3pPr>
            <a:lvl4pPr lvl="3" rtl="0">
              <a:spcBef>
                <a:spcPts val="0"/>
              </a:spcBef>
              <a:buClr>
                <a:schemeClr val="dk2"/>
              </a:buClr>
              <a:buSzPct val="100000"/>
              <a:buFont typeface="Oswald"/>
              <a:buNone/>
              <a:defRPr sz="3000">
                <a:solidFill>
                  <a:schemeClr val="dk2"/>
                </a:solidFill>
                <a:latin typeface="Oswald"/>
                <a:ea typeface="Oswald"/>
                <a:cs typeface="Oswald"/>
                <a:sym typeface="Oswald"/>
              </a:defRPr>
            </a:lvl4pPr>
            <a:lvl5pPr lvl="4" rtl="0">
              <a:spcBef>
                <a:spcPts val="0"/>
              </a:spcBef>
              <a:buClr>
                <a:schemeClr val="dk2"/>
              </a:buClr>
              <a:buSzPct val="100000"/>
              <a:buFont typeface="Oswald"/>
              <a:buNone/>
              <a:defRPr sz="3000">
                <a:solidFill>
                  <a:schemeClr val="dk2"/>
                </a:solidFill>
                <a:latin typeface="Oswald"/>
                <a:ea typeface="Oswald"/>
                <a:cs typeface="Oswald"/>
                <a:sym typeface="Oswald"/>
              </a:defRPr>
            </a:lvl5pPr>
            <a:lvl6pPr lvl="5" rtl="0">
              <a:spcBef>
                <a:spcPts val="0"/>
              </a:spcBef>
              <a:buClr>
                <a:schemeClr val="dk2"/>
              </a:buClr>
              <a:buSzPct val="100000"/>
              <a:buFont typeface="Oswald"/>
              <a:buNone/>
              <a:defRPr sz="3000">
                <a:solidFill>
                  <a:schemeClr val="dk2"/>
                </a:solidFill>
                <a:latin typeface="Oswald"/>
                <a:ea typeface="Oswald"/>
                <a:cs typeface="Oswald"/>
                <a:sym typeface="Oswald"/>
              </a:defRPr>
            </a:lvl6pPr>
            <a:lvl7pPr lvl="6" rtl="0">
              <a:spcBef>
                <a:spcPts val="0"/>
              </a:spcBef>
              <a:buClr>
                <a:schemeClr val="dk2"/>
              </a:buClr>
              <a:buSzPct val="100000"/>
              <a:buFont typeface="Oswald"/>
              <a:buNone/>
              <a:defRPr sz="3000">
                <a:solidFill>
                  <a:schemeClr val="dk2"/>
                </a:solidFill>
                <a:latin typeface="Oswald"/>
                <a:ea typeface="Oswald"/>
                <a:cs typeface="Oswald"/>
                <a:sym typeface="Oswald"/>
              </a:defRPr>
            </a:lvl7pPr>
            <a:lvl8pPr lvl="7" rtl="0">
              <a:spcBef>
                <a:spcPts val="0"/>
              </a:spcBef>
              <a:buClr>
                <a:schemeClr val="dk2"/>
              </a:buClr>
              <a:buSzPct val="100000"/>
              <a:buFont typeface="Oswald"/>
              <a:buNone/>
              <a:defRPr sz="3000">
                <a:solidFill>
                  <a:schemeClr val="dk2"/>
                </a:solidFill>
                <a:latin typeface="Oswald"/>
                <a:ea typeface="Oswald"/>
                <a:cs typeface="Oswald"/>
                <a:sym typeface="Oswald"/>
              </a:defRPr>
            </a:lvl8pPr>
            <a:lvl9pPr lvl="8" rtl="0">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0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www.cc.gatech.edu/~milos/Teaching/CS6290F07/4_Tomasulo.pdf" TargetMode="External"/><Relationship Id="rId4" Type="http://schemas.openxmlformats.org/officeDocument/2006/relationships/hyperlink" Target="engineering.dartmouth.edu/courses/engs116/.../engs%20116%20lecture%207-05f.pp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ctrTitle"/>
          </p:nvPr>
        </p:nvSpPr>
        <p:spPr>
          <a:xfrm>
            <a:off x="1408050" y="1190375"/>
            <a:ext cx="6929100" cy="2179500"/>
          </a:xfrm>
          <a:prstGeom prst="rect">
            <a:avLst/>
          </a:prstGeom>
        </p:spPr>
        <p:txBody>
          <a:bodyPr anchorCtr="0" anchor="t" bIns="91425" lIns="91425" rIns="91425" tIns="91425">
            <a:noAutofit/>
          </a:bodyPr>
          <a:lstStyle/>
          <a:p>
            <a:pPr lvl="0" rtl="0">
              <a:spcBef>
                <a:spcPts val="0"/>
              </a:spcBef>
              <a:buNone/>
            </a:pPr>
            <a:r>
              <a:rPr lang="en"/>
              <a:t>Dynamic Scheduling</a:t>
            </a:r>
          </a:p>
          <a:p>
            <a:pPr lvl="0">
              <a:spcBef>
                <a:spcPts val="0"/>
              </a:spcBef>
              <a:buNone/>
            </a:pPr>
            <a:r>
              <a:rPr lang="en"/>
              <a:t>Tomasulo's Algorithm vs. Scoreboarding</a:t>
            </a:r>
          </a:p>
        </p:txBody>
      </p:sp>
      <p:sp>
        <p:nvSpPr>
          <p:cNvPr id="76" name="Shape 76"/>
          <p:cNvSpPr txBox="1"/>
          <p:nvPr>
            <p:ph idx="1" type="subTitle"/>
          </p:nvPr>
        </p:nvSpPr>
        <p:spPr>
          <a:xfrm>
            <a:off x="1397650" y="4064975"/>
            <a:ext cx="4804500" cy="645000"/>
          </a:xfrm>
          <a:prstGeom prst="rect">
            <a:avLst/>
          </a:prstGeom>
        </p:spPr>
        <p:txBody>
          <a:bodyPr anchorCtr="0" anchor="t" bIns="91425" lIns="91425" rIns="91425" tIns="91425">
            <a:noAutofit/>
          </a:bodyPr>
          <a:lstStyle/>
          <a:p>
            <a:pPr lvl="0">
              <a:spcBef>
                <a:spcPts val="0"/>
              </a:spcBef>
              <a:buNone/>
            </a:pPr>
            <a:r>
              <a:rPr lang="en"/>
              <a:t>By: Nathan Lentz, Hayden Miedema, and Douglas Money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pic>
        <p:nvPicPr>
          <p:cNvPr id="135" name="Shape 135"/>
          <p:cNvPicPr preferRelativeResize="0"/>
          <p:nvPr/>
        </p:nvPicPr>
        <p:blipFill>
          <a:blip r:embed="rId3">
            <a:alphaModFix/>
          </a:blip>
          <a:stretch>
            <a:fillRect/>
          </a:stretch>
        </p:blipFill>
        <p:spPr>
          <a:xfrm>
            <a:off x="1270325" y="900175"/>
            <a:ext cx="6482873" cy="3241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1863662" y="576737"/>
            <a:ext cx="5320023" cy="3990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Background Info - Scoreboarding</a:t>
            </a:r>
          </a:p>
        </p:txBody>
      </p:sp>
      <p:sp>
        <p:nvSpPr>
          <p:cNvPr id="146" name="Shape 146"/>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buChar char="-"/>
            </a:pPr>
            <a:r>
              <a:rPr lang="en"/>
              <a:t>Named after the CDC 6600 Computer from 1965 which developed this technique </a:t>
            </a:r>
          </a:p>
          <a:p>
            <a:pPr indent="-228600" lvl="0" marL="457200" rtl="0">
              <a:spcBef>
                <a:spcPts val="0"/>
              </a:spcBef>
              <a:buChar char="-"/>
            </a:pPr>
            <a:r>
              <a:rPr lang="en"/>
              <a:t>Uses a hardware unit called the </a:t>
            </a:r>
            <a:r>
              <a:rPr i="1" lang="en"/>
              <a:t>scoreboard</a:t>
            </a:r>
          </a:p>
          <a:p>
            <a:pPr indent="-228600" lvl="0" marL="457200" rtl="0">
              <a:spcBef>
                <a:spcPts val="0"/>
              </a:spcBef>
              <a:buChar char="-"/>
            </a:pPr>
            <a:r>
              <a:rPr lang="en"/>
              <a:t>Schedules a pipeline so instructions can execute out-of-order when there are </a:t>
            </a:r>
            <a:r>
              <a:rPr lang="en" u="sng"/>
              <a:t>no conflicts</a:t>
            </a:r>
            <a:r>
              <a:rPr lang="en"/>
              <a:t> and when </a:t>
            </a:r>
            <a:r>
              <a:rPr lang="en" u="sng"/>
              <a:t>hardware is available</a:t>
            </a:r>
          </a:p>
          <a:p>
            <a:pPr indent="-228600" lvl="0" marL="457200" rtl="0">
              <a:spcBef>
                <a:spcPts val="0"/>
              </a:spcBef>
              <a:buChar char="-"/>
            </a:pPr>
            <a:r>
              <a:rPr lang="en"/>
              <a:t>Goal is to maintain an execution rate of one instruction per clock cycle through out-of-order execution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The Scoreboard - What is it?</a:t>
            </a:r>
          </a:p>
        </p:txBody>
      </p:sp>
      <p:sp>
        <p:nvSpPr>
          <p:cNvPr id="152" name="Shape 152"/>
          <p:cNvSpPr txBox="1"/>
          <p:nvPr>
            <p:ph idx="1" type="body"/>
          </p:nvPr>
        </p:nvSpPr>
        <p:spPr>
          <a:xfrm>
            <a:off x="311700" y="1359250"/>
            <a:ext cx="8520600" cy="3416400"/>
          </a:xfrm>
          <a:prstGeom prst="rect">
            <a:avLst/>
          </a:prstGeom>
        </p:spPr>
        <p:txBody>
          <a:bodyPr anchorCtr="0" anchor="t" bIns="91425" lIns="91425" rIns="91425" tIns="91425">
            <a:noAutofit/>
          </a:bodyPr>
          <a:lstStyle/>
          <a:p>
            <a:pPr lvl="0">
              <a:spcBef>
                <a:spcPts val="0"/>
              </a:spcBef>
              <a:buNone/>
            </a:pPr>
            <a:r>
              <a:rPr lang="en" sz="1400"/>
              <a:t>The Scoreboard is essentially a table maintained by the hardware that constructs the data dependences </a:t>
            </a:r>
          </a:p>
          <a:p>
            <a:pPr indent="-323850" lvl="0" marL="457200" rtl="0">
              <a:spcBef>
                <a:spcPts val="0"/>
              </a:spcBef>
              <a:buSzPct val="100000"/>
              <a:buChar char="-"/>
            </a:pPr>
            <a:r>
              <a:rPr lang="en" sz="1500"/>
              <a:t>Out-Of-Order execution requires multiple instructions to be in the EX Stage Simultaneously</a:t>
            </a:r>
          </a:p>
          <a:p>
            <a:pPr indent="-323850" lvl="1" marL="914400" rtl="0">
              <a:spcBef>
                <a:spcPts val="0"/>
              </a:spcBef>
              <a:buSzPct val="100000"/>
              <a:buChar char="-"/>
            </a:pPr>
            <a:r>
              <a:rPr lang="en" sz="1500"/>
              <a:t>Achieved with </a:t>
            </a:r>
            <a:r>
              <a:rPr b="1" lang="en" sz="1500"/>
              <a:t>multiple</a:t>
            </a:r>
            <a:r>
              <a:rPr lang="en" sz="1500"/>
              <a:t> functional units, along with </a:t>
            </a:r>
            <a:r>
              <a:rPr b="1" lang="en" sz="1500"/>
              <a:t>pipelined </a:t>
            </a:r>
            <a:r>
              <a:rPr lang="en" sz="1500"/>
              <a:t>functional units</a:t>
            </a:r>
          </a:p>
          <a:p>
            <a:pPr indent="-323850" lvl="0" marL="457200" rtl="0">
              <a:spcBef>
                <a:spcPts val="0"/>
              </a:spcBef>
              <a:buSzPct val="100000"/>
              <a:buChar char="-"/>
            </a:pPr>
            <a:r>
              <a:rPr lang="en" sz="1500"/>
              <a:t>All instructions go through the scoreboard</a:t>
            </a:r>
          </a:p>
          <a:p>
            <a:pPr indent="-323850" lvl="1" marL="914400" rtl="0">
              <a:spcBef>
                <a:spcPts val="0"/>
              </a:spcBef>
              <a:buSzPct val="100000"/>
              <a:buChar char="-"/>
            </a:pPr>
            <a:r>
              <a:rPr lang="en" sz="1500"/>
              <a:t>Centralized control of issue, operand reading, execution and writeback</a:t>
            </a:r>
          </a:p>
          <a:p>
            <a:pPr indent="-323850" lvl="1" marL="914400" rtl="0">
              <a:spcBef>
                <a:spcPts val="0"/>
              </a:spcBef>
              <a:buSzPct val="100000"/>
              <a:buChar char="-"/>
            </a:pPr>
            <a:r>
              <a:rPr lang="en" sz="1500"/>
              <a:t>All hazard resolution is centralized in the scoreboard as well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Quick Look - A Simplified Scoreboard</a:t>
            </a:r>
          </a:p>
        </p:txBody>
      </p:sp>
      <p:pic>
        <p:nvPicPr>
          <p:cNvPr id="158" name="Shape 158"/>
          <p:cNvPicPr preferRelativeResize="0"/>
          <p:nvPr/>
        </p:nvPicPr>
        <p:blipFill>
          <a:blip r:embed="rId3">
            <a:alphaModFix/>
          </a:blip>
          <a:stretch>
            <a:fillRect/>
          </a:stretch>
        </p:blipFill>
        <p:spPr>
          <a:xfrm>
            <a:off x="1791324" y="1160175"/>
            <a:ext cx="5463275" cy="3846524"/>
          </a:xfrm>
          <a:prstGeom prst="rect">
            <a:avLst/>
          </a:prstGeom>
          <a:noFill/>
          <a:ln>
            <a:noFill/>
          </a:ln>
        </p:spPr>
      </p:pic>
      <p:sp>
        <p:nvSpPr>
          <p:cNvPr id="159" name="Shape 159"/>
          <p:cNvSpPr/>
          <p:nvPr/>
        </p:nvSpPr>
        <p:spPr>
          <a:xfrm>
            <a:off x="3074725" y="2780625"/>
            <a:ext cx="1836000" cy="80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solidFill>
                <a:srgbClr val="FFFFFF"/>
              </a:solidFill>
            </a:endParaRPr>
          </a:p>
        </p:txBody>
      </p:sp>
      <p:sp>
        <p:nvSpPr>
          <p:cNvPr id="160" name="Shape 160"/>
          <p:cNvSpPr/>
          <p:nvPr/>
        </p:nvSpPr>
        <p:spPr>
          <a:xfrm>
            <a:off x="2023475" y="4476550"/>
            <a:ext cx="4940100" cy="2373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The Stages of Scoreboard Control</a:t>
            </a:r>
          </a:p>
        </p:txBody>
      </p:sp>
      <p:sp>
        <p:nvSpPr>
          <p:cNvPr id="166" name="Shape 166"/>
          <p:cNvSpPr txBox="1"/>
          <p:nvPr>
            <p:ph idx="1" type="body"/>
          </p:nvPr>
        </p:nvSpPr>
        <p:spPr>
          <a:xfrm>
            <a:off x="311700" y="1468825"/>
            <a:ext cx="8520600" cy="3482400"/>
          </a:xfrm>
          <a:prstGeom prst="rect">
            <a:avLst/>
          </a:prstGeom>
        </p:spPr>
        <p:txBody>
          <a:bodyPr anchorCtr="0" anchor="t" bIns="91425" lIns="91425" rIns="91425" tIns="91425">
            <a:noAutofit/>
          </a:bodyPr>
          <a:lstStyle/>
          <a:p>
            <a:pPr indent="-228600" lvl="0" marL="457200" rtl="0">
              <a:spcBef>
                <a:spcPts val="0"/>
              </a:spcBef>
              <a:buChar char="-"/>
            </a:pPr>
            <a:r>
              <a:rPr b="1" lang="en"/>
              <a:t>Issue (ID1)</a:t>
            </a:r>
          </a:p>
          <a:p>
            <a:pPr indent="-228600" lvl="1" marL="914400" rtl="0">
              <a:spcBef>
                <a:spcPts val="0"/>
              </a:spcBef>
              <a:buChar char="-"/>
            </a:pPr>
            <a:r>
              <a:rPr lang="en"/>
              <a:t>If the required functional unit is available (no structural hazard), and</a:t>
            </a:r>
          </a:p>
          <a:p>
            <a:pPr indent="-228600" lvl="1" marL="914400" rtl="0">
              <a:spcBef>
                <a:spcPts val="0"/>
              </a:spcBef>
              <a:buChar char="-"/>
            </a:pPr>
            <a:r>
              <a:rPr lang="en"/>
              <a:t>No other unit is pending a write to the same register (no WAW)</a:t>
            </a:r>
          </a:p>
          <a:p>
            <a:pPr indent="-228600" lvl="1" marL="914400" rtl="0">
              <a:spcBef>
                <a:spcPts val="0"/>
              </a:spcBef>
              <a:buChar char="-"/>
            </a:pPr>
            <a:r>
              <a:rPr lang="en"/>
              <a:t>Issue instruction and update </a:t>
            </a:r>
          </a:p>
          <a:p>
            <a:pPr indent="-228600" lvl="1" marL="914400" rtl="0">
              <a:spcBef>
                <a:spcPts val="0"/>
              </a:spcBef>
              <a:buChar char="-"/>
            </a:pPr>
            <a:r>
              <a:rPr lang="en"/>
              <a:t>Always done in program order</a:t>
            </a:r>
          </a:p>
          <a:p>
            <a:pPr indent="-228600" lvl="0" marL="457200" rtl="0">
              <a:spcBef>
                <a:spcPts val="0"/>
              </a:spcBef>
              <a:buChar char="-"/>
            </a:pPr>
            <a:r>
              <a:rPr b="1" lang="en" sz="1800"/>
              <a:t>Read O</a:t>
            </a:r>
            <a:r>
              <a:rPr b="1" lang="en"/>
              <a:t>perands (ID2) </a:t>
            </a:r>
          </a:p>
          <a:p>
            <a:pPr indent="-228600" lvl="1" marL="914400" rtl="0">
              <a:spcBef>
                <a:spcPts val="0"/>
              </a:spcBef>
              <a:buChar char="-"/>
            </a:pPr>
            <a:r>
              <a:rPr lang="en"/>
              <a:t>Wait until there are no data hazards, then read operands</a:t>
            </a:r>
          </a:p>
          <a:p>
            <a:pPr indent="-228600" lvl="1" marL="914400" rtl="0">
              <a:spcBef>
                <a:spcPts val="0"/>
              </a:spcBef>
              <a:buChar char="-"/>
            </a:pPr>
            <a:r>
              <a:rPr lang="en"/>
              <a:t>Operand is available if…</a:t>
            </a:r>
          </a:p>
          <a:p>
            <a:pPr indent="-228600" lvl="2" marL="1371600" rtl="0">
              <a:spcBef>
                <a:spcPts val="0"/>
              </a:spcBef>
              <a:buChar char="-"/>
            </a:pPr>
            <a:r>
              <a:rPr lang="en"/>
              <a:t>No issued instruction will write to it</a:t>
            </a:r>
          </a:p>
          <a:p>
            <a:pPr indent="-228600" lvl="2" marL="1371600" rtl="0">
              <a:spcBef>
                <a:spcPts val="0"/>
              </a:spcBef>
              <a:buChar char="-"/>
            </a:pPr>
            <a:r>
              <a:rPr lang="en"/>
              <a:t>If the register containing the operand is being written by an active FU (No RAW)</a:t>
            </a:r>
          </a:p>
          <a:p>
            <a:pPr lvl="0" rtl="0">
              <a:spcBef>
                <a:spcPts val="0"/>
              </a:spcBef>
              <a:buNone/>
            </a:pPr>
            <a:r>
              <a:t/>
            </a:r>
            <a:endParaRPr b="1" i="1"/>
          </a:p>
        </p:txBody>
      </p:sp>
      <p:pic>
        <p:nvPicPr>
          <p:cNvPr id="167" name="Shape 167"/>
          <p:cNvPicPr preferRelativeResize="0"/>
          <p:nvPr/>
        </p:nvPicPr>
        <p:blipFill>
          <a:blip r:embed="rId3">
            <a:alphaModFix/>
          </a:blip>
          <a:stretch>
            <a:fillRect/>
          </a:stretch>
        </p:blipFill>
        <p:spPr>
          <a:xfrm>
            <a:off x="6147925" y="585112"/>
            <a:ext cx="2628049" cy="30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EX Stage - Scoreboarding</a:t>
            </a:r>
          </a:p>
        </p:txBody>
      </p:sp>
      <p:sp>
        <p:nvSpPr>
          <p:cNvPr id="173" name="Shape 173"/>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rPr b="1" lang="en"/>
              <a:t>Execute</a:t>
            </a:r>
          </a:p>
          <a:p>
            <a:pPr lvl="0" rtl="0">
              <a:spcBef>
                <a:spcPts val="0"/>
              </a:spcBef>
              <a:buNone/>
            </a:pPr>
            <a:r>
              <a:rPr lang="en"/>
              <a:t>Operate on operands</a:t>
            </a:r>
          </a:p>
          <a:p>
            <a:pPr indent="-336550" lvl="0" marL="457200" rtl="0">
              <a:spcBef>
                <a:spcPts val="0"/>
              </a:spcBef>
              <a:buSzPct val="100000"/>
              <a:buChar char="-"/>
            </a:pPr>
            <a:r>
              <a:rPr lang="en" sz="1700"/>
              <a:t>The function unit begins execution upon receiving operands. When the result is ready, it notifies the scoreboard that it has completed execution</a:t>
            </a:r>
          </a:p>
          <a:p>
            <a:pPr lvl="0">
              <a:spcBef>
                <a:spcPts val="0"/>
              </a:spcBef>
              <a:buNone/>
            </a:pPr>
            <a:r>
              <a:t/>
            </a:r>
            <a:endParaRPr/>
          </a:p>
        </p:txBody>
      </p:sp>
      <p:pic>
        <p:nvPicPr>
          <p:cNvPr id="174" name="Shape 174"/>
          <p:cNvPicPr preferRelativeResize="0"/>
          <p:nvPr/>
        </p:nvPicPr>
        <p:blipFill>
          <a:blip r:embed="rId3">
            <a:alphaModFix/>
          </a:blip>
          <a:stretch>
            <a:fillRect/>
          </a:stretch>
        </p:blipFill>
        <p:spPr>
          <a:xfrm>
            <a:off x="6147925" y="585112"/>
            <a:ext cx="2628049" cy="30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Write Result Stage - Scoreboarding </a:t>
            </a:r>
          </a:p>
        </p:txBody>
      </p:sp>
      <p:sp>
        <p:nvSpPr>
          <p:cNvPr id="180" name="Shape 180"/>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t>WB (Finish Execution)</a:t>
            </a:r>
          </a:p>
          <a:p>
            <a:pPr indent="-228600" lvl="0" marL="457200" rtl="0">
              <a:spcBef>
                <a:spcPts val="0"/>
              </a:spcBef>
              <a:buChar char="-"/>
            </a:pPr>
            <a:r>
              <a:rPr lang="en"/>
              <a:t>Once the scoreboard is aware that the functional unit has completed execution, the scoreboard checks for WAR hazards.</a:t>
            </a:r>
          </a:p>
          <a:p>
            <a:pPr indent="-228600" lvl="1" marL="914400" rtl="0">
              <a:spcBef>
                <a:spcPts val="0"/>
              </a:spcBef>
              <a:buChar char="○"/>
            </a:pPr>
            <a:r>
              <a:rPr lang="en"/>
              <a:t>If none, write the result</a:t>
            </a:r>
          </a:p>
          <a:p>
            <a:pPr indent="-228600" lvl="1" marL="914400">
              <a:spcBef>
                <a:spcPts val="0"/>
              </a:spcBef>
              <a:buChar char="○"/>
            </a:pPr>
            <a:r>
              <a:rPr lang="en"/>
              <a:t>If a WAR exists, stall until no previous instructions have WAR</a:t>
            </a:r>
          </a:p>
        </p:txBody>
      </p:sp>
      <p:pic>
        <p:nvPicPr>
          <p:cNvPr id="181" name="Shape 181"/>
          <p:cNvPicPr preferRelativeResize="0"/>
          <p:nvPr/>
        </p:nvPicPr>
        <p:blipFill>
          <a:blip r:embed="rId3">
            <a:alphaModFix/>
          </a:blip>
          <a:stretch>
            <a:fillRect/>
          </a:stretch>
        </p:blipFill>
        <p:spPr>
          <a:xfrm>
            <a:off x="6147925" y="585112"/>
            <a:ext cx="2628049" cy="308275"/>
          </a:xfrm>
          <a:prstGeom prst="rect">
            <a:avLst/>
          </a:prstGeom>
          <a:noFill/>
          <a:ln>
            <a:noFill/>
          </a:ln>
        </p:spPr>
      </p:pic>
      <p:sp>
        <p:nvSpPr>
          <p:cNvPr id="182" name="Shape 182"/>
          <p:cNvSpPr txBox="1"/>
          <p:nvPr/>
        </p:nvSpPr>
        <p:spPr>
          <a:xfrm>
            <a:off x="384350" y="3945250"/>
            <a:ext cx="4352100" cy="847800"/>
          </a:xfrm>
          <a:prstGeom prst="rect">
            <a:avLst/>
          </a:prstGeom>
          <a:noFill/>
          <a:ln>
            <a:noFill/>
          </a:ln>
        </p:spPr>
        <p:txBody>
          <a:bodyPr anchorCtr="0" anchor="t" bIns="91425" lIns="91425" rIns="91425" tIns="91425">
            <a:noAutofit/>
          </a:bodyPr>
          <a:lstStyle/>
          <a:p>
            <a:pPr lvl="0">
              <a:spcBef>
                <a:spcPts val="0"/>
              </a:spcBef>
              <a:buNone/>
            </a:pPr>
            <a:r>
              <a:rPr lang="en"/>
              <a:t>DIVD		F0, F2, F4</a:t>
            </a:r>
          </a:p>
          <a:p>
            <a:pPr lvl="0">
              <a:spcBef>
                <a:spcPts val="0"/>
              </a:spcBef>
              <a:buNone/>
            </a:pPr>
            <a:r>
              <a:rPr lang="en"/>
              <a:t>ADDD	F10, F0, </a:t>
            </a:r>
            <a:r>
              <a:rPr lang="en">
                <a:solidFill>
                  <a:srgbClr val="FF0000"/>
                </a:solidFill>
              </a:rPr>
              <a:t>F8</a:t>
            </a:r>
          </a:p>
          <a:p>
            <a:pPr lvl="0">
              <a:spcBef>
                <a:spcPts val="0"/>
              </a:spcBef>
              <a:buNone/>
            </a:pPr>
            <a:r>
              <a:rPr lang="en"/>
              <a:t>SUBD	</a:t>
            </a:r>
            <a:r>
              <a:rPr lang="en">
                <a:solidFill>
                  <a:srgbClr val="FF0000"/>
                </a:solidFill>
              </a:rPr>
              <a:t>F8</a:t>
            </a:r>
            <a:r>
              <a:rPr lang="en"/>
              <a:t>, F8, F14</a:t>
            </a:r>
          </a:p>
        </p:txBody>
      </p:sp>
      <p:sp>
        <p:nvSpPr>
          <p:cNvPr id="183" name="Shape 183"/>
          <p:cNvSpPr txBox="1"/>
          <p:nvPr/>
        </p:nvSpPr>
        <p:spPr>
          <a:xfrm>
            <a:off x="3334800" y="3945250"/>
            <a:ext cx="4103400" cy="904200"/>
          </a:xfrm>
          <a:prstGeom prst="rect">
            <a:avLst/>
          </a:prstGeom>
          <a:noFill/>
          <a:ln>
            <a:noFill/>
          </a:ln>
        </p:spPr>
        <p:txBody>
          <a:bodyPr anchorCtr="0" anchor="t" bIns="91425" lIns="91425" rIns="91425" tIns="91425">
            <a:noAutofit/>
          </a:bodyPr>
          <a:lstStyle/>
          <a:p>
            <a:pPr lvl="0">
              <a:spcBef>
                <a:spcPts val="0"/>
              </a:spcBef>
              <a:buNone/>
            </a:pPr>
            <a:r>
              <a:rPr lang="en"/>
              <a:t>CDC 6600 would stall SUBD until ADDD reads the operands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Parts of the Scoreboard</a:t>
            </a:r>
          </a:p>
        </p:txBody>
      </p:sp>
      <p:sp>
        <p:nvSpPr>
          <p:cNvPr id="189" name="Shape 189"/>
          <p:cNvSpPr txBox="1"/>
          <p:nvPr>
            <p:ph idx="1" type="body"/>
          </p:nvPr>
        </p:nvSpPr>
        <p:spPr>
          <a:xfrm>
            <a:off x="311699" y="1446750"/>
            <a:ext cx="4932300" cy="2250000"/>
          </a:xfrm>
          <a:prstGeom prst="rect">
            <a:avLst/>
          </a:prstGeom>
        </p:spPr>
        <p:txBody>
          <a:bodyPr anchorCtr="0" anchor="t" bIns="91425" lIns="91425" rIns="91425" tIns="91425">
            <a:noAutofit/>
          </a:bodyPr>
          <a:lstStyle/>
          <a:p>
            <a:pPr lvl="0" rtl="0">
              <a:spcBef>
                <a:spcPts val="0"/>
              </a:spcBef>
              <a:buNone/>
            </a:pPr>
            <a:r>
              <a:rPr b="1" lang="en"/>
              <a:t>Instruction Status</a:t>
            </a:r>
            <a:r>
              <a:rPr lang="en"/>
              <a:t>: Indicates which of 4 steps the instruction is in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Parts of the Scoreboard</a:t>
            </a:r>
          </a:p>
        </p:txBody>
      </p:sp>
      <p:sp>
        <p:nvSpPr>
          <p:cNvPr id="195" name="Shape 195"/>
          <p:cNvSpPr txBox="1"/>
          <p:nvPr>
            <p:ph idx="1" type="body"/>
          </p:nvPr>
        </p:nvSpPr>
        <p:spPr>
          <a:xfrm>
            <a:off x="311700" y="1620325"/>
            <a:ext cx="5947800" cy="3099900"/>
          </a:xfrm>
          <a:prstGeom prst="rect">
            <a:avLst/>
          </a:prstGeom>
        </p:spPr>
        <p:txBody>
          <a:bodyPr anchorCtr="0" anchor="t" bIns="91425" lIns="91425" rIns="91425" tIns="91425">
            <a:noAutofit/>
          </a:bodyPr>
          <a:lstStyle/>
          <a:p>
            <a:pPr lvl="0">
              <a:spcBef>
                <a:spcPts val="0"/>
              </a:spcBef>
              <a:buNone/>
            </a:pPr>
            <a:r>
              <a:rPr b="1" lang="en" sz="1500"/>
              <a:t>Functional Unit Status</a:t>
            </a:r>
            <a:r>
              <a:rPr lang="en" sz="1500"/>
              <a:t>: Indicates the state of the functional unit (FU). 9 Fields for each FU</a:t>
            </a:r>
          </a:p>
          <a:p>
            <a:pPr indent="-323850" lvl="0" marL="457200" rtl="0">
              <a:spcBef>
                <a:spcPts val="0"/>
              </a:spcBef>
              <a:buSzPct val="100000"/>
              <a:buChar char="-"/>
            </a:pPr>
            <a:r>
              <a:rPr b="1" lang="en" sz="1500"/>
              <a:t>Busy</a:t>
            </a:r>
            <a:r>
              <a:rPr lang="en" sz="1500"/>
              <a:t>: Indicates if the unit is busy or not</a:t>
            </a:r>
          </a:p>
          <a:p>
            <a:pPr indent="-323850" lvl="0" marL="457200" rtl="0">
              <a:spcBef>
                <a:spcPts val="0"/>
              </a:spcBef>
              <a:buSzPct val="100000"/>
              <a:buChar char="-"/>
            </a:pPr>
            <a:r>
              <a:rPr b="1" lang="en" sz="1500"/>
              <a:t>Op</a:t>
            </a:r>
            <a:r>
              <a:rPr lang="en" sz="1500"/>
              <a:t>: Operation to perform in the unit (+ or -)</a:t>
            </a:r>
          </a:p>
          <a:p>
            <a:pPr indent="-323850" lvl="0" marL="457200" rtl="0">
              <a:spcBef>
                <a:spcPts val="0"/>
              </a:spcBef>
              <a:buSzPct val="100000"/>
              <a:buChar char="-"/>
            </a:pPr>
            <a:r>
              <a:rPr b="1" lang="en" sz="1500"/>
              <a:t>Fi</a:t>
            </a:r>
            <a:r>
              <a:rPr lang="en" sz="1500"/>
              <a:t>: Indicate Destination Register</a:t>
            </a:r>
          </a:p>
          <a:p>
            <a:pPr indent="-323850" lvl="0" marL="457200" rtl="0">
              <a:spcBef>
                <a:spcPts val="0"/>
              </a:spcBef>
              <a:buSzPct val="100000"/>
              <a:buChar char="-"/>
            </a:pPr>
            <a:r>
              <a:rPr b="1" lang="en" sz="1500"/>
              <a:t>Fj</a:t>
            </a:r>
            <a:r>
              <a:rPr lang="en" sz="1500"/>
              <a:t>, </a:t>
            </a:r>
            <a:r>
              <a:rPr b="1" lang="en" sz="1500"/>
              <a:t>Fk</a:t>
            </a:r>
            <a:r>
              <a:rPr lang="en" sz="1500"/>
              <a:t>: Source Register numbers</a:t>
            </a:r>
          </a:p>
          <a:p>
            <a:pPr indent="-323850" lvl="0" marL="457200" rtl="0">
              <a:spcBef>
                <a:spcPts val="0"/>
              </a:spcBef>
              <a:buSzPct val="100000"/>
              <a:buChar char="-"/>
            </a:pPr>
            <a:r>
              <a:rPr b="1" lang="en" sz="1500"/>
              <a:t>Qj, Qk</a:t>
            </a:r>
            <a:r>
              <a:rPr lang="en" sz="1500"/>
              <a:t>: Functional Units producing instruction’s source registers Fj, Fk</a:t>
            </a:r>
          </a:p>
          <a:p>
            <a:pPr indent="-323850" lvl="0" marL="457200" rtl="0">
              <a:spcBef>
                <a:spcPts val="0"/>
              </a:spcBef>
              <a:buSzPct val="100000"/>
              <a:buChar char="-"/>
            </a:pPr>
            <a:r>
              <a:rPr b="1" lang="en" sz="1500"/>
              <a:t>Rj, Rk</a:t>
            </a:r>
            <a:r>
              <a:rPr lang="en" sz="1500"/>
              <a:t>: Indicate whether or not Fj and Fk are ready (WAR Hazard Prevention)</a:t>
            </a:r>
          </a:p>
        </p:txBody>
      </p:sp>
      <p:sp>
        <p:nvSpPr>
          <p:cNvPr id="196" name="Shape 196"/>
          <p:cNvSpPr txBox="1"/>
          <p:nvPr/>
        </p:nvSpPr>
        <p:spPr>
          <a:xfrm>
            <a:off x="6511325" y="339125"/>
            <a:ext cx="2396400" cy="2601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n"/>
              <a:t>Overview	</a:t>
            </a:r>
          </a:p>
        </p:txBody>
      </p:sp>
      <p:sp>
        <p:nvSpPr>
          <p:cNvPr id="82" name="Shape 82"/>
          <p:cNvSpPr txBox="1"/>
          <p:nvPr>
            <p:ph idx="1" type="body"/>
          </p:nvPr>
        </p:nvSpPr>
        <p:spPr>
          <a:xfrm>
            <a:off x="3381100" y="307975"/>
            <a:ext cx="5451300" cy="4268700"/>
          </a:xfrm>
          <a:prstGeom prst="rect">
            <a:avLst/>
          </a:prstGeom>
        </p:spPr>
        <p:txBody>
          <a:bodyPr anchorCtr="0" anchor="t" bIns="91425" lIns="91425" rIns="91425" tIns="91425">
            <a:noAutofit/>
          </a:bodyPr>
          <a:lstStyle/>
          <a:p>
            <a:pPr indent="-228600" lvl="0" marL="457200" rtl="0">
              <a:spcBef>
                <a:spcPts val="0"/>
              </a:spcBef>
              <a:buChar char="-"/>
            </a:pPr>
            <a:r>
              <a:rPr lang="en"/>
              <a:t>Dynamic Scheduling</a:t>
            </a:r>
          </a:p>
          <a:p>
            <a:pPr indent="-228600" lvl="1" marL="914400" rtl="0">
              <a:spcBef>
                <a:spcPts val="0"/>
              </a:spcBef>
              <a:buChar char="-"/>
            </a:pPr>
            <a:r>
              <a:rPr lang="en"/>
              <a:t>Review ILP</a:t>
            </a:r>
          </a:p>
          <a:p>
            <a:pPr indent="-228600" lvl="1" marL="914400" rtl="0">
              <a:spcBef>
                <a:spcPts val="0"/>
              </a:spcBef>
              <a:buChar char="-"/>
            </a:pPr>
            <a:r>
              <a:rPr lang="en"/>
              <a:t>What is Dynamic Scheduling?</a:t>
            </a:r>
          </a:p>
          <a:p>
            <a:pPr indent="-228600" lvl="1" marL="914400" rtl="0">
              <a:spcBef>
                <a:spcPts val="0"/>
              </a:spcBef>
              <a:buChar char="-"/>
            </a:pPr>
            <a:r>
              <a:rPr lang="en"/>
              <a:t>Examples</a:t>
            </a:r>
          </a:p>
          <a:p>
            <a:pPr indent="-228600" lvl="1" marL="914400" rtl="0">
              <a:spcBef>
                <a:spcPts val="0"/>
              </a:spcBef>
              <a:buChar char="-"/>
            </a:pPr>
            <a:r>
              <a:rPr lang="en"/>
              <a:t>Issues</a:t>
            </a:r>
          </a:p>
          <a:p>
            <a:pPr indent="-228600" lvl="0" marL="457200" rtl="0">
              <a:spcBef>
                <a:spcPts val="0"/>
              </a:spcBef>
              <a:buChar char="-"/>
            </a:pPr>
            <a:r>
              <a:rPr lang="en"/>
              <a:t>Scoreboarding</a:t>
            </a:r>
          </a:p>
          <a:p>
            <a:pPr indent="-228600" lvl="1" marL="914400" rtl="0">
              <a:spcBef>
                <a:spcPts val="0"/>
              </a:spcBef>
              <a:buChar char="-"/>
            </a:pPr>
            <a:r>
              <a:rPr lang="en"/>
              <a:t>Background</a:t>
            </a:r>
          </a:p>
          <a:p>
            <a:pPr indent="-228600" lvl="1" marL="914400" rtl="0">
              <a:spcBef>
                <a:spcPts val="0"/>
              </a:spcBef>
              <a:buChar char="-"/>
            </a:pPr>
            <a:r>
              <a:rPr lang="en"/>
              <a:t>Useage</a:t>
            </a:r>
          </a:p>
          <a:p>
            <a:pPr indent="-228600" lvl="1" marL="914400" rtl="0">
              <a:spcBef>
                <a:spcPts val="0"/>
              </a:spcBef>
              <a:buChar char="-"/>
            </a:pPr>
            <a:r>
              <a:rPr lang="en"/>
              <a:t>Examples</a:t>
            </a:r>
          </a:p>
          <a:p>
            <a:pPr indent="-228600" lvl="0" marL="457200" rtl="0">
              <a:spcBef>
                <a:spcPts val="0"/>
              </a:spcBef>
              <a:buChar char="-"/>
            </a:pPr>
            <a:r>
              <a:rPr lang="en"/>
              <a:t>Tomasulo’s Algorithm</a:t>
            </a:r>
          </a:p>
          <a:p>
            <a:pPr indent="-228600" lvl="1" marL="914400" rtl="0">
              <a:spcBef>
                <a:spcPts val="0"/>
              </a:spcBef>
              <a:buChar char="-"/>
            </a:pPr>
            <a:r>
              <a:rPr lang="en"/>
              <a:t>Background</a:t>
            </a:r>
          </a:p>
          <a:p>
            <a:pPr indent="-228600" lvl="1" marL="914400" rtl="0">
              <a:spcBef>
                <a:spcPts val="0"/>
              </a:spcBef>
              <a:buChar char="-"/>
            </a:pPr>
            <a:r>
              <a:rPr lang="en"/>
              <a:t>Useage</a:t>
            </a:r>
          </a:p>
          <a:p>
            <a:pPr indent="-228600" lvl="1" marL="914400" rtl="0">
              <a:spcBef>
                <a:spcPts val="0"/>
              </a:spcBef>
              <a:buChar char="-"/>
            </a:pPr>
            <a:r>
              <a:rPr lang="en"/>
              <a:t>Examples</a:t>
            </a:r>
          </a:p>
          <a:p>
            <a:pPr indent="0" lvl="0" marL="91440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Parts of the Scoreboard</a:t>
            </a:r>
          </a:p>
        </p:txBody>
      </p:sp>
      <p:sp>
        <p:nvSpPr>
          <p:cNvPr id="202" name="Shape 202"/>
          <p:cNvSpPr txBox="1"/>
          <p:nvPr>
            <p:ph idx="1" type="body"/>
          </p:nvPr>
        </p:nvSpPr>
        <p:spPr>
          <a:xfrm>
            <a:off x="311700" y="1451000"/>
            <a:ext cx="5868300" cy="3099900"/>
          </a:xfrm>
          <a:prstGeom prst="rect">
            <a:avLst/>
          </a:prstGeom>
        </p:spPr>
        <p:txBody>
          <a:bodyPr anchorCtr="0" anchor="t" bIns="91425" lIns="91425" rIns="91425" tIns="91425">
            <a:noAutofit/>
          </a:bodyPr>
          <a:lstStyle/>
          <a:p>
            <a:pPr lvl="0">
              <a:spcBef>
                <a:spcPts val="0"/>
              </a:spcBef>
              <a:buNone/>
            </a:pPr>
            <a:r>
              <a:rPr b="1" lang="en"/>
              <a:t>Register Result Status</a:t>
            </a:r>
            <a:r>
              <a:rPr lang="en"/>
              <a:t>: Indicates which functional unit will write each register, if one exists. </a:t>
            </a:r>
          </a:p>
          <a:p>
            <a:pPr lvl="0">
              <a:spcBef>
                <a:spcPts val="0"/>
              </a:spcBef>
              <a:buNone/>
            </a:pPr>
            <a:r>
              <a:rPr lang="en"/>
              <a:t>If register is not the destination of an issued instruction, field will indicate no FU</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30800" y="1889700"/>
            <a:ext cx="8282400" cy="1516500"/>
          </a:xfrm>
          <a:prstGeom prst="rect">
            <a:avLst/>
          </a:prstGeom>
        </p:spPr>
        <p:txBody>
          <a:bodyPr anchorCtr="0" anchor="ctr" bIns="91425" lIns="91425" rIns="91425" tIns="91425">
            <a:noAutofit/>
          </a:bodyPr>
          <a:lstStyle/>
          <a:p>
            <a:pPr lvl="0">
              <a:spcBef>
                <a:spcPts val="0"/>
              </a:spcBef>
              <a:buNone/>
            </a:pPr>
            <a:r>
              <a:rPr lang="en"/>
              <a:t>Scoreboarding Example</a:t>
            </a:r>
          </a:p>
          <a:p>
            <a:pPr lvl="0">
              <a:spcBef>
                <a:spcPts val="0"/>
              </a:spcBef>
              <a:buNone/>
            </a:pPr>
            <a:r>
              <a:rPr lang="en" sz="2500"/>
              <a:t>(Brace yourself)</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nvSpPr>
        <p:spPr>
          <a:xfrm>
            <a:off x="7901775" y="60825"/>
            <a:ext cx="1740900" cy="791400"/>
          </a:xfrm>
          <a:prstGeom prst="rect">
            <a:avLst/>
          </a:prstGeom>
          <a:noFill/>
          <a:ln>
            <a:noFill/>
          </a:ln>
        </p:spPr>
        <p:txBody>
          <a:bodyPr anchorCtr="0" anchor="t" bIns="91425" lIns="91425" rIns="91425" tIns="91425">
            <a:noAutofit/>
          </a:bodyPr>
          <a:lstStyle/>
          <a:p>
            <a:pPr lvl="0">
              <a:spcBef>
                <a:spcPts val="0"/>
              </a:spcBef>
              <a:buNone/>
            </a:pPr>
            <a:r>
              <a:rPr b="1" lang="en" sz="1500"/>
              <a:t>CYCLE </a:t>
            </a:r>
            <a:r>
              <a:rPr b="1" lang="en" sz="1500"/>
              <a:t>1</a:t>
            </a:r>
          </a:p>
        </p:txBody>
      </p:sp>
      <p:sp>
        <p:nvSpPr>
          <p:cNvPr id="213" name="Shape 213"/>
          <p:cNvSpPr txBox="1"/>
          <p:nvPr/>
        </p:nvSpPr>
        <p:spPr>
          <a:xfrm>
            <a:off x="6646975" y="3481750"/>
            <a:ext cx="6511200" cy="7596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14" name="Shape 214"/>
          <p:cNvSpPr txBox="1"/>
          <p:nvPr/>
        </p:nvSpPr>
        <p:spPr>
          <a:xfrm>
            <a:off x="158275" y="60825"/>
            <a:ext cx="2543400" cy="542700"/>
          </a:xfrm>
          <a:prstGeom prst="rect">
            <a:avLst/>
          </a:prstGeom>
          <a:noFill/>
          <a:ln>
            <a:noFill/>
          </a:ln>
        </p:spPr>
        <p:txBody>
          <a:bodyPr anchorCtr="0" anchor="t" bIns="91425" lIns="91425" rIns="91425" tIns="91425">
            <a:noAutofit/>
          </a:bodyPr>
          <a:lstStyle/>
          <a:p>
            <a:pPr lvl="0">
              <a:spcBef>
                <a:spcPts val="0"/>
              </a:spcBef>
              <a:buNone/>
            </a:pPr>
            <a:r>
              <a:rPr b="1" lang="en" sz="1200" u="sng"/>
              <a:t>Instruction Status</a:t>
            </a:r>
          </a:p>
          <a:p>
            <a:pPr lvl="0">
              <a:spcBef>
                <a:spcPts val="0"/>
              </a:spcBef>
              <a:buNone/>
            </a:pPr>
            <a:r>
              <a:t/>
            </a:r>
            <a:endParaRPr/>
          </a:p>
          <a:p>
            <a:pPr indent="0" lvl="0" marL="0">
              <a:spcBef>
                <a:spcPts val="0"/>
              </a:spcBef>
              <a:buNone/>
            </a:pPr>
            <a:r>
              <a:t/>
            </a:r>
            <a:endParaRPr/>
          </a:p>
        </p:txBody>
      </p:sp>
      <p:graphicFrame>
        <p:nvGraphicFramePr>
          <p:cNvPr id="215" name="Shape 215"/>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a:spcBef>
                          <a:spcPts val="0"/>
                        </a:spcBef>
                        <a:buNone/>
                      </a:pPr>
                      <a:r>
                        <a:rPr lang="en" sz="9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a:spcBef>
                          <a:spcPts val="0"/>
                        </a:spcBef>
                        <a:buNone/>
                      </a:pPr>
                      <a:r>
                        <a:rPr lang="en" sz="9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a:spcBef>
                          <a:spcPts val="0"/>
                        </a:spcBef>
                        <a:buNone/>
                      </a:pPr>
                      <a:r>
                        <a:rPr lang="en" sz="9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a:spcBef>
                          <a:spcPts val="0"/>
                        </a:spcBef>
                        <a:buNone/>
                      </a:pPr>
                      <a:r>
                        <a:rPr lang="en" sz="9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a:spcBef>
                          <a:spcPts val="0"/>
                        </a:spcBef>
                        <a:buNone/>
                      </a:pPr>
                      <a:r>
                        <a:rPr lang="en" sz="9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a:spcBef>
                          <a:spcPts val="0"/>
                        </a:spcBef>
                        <a:buNone/>
                      </a:pPr>
                      <a:r>
                        <a:rPr lang="en" sz="9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216" name="Shape 216"/>
          <p:cNvSpPr txBox="1"/>
          <p:nvPr/>
        </p:nvSpPr>
        <p:spPr>
          <a:xfrm>
            <a:off x="118812" y="2737525"/>
            <a:ext cx="2430300" cy="305100"/>
          </a:xfrm>
          <a:prstGeom prst="rect">
            <a:avLst/>
          </a:prstGeom>
          <a:noFill/>
          <a:ln>
            <a:noFill/>
          </a:ln>
        </p:spPr>
        <p:txBody>
          <a:bodyPr anchorCtr="0" anchor="t" bIns="91425" lIns="91425" rIns="91425" tIns="91425">
            <a:noAutofit/>
          </a:bodyPr>
          <a:lstStyle/>
          <a:p>
            <a:pPr lvl="0">
              <a:spcBef>
                <a:spcPts val="0"/>
              </a:spcBef>
              <a:buNone/>
            </a:pPr>
            <a:r>
              <a:rPr b="1" lang="en" sz="1200" u="sng"/>
              <a:t>Functional Unit Status</a:t>
            </a:r>
          </a:p>
        </p:txBody>
      </p:sp>
      <p:sp>
        <p:nvSpPr>
          <p:cNvPr id="217" name="Shape 217"/>
          <p:cNvSpPr txBox="1"/>
          <p:nvPr/>
        </p:nvSpPr>
        <p:spPr>
          <a:xfrm>
            <a:off x="158275" y="4160025"/>
            <a:ext cx="2351400" cy="305100"/>
          </a:xfrm>
          <a:prstGeom prst="rect">
            <a:avLst/>
          </a:prstGeom>
          <a:noFill/>
          <a:ln>
            <a:noFill/>
          </a:ln>
        </p:spPr>
        <p:txBody>
          <a:bodyPr anchorCtr="0" anchor="t" bIns="91425" lIns="91425" rIns="91425" tIns="91425">
            <a:noAutofit/>
          </a:bodyPr>
          <a:lstStyle/>
          <a:p>
            <a:pPr lvl="0">
              <a:spcBef>
                <a:spcPts val="0"/>
              </a:spcBef>
              <a:buNone/>
            </a:pPr>
            <a:r>
              <a:rPr b="1" lang="en" sz="1200" u="sng"/>
              <a:t>Register Result Status</a:t>
            </a:r>
          </a:p>
          <a:p>
            <a:pPr lvl="0">
              <a:spcBef>
                <a:spcPts val="0"/>
              </a:spcBef>
              <a:buNone/>
            </a:pPr>
            <a:r>
              <a:t/>
            </a:r>
            <a:endParaRPr/>
          </a:p>
        </p:txBody>
      </p:sp>
      <p:graphicFrame>
        <p:nvGraphicFramePr>
          <p:cNvPr id="218" name="Shape 218"/>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219" name="Shape 219"/>
          <p:cNvSpPr txBox="1"/>
          <p:nvPr/>
        </p:nvSpPr>
        <p:spPr>
          <a:xfrm>
            <a:off x="1817375" y="4716800"/>
            <a:ext cx="435300" cy="381000"/>
          </a:xfrm>
          <a:prstGeom prst="rect">
            <a:avLst/>
          </a:prstGeom>
          <a:noFill/>
          <a:ln>
            <a:noFill/>
          </a:ln>
        </p:spPr>
        <p:txBody>
          <a:bodyPr anchorCtr="0" anchor="t" bIns="91425" lIns="91425" rIns="91425" tIns="91425">
            <a:noAutofit/>
          </a:bodyPr>
          <a:lstStyle/>
          <a:p>
            <a:pPr lvl="0">
              <a:spcBef>
                <a:spcPts val="0"/>
              </a:spcBef>
              <a:buNone/>
            </a:pPr>
            <a:r>
              <a:rPr lang="en"/>
              <a:t>FU	</a:t>
            </a:r>
          </a:p>
        </p:txBody>
      </p:sp>
      <p:sp>
        <p:nvSpPr>
          <p:cNvPr id="220" name="Shape 220"/>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a:spcBef>
                <a:spcPts val="0"/>
              </a:spcBef>
              <a:buNone/>
            </a:pPr>
            <a:r>
              <a:rPr b="1" lang="en" sz="1000"/>
              <a:t>Time	Name	Busy	Op	Fi	Fj	Fk	Qj	Qk	Rj	Rk</a:t>
            </a:r>
          </a:p>
        </p:txBody>
      </p:sp>
      <p:sp>
        <p:nvSpPr>
          <p:cNvPr id="221" name="Shape 221"/>
          <p:cNvSpPr txBox="1"/>
          <p:nvPr/>
        </p:nvSpPr>
        <p:spPr>
          <a:xfrm>
            <a:off x="2549125" y="3251362"/>
            <a:ext cx="612300" cy="1004100"/>
          </a:xfrm>
          <a:prstGeom prst="rect">
            <a:avLst/>
          </a:prstGeom>
          <a:noFill/>
          <a:ln>
            <a:noFill/>
          </a:ln>
        </p:spPr>
        <p:txBody>
          <a:bodyPr anchorCtr="0" anchor="t" bIns="91425" lIns="91425" rIns="91425" tIns="91425">
            <a:noAutofit/>
          </a:bodyPr>
          <a:lstStyle/>
          <a:p>
            <a:pPr lvl="0">
              <a:spcBef>
                <a:spcPts val="0"/>
              </a:spcBef>
              <a:buNone/>
            </a:pPr>
            <a:r>
              <a:rPr lang="en" sz="900"/>
              <a:t>Integer</a:t>
            </a:r>
          </a:p>
          <a:p>
            <a:pPr lvl="0">
              <a:spcBef>
                <a:spcPts val="0"/>
              </a:spcBef>
              <a:buNone/>
            </a:pPr>
            <a:r>
              <a:rPr lang="en" sz="900"/>
              <a:t>Mult1</a:t>
            </a:r>
          </a:p>
          <a:p>
            <a:pPr lvl="0">
              <a:spcBef>
                <a:spcPts val="0"/>
              </a:spcBef>
              <a:buNone/>
            </a:pPr>
            <a:r>
              <a:rPr lang="en" sz="900"/>
              <a:t>Mult2</a:t>
            </a:r>
          </a:p>
          <a:p>
            <a:pPr lvl="0">
              <a:spcBef>
                <a:spcPts val="0"/>
              </a:spcBef>
              <a:buNone/>
            </a:pPr>
            <a:r>
              <a:rPr lang="en" sz="900"/>
              <a:t>Add</a:t>
            </a:r>
          </a:p>
          <a:p>
            <a:pPr lvl="0">
              <a:spcBef>
                <a:spcPts val="0"/>
              </a:spcBef>
              <a:buNone/>
            </a:pPr>
            <a:r>
              <a:rPr lang="en" sz="900"/>
              <a:t>Divide</a:t>
            </a:r>
          </a:p>
        </p:txBody>
      </p:sp>
      <p:sp>
        <p:nvSpPr>
          <p:cNvPr id="222" name="Shape 222"/>
          <p:cNvSpPr txBox="1"/>
          <p:nvPr/>
        </p:nvSpPr>
        <p:spPr>
          <a:xfrm>
            <a:off x="3089875" y="3306525"/>
            <a:ext cx="339000" cy="853500"/>
          </a:xfrm>
          <a:prstGeom prst="rect">
            <a:avLst/>
          </a:prstGeom>
          <a:noFill/>
          <a:ln>
            <a:noFill/>
          </a:ln>
        </p:spPr>
        <p:txBody>
          <a:bodyPr anchorCtr="0" anchor="t" bIns="91425" lIns="91425" rIns="91425" tIns="91425">
            <a:noAutofit/>
          </a:bodyPr>
          <a:lstStyle/>
          <a:p>
            <a:pPr lvl="0">
              <a:spcBef>
                <a:spcPts val="0"/>
              </a:spcBef>
              <a:buNone/>
            </a:pPr>
            <a:r>
              <a:t/>
            </a:r>
            <a:endParaRPr sz="700"/>
          </a:p>
        </p:txBody>
      </p:sp>
      <p:sp>
        <p:nvSpPr>
          <p:cNvPr id="223" name="Shape 223"/>
          <p:cNvSpPr txBox="1"/>
          <p:nvPr/>
        </p:nvSpPr>
        <p:spPr>
          <a:xfrm>
            <a:off x="3012025" y="3251362"/>
            <a:ext cx="494700" cy="1004100"/>
          </a:xfrm>
          <a:prstGeom prst="rect">
            <a:avLst/>
          </a:prstGeom>
          <a:noFill/>
          <a:ln>
            <a:noFill/>
          </a:ln>
        </p:spPr>
        <p:txBody>
          <a:bodyPr anchorCtr="0" anchor="t" bIns="91425" lIns="91425" rIns="91425" tIns="91425">
            <a:noAutofit/>
          </a:bodyPr>
          <a:lstStyle/>
          <a:p>
            <a:pPr lvl="0">
              <a:spcBef>
                <a:spcPts val="0"/>
              </a:spcBef>
              <a:buNone/>
            </a:pPr>
            <a:r>
              <a:rPr lang="en" sz="900"/>
              <a:t>Yes</a:t>
            </a:r>
          </a:p>
          <a:p>
            <a:pPr lvl="0">
              <a:spcBef>
                <a:spcPts val="0"/>
              </a:spcBef>
              <a:buNone/>
            </a:pPr>
            <a:r>
              <a:rPr lang="en" sz="900"/>
              <a:t>No</a:t>
            </a:r>
          </a:p>
          <a:p>
            <a:pPr lvl="0">
              <a:spcBef>
                <a:spcPts val="0"/>
              </a:spcBef>
              <a:buNone/>
            </a:pPr>
            <a:r>
              <a:rPr lang="en" sz="900"/>
              <a:t>No</a:t>
            </a:r>
          </a:p>
          <a:p>
            <a:pPr lvl="0">
              <a:spcBef>
                <a:spcPts val="0"/>
              </a:spcBef>
              <a:buNone/>
            </a:pPr>
            <a:r>
              <a:rPr lang="en" sz="900"/>
              <a:t>No</a:t>
            </a:r>
          </a:p>
          <a:p>
            <a:pPr lvl="0">
              <a:spcBef>
                <a:spcPts val="0"/>
              </a:spcBef>
              <a:buNone/>
            </a:pPr>
            <a:r>
              <a:rPr lang="en" sz="900"/>
              <a:t>No</a:t>
            </a:r>
          </a:p>
          <a:p>
            <a:pPr lvl="0" rtl="0">
              <a:spcBef>
                <a:spcPts val="0"/>
              </a:spcBef>
              <a:buNone/>
            </a:pPr>
            <a:r>
              <a:t/>
            </a:r>
            <a:endParaRPr sz="900"/>
          </a:p>
        </p:txBody>
      </p:sp>
      <p:sp>
        <p:nvSpPr>
          <p:cNvPr id="224" name="Shape 224"/>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Load</a:t>
            </a:r>
          </a:p>
        </p:txBody>
      </p:sp>
      <p:sp>
        <p:nvSpPr>
          <p:cNvPr id="225" name="Shape 225"/>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t>F6</a:t>
            </a:r>
          </a:p>
        </p:txBody>
      </p:sp>
      <p:sp>
        <p:nvSpPr>
          <p:cNvPr id="226" name="Shape 226"/>
          <p:cNvSpPr txBox="1"/>
          <p:nvPr/>
        </p:nvSpPr>
        <p:spPr>
          <a:xfrm>
            <a:off x="43144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p:txBody>
      </p:sp>
      <p:sp>
        <p:nvSpPr>
          <p:cNvPr id="227" name="Shape 227"/>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t>R2</a:t>
            </a:r>
          </a:p>
        </p:txBody>
      </p:sp>
      <p:sp>
        <p:nvSpPr>
          <p:cNvPr id="228" name="Shape 228"/>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229" name="Shape 229"/>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230" name="Shape 230"/>
          <p:cNvSpPr txBox="1"/>
          <p:nvPr/>
        </p:nvSpPr>
        <p:spPr>
          <a:xfrm>
            <a:off x="614897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231" name="Shape 231"/>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Yes</a:t>
            </a:r>
          </a:p>
        </p:txBody>
      </p:sp>
      <p:cxnSp>
        <p:nvCxnSpPr>
          <p:cNvPr id="232" name="Shape 232"/>
          <p:cNvCxnSpPr>
            <a:stCxn id="233" idx="1"/>
          </p:cNvCxnSpPr>
          <p:nvPr/>
        </p:nvCxnSpPr>
        <p:spPr>
          <a:xfrm rot="10800000">
            <a:off x="3115075" y="1050050"/>
            <a:ext cx="3033900" cy="698400"/>
          </a:xfrm>
          <a:prstGeom prst="straightConnector1">
            <a:avLst/>
          </a:prstGeom>
          <a:noFill/>
          <a:ln cap="flat" cmpd="sng" w="9525">
            <a:solidFill>
              <a:schemeClr val="dk2"/>
            </a:solidFill>
            <a:prstDash val="solid"/>
            <a:round/>
            <a:headEnd len="lg" w="lg" type="none"/>
            <a:tailEnd len="lg" w="lg" type="triangle"/>
          </a:ln>
        </p:spPr>
      </p:cxnSp>
      <p:sp>
        <p:nvSpPr>
          <p:cNvPr id="233" name="Shape 233"/>
          <p:cNvSpPr txBox="1"/>
          <p:nvPr/>
        </p:nvSpPr>
        <p:spPr>
          <a:xfrm>
            <a:off x="6148975" y="1368650"/>
            <a:ext cx="2064900" cy="759600"/>
          </a:xfrm>
          <a:prstGeom prst="rect">
            <a:avLst/>
          </a:prstGeom>
          <a:noFill/>
          <a:ln>
            <a:noFill/>
          </a:ln>
        </p:spPr>
        <p:txBody>
          <a:bodyPr anchorCtr="0" anchor="t" bIns="91425" lIns="91425" rIns="91425" tIns="91425">
            <a:noAutofit/>
          </a:bodyPr>
          <a:lstStyle/>
          <a:p>
            <a:pPr lvl="0" rtl="0">
              <a:spcBef>
                <a:spcPts val="0"/>
              </a:spcBef>
              <a:buNone/>
            </a:pPr>
            <a:r>
              <a:rPr lang="en"/>
              <a:t>Shows which cycle the operation </a:t>
            </a:r>
            <a:r>
              <a:rPr lang="en"/>
              <a:t>occ</a:t>
            </a:r>
            <a:r>
              <a:rPr lang="en"/>
              <a:t>urred</a:t>
            </a:r>
          </a:p>
        </p:txBody>
      </p:sp>
      <p:sp>
        <p:nvSpPr>
          <p:cNvPr id="234" name="Shape 234"/>
          <p:cNvSpPr txBox="1"/>
          <p:nvPr/>
        </p:nvSpPr>
        <p:spPr>
          <a:xfrm>
            <a:off x="2822418" y="908500"/>
            <a:ext cx="339000" cy="216600"/>
          </a:xfrm>
          <a:prstGeom prst="rect">
            <a:avLst/>
          </a:prstGeom>
          <a:noFill/>
          <a:ln>
            <a:noFill/>
          </a:ln>
        </p:spPr>
        <p:txBody>
          <a:bodyPr anchorCtr="0" anchor="t" bIns="91425" lIns="91425" rIns="91425" tIns="91425">
            <a:noAutofit/>
          </a:bodyPr>
          <a:lstStyle/>
          <a:p>
            <a:pPr lvl="0">
              <a:spcBef>
                <a:spcPts val="0"/>
              </a:spcBef>
              <a:buNone/>
            </a:pPr>
            <a:r>
              <a:rPr lang="en" sz="1000"/>
              <a:t>1</a:t>
            </a:r>
          </a:p>
        </p:txBody>
      </p:sp>
      <p:sp>
        <p:nvSpPr>
          <p:cNvPr id="235" name="Shape 235"/>
          <p:cNvSpPr txBox="1"/>
          <p:nvPr/>
        </p:nvSpPr>
        <p:spPr>
          <a:xfrm>
            <a:off x="7345050" y="471225"/>
            <a:ext cx="1521900" cy="3810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a:t>Issue LD #1</a:t>
            </a:r>
          </a:p>
        </p:txBody>
      </p:sp>
      <p:sp>
        <p:nvSpPr>
          <p:cNvPr id="236" name="Shape 236"/>
          <p:cNvSpPr txBox="1"/>
          <p:nvPr/>
        </p:nvSpPr>
        <p:spPr>
          <a:xfrm>
            <a:off x="4507100" y="4743075"/>
            <a:ext cx="703500" cy="305100"/>
          </a:xfrm>
          <a:prstGeom prst="rect">
            <a:avLst/>
          </a:prstGeom>
          <a:noFill/>
          <a:ln>
            <a:noFill/>
          </a:ln>
        </p:spPr>
        <p:txBody>
          <a:bodyPr anchorCtr="0" anchor="t" bIns="91425" lIns="91425" rIns="91425" tIns="91425">
            <a:noAutofit/>
          </a:bodyPr>
          <a:lstStyle/>
          <a:p>
            <a:pPr lvl="0">
              <a:spcBef>
                <a:spcPts val="0"/>
              </a:spcBef>
              <a:buNone/>
            </a:pPr>
            <a:r>
              <a:rPr lang="en" sz="1300"/>
              <a:t>Integer</a:t>
            </a:r>
          </a:p>
        </p:txBody>
      </p:sp>
      <p:sp>
        <p:nvSpPr>
          <p:cNvPr id="237" name="Shape 237"/>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2</a:t>
            </a:r>
          </a:p>
        </p:txBody>
      </p:sp>
      <p:sp>
        <p:nvSpPr>
          <p:cNvPr id="243" name="Shape 243"/>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244" name="Shape 244"/>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245" name="Shape 245"/>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9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1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9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9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246" name="Shape 246"/>
          <p:cNvSpPr txBox="1"/>
          <p:nvPr/>
        </p:nvSpPr>
        <p:spPr>
          <a:xfrm>
            <a:off x="118812" y="2838700"/>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247" name="Shape 247"/>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248" name="Shape 248"/>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249" name="Shape 249"/>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250" name="Shape 250"/>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251" name="Shape 251"/>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252" name="Shape 252"/>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253" name="Shape 253"/>
          <p:cNvSpPr txBox="1"/>
          <p:nvPr/>
        </p:nvSpPr>
        <p:spPr>
          <a:xfrm>
            <a:off x="3012025" y="325136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Yes</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t/>
            </a:r>
            <a:endParaRPr sz="900"/>
          </a:p>
        </p:txBody>
      </p:sp>
      <p:sp>
        <p:nvSpPr>
          <p:cNvPr id="254" name="Shape 254"/>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Load</a:t>
            </a:r>
          </a:p>
        </p:txBody>
      </p:sp>
      <p:sp>
        <p:nvSpPr>
          <p:cNvPr id="255" name="Shape 255"/>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t>F6</a:t>
            </a:r>
          </a:p>
        </p:txBody>
      </p:sp>
      <p:sp>
        <p:nvSpPr>
          <p:cNvPr id="256" name="Shape 256"/>
          <p:cNvSpPr txBox="1"/>
          <p:nvPr/>
        </p:nvSpPr>
        <p:spPr>
          <a:xfrm>
            <a:off x="43144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p:txBody>
      </p:sp>
      <p:sp>
        <p:nvSpPr>
          <p:cNvPr id="257" name="Shape 257"/>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t>R2</a:t>
            </a:r>
          </a:p>
        </p:txBody>
      </p:sp>
      <p:sp>
        <p:nvSpPr>
          <p:cNvPr id="258" name="Shape 258"/>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259" name="Shape 259"/>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260" name="Shape 260"/>
          <p:cNvSpPr txBox="1"/>
          <p:nvPr/>
        </p:nvSpPr>
        <p:spPr>
          <a:xfrm>
            <a:off x="614897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261" name="Shape 261"/>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Yes</a:t>
            </a:r>
          </a:p>
        </p:txBody>
      </p:sp>
      <p:sp>
        <p:nvSpPr>
          <p:cNvPr id="262" name="Shape 262"/>
          <p:cNvSpPr txBox="1"/>
          <p:nvPr/>
        </p:nvSpPr>
        <p:spPr>
          <a:xfrm>
            <a:off x="2822418" y="908500"/>
            <a:ext cx="339000" cy="216600"/>
          </a:xfrm>
          <a:prstGeom prst="rect">
            <a:avLst/>
          </a:prstGeom>
          <a:noFill/>
          <a:ln>
            <a:noFill/>
          </a:ln>
        </p:spPr>
        <p:txBody>
          <a:bodyPr anchorCtr="0" anchor="t" bIns="91425" lIns="91425" rIns="91425" tIns="91425">
            <a:noAutofit/>
          </a:bodyPr>
          <a:lstStyle/>
          <a:p>
            <a:pPr lvl="0" rtl="0">
              <a:spcBef>
                <a:spcPts val="0"/>
              </a:spcBef>
              <a:buNone/>
            </a:pPr>
            <a:r>
              <a:rPr lang="en" sz="1000"/>
              <a:t>1</a:t>
            </a:r>
          </a:p>
        </p:txBody>
      </p:sp>
      <p:sp>
        <p:nvSpPr>
          <p:cNvPr id="263" name="Shape 263"/>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LD #2 can’t issue since integer FU is busy. MULT can’t issue because we require in-order issue.</a:t>
            </a:r>
          </a:p>
        </p:txBody>
      </p:sp>
      <p:sp>
        <p:nvSpPr>
          <p:cNvPr id="264" name="Shape 264"/>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rPr lang="en" sz="1300"/>
              <a:t>Integer</a:t>
            </a:r>
          </a:p>
        </p:txBody>
      </p:sp>
      <p:sp>
        <p:nvSpPr>
          <p:cNvPr id="265" name="Shape 265"/>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4</a:t>
            </a:r>
          </a:p>
        </p:txBody>
      </p:sp>
      <p:sp>
        <p:nvSpPr>
          <p:cNvPr id="271" name="Shape 271"/>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272" name="Shape 272"/>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273" name="Shape 273"/>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9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1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1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1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9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274" name="Shape 274"/>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275" name="Shape 275"/>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276" name="Shape 276"/>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277" name="Shape 277"/>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278" name="Shape 278"/>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279" name="Shape 279"/>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280" name="Shape 280"/>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281" name="Shape 281"/>
          <p:cNvSpPr txBox="1"/>
          <p:nvPr/>
        </p:nvSpPr>
        <p:spPr>
          <a:xfrm>
            <a:off x="3012025" y="325136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Yes</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t/>
            </a:r>
            <a:endParaRPr sz="900"/>
          </a:p>
        </p:txBody>
      </p:sp>
      <p:sp>
        <p:nvSpPr>
          <p:cNvPr id="282" name="Shape 282"/>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Load</a:t>
            </a:r>
          </a:p>
        </p:txBody>
      </p:sp>
      <p:sp>
        <p:nvSpPr>
          <p:cNvPr id="283" name="Shape 283"/>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t>F6</a:t>
            </a:r>
          </a:p>
        </p:txBody>
      </p:sp>
      <p:sp>
        <p:nvSpPr>
          <p:cNvPr id="284" name="Shape 284"/>
          <p:cNvSpPr txBox="1"/>
          <p:nvPr/>
        </p:nvSpPr>
        <p:spPr>
          <a:xfrm>
            <a:off x="43144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p:txBody>
      </p:sp>
      <p:sp>
        <p:nvSpPr>
          <p:cNvPr id="285" name="Shape 285"/>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t>R2</a:t>
            </a:r>
          </a:p>
        </p:txBody>
      </p:sp>
      <p:sp>
        <p:nvSpPr>
          <p:cNvPr id="286" name="Shape 286"/>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287" name="Shape 287"/>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288" name="Shape 288"/>
          <p:cNvSpPr txBox="1"/>
          <p:nvPr/>
        </p:nvSpPr>
        <p:spPr>
          <a:xfrm>
            <a:off x="614897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289" name="Shape 289"/>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Yes</a:t>
            </a:r>
          </a:p>
        </p:txBody>
      </p:sp>
      <p:sp>
        <p:nvSpPr>
          <p:cNvPr id="290" name="Shape 290"/>
          <p:cNvSpPr txBox="1"/>
          <p:nvPr/>
        </p:nvSpPr>
        <p:spPr>
          <a:xfrm>
            <a:off x="2822418" y="908500"/>
            <a:ext cx="339000" cy="216600"/>
          </a:xfrm>
          <a:prstGeom prst="rect">
            <a:avLst/>
          </a:prstGeom>
          <a:noFill/>
          <a:ln>
            <a:noFill/>
          </a:ln>
        </p:spPr>
        <p:txBody>
          <a:bodyPr anchorCtr="0" anchor="t" bIns="91425" lIns="91425" rIns="91425" tIns="91425">
            <a:noAutofit/>
          </a:bodyPr>
          <a:lstStyle/>
          <a:p>
            <a:pPr lvl="0" rtl="0">
              <a:spcBef>
                <a:spcPts val="0"/>
              </a:spcBef>
              <a:buNone/>
            </a:pPr>
            <a:r>
              <a:rPr lang="en" sz="1000"/>
              <a:t>1</a:t>
            </a:r>
          </a:p>
        </p:txBody>
      </p:sp>
      <p:sp>
        <p:nvSpPr>
          <p:cNvPr id="291" name="Shape 291"/>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rPr lang="en" sz="1300"/>
              <a:t>Integer</a:t>
            </a:r>
          </a:p>
        </p:txBody>
      </p:sp>
      <p:sp>
        <p:nvSpPr>
          <p:cNvPr id="292" name="Shape 292"/>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5</a:t>
            </a:r>
          </a:p>
        </p:txBody>
      </p:sp>
      <p:sp>
        <p:nvSpPr>
          <p:cNvPr id="298" name="Shape 298"/>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299" name="Shape 299"/>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300" name="Shape 300"/>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9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1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1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1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1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9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1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9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1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301" name="Shape 301"/>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302" name="Shape 302"/>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303" name="Shape 303"/>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FF0000"/>
                          </a:solidFill>
                        </a:rPr>
                        <a:t>Integer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04" name="Shape 304"/>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305" name="Shape 305"/>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306" name="Shape 306"/>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307" name="Shape 307"/>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308" name="Shape 308"/>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FF0000"/>
                </a:solidFill>
              </a:rPr>
              <a:t>Yes</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t/>
            </a:r>
            <a:endParaRPr sz="900"/>
          </a:p>
        </p:txBody>
      </p:sp>
      <p:sp>
        <p:nvSpPr>
          <p:cNvPr id="309" name="Shape 309"/>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FF0000"/>
                </a:solidFill>
              </a:rPr>
              <a:t>Load</a:t>
            </a:r>
          </a:p>
        </p:txBody>
      </p:sp>
      <p:sp>
        <p:nvSpPr>
          <p:cNvPr id="310" name="Shape 310"/>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solidFill>
                  <a:srgbClr val="FF0000"/>
                </a:solidFill>
              </a:rPr>
              <a:t>F2</a:t>
            </a:r>
          </a:p>
        </p:txBody>
      </p:sp>
      <p:sp>
        <p:nvSpPr>
          <p:cNvPr id="311" name="Shape 311"/>
          <p:cNvSpPr txBox="1"/>
          <p:nvPr/>
        </p:nvSpPr>
        <p:spPr>
          <a:xfrm>
            <a:off x="43144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p:txBody>
      </p:sp>
      <p:sp>
        <p:nvSpPr>
          <p:cNvPr id="312" name="Shape 312"/>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solidFill>
                  <a:srgbClr val="FF0000"/>
                </a:solidFill>
              </a:rPr>
              <a:t>R3</a:t>
            </a:r>
          </a:p>
        </p:txBody>
      </p:sp>
      <p:sp>
        <p:nvSpPr>
          <p:cNvPr id="313" name="Shape 313"/>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314" name="Shape 314"/>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315" name="Shape 315"/>
          <p:cNvSpPr txBox="1"/>
          <p:nvPr/>
        </p:nvSpPr>
        <p:spPr>
          <a:xfrm>
            <a:off x="614897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316" name="Shape 316"/>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FF0000"/>
                </a:solidFill>
              </a:rPr>
              <a:t>Yes</a:t>
            </a:r>
          </a:p>
        </p:txBody>
      </p:sp>
      <p:sp>
        <p:nvSpPr>
          <p:cNvPr id="317" name="Shape 317"/>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318" name="Shape 318"/>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rgbClr val="FF0000"/>
                </a:solidFill>
              </a:rPr>
              <a:t>LD #2 </a:t>
            </a:r>
            <a:r>
              <a:rPr lang="en"/>
              <a:t>since integer unit is now free</a:t>
            </a:r>
          </a:p>
        </p:txBody>
      </p:sp>
      <p:sp>
        <p:nvSpPr>
          <p:cNvPr id="319" name="Shape 319"/>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6</a:t>
            </a:r>
          </a:p>
        </p:txBody>
      </p:sp>
      <p:sp>
        <p:nvSpPr>
          <p:cNvPr id="325" name="Shape 325"/>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326" name="Shape 326"/>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327" name="Shape 327"/>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328" name="Shape 328"/>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329" name="Shape 329"/>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330" name="Shape 330"/>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FF0000"/>
                          </a:solidFill>
                        </a:rPr>
                        <a:t>Integer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31" name="Shape 331"/>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332" name="Shape 332"/>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333" name="Shape 333"/>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334" name="Shape 334"/>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335" name="Shape 335"/>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FF0000"/>
                </a:solidFill>
              </a:rPr>
              <a:t>Yes</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t/>
            </a:r>
            <a:endParaRPr sz="900"/>
          </a:p>
        </p:txBody>
      </p:sp>
      <p:sp>
        <p:nvSpPr>
          <p:cNvPr id="336" name="Shape 336"/>
          <p:cNvSpPr txBox="1"/>
          <p:nvPr/>
        </p:nvSpPr>
        <p:spPr>
          <a:xfrm>
            <a:off x="3448250" y="3231225"/>
            <a:ext cx="612300" cy="1004100"/>
          </a:xfrm>
          <a:prstGeom prst="rect">
            <a:avLst/>
          </a:prstGeom>
          <a:noFill/>
          <a:ln>
            <a:noFill/>
          </a:ln>
        </p:spPr>
        <p:txBody>
          <a:bodyPr anchorCtr="0" anchor="t" bIns="91425" lIns="91425" rIns="91425" tIns="91425">
            <a:noAutofit/>
          </a:bodyPr>
          <a:lstStyle/>
          <a:p>
            <a:pPr lvl="0">
              <a:spcBef>
                <a:spcPts val="0"/>
              </a:spcBef>
              <a:buNone/>
            </a:pPr>
            <a:r>
              <a:rPr lang="en" sz="900">
                <a:solidFill>
                  <a:srgbClr val="FF0000"/>
                </a:solidFill>
              </a:rPr>
              <a:t>Load</a:t>
            </a:r>
          </a:p>
          <a:p>
            <a:pPr lvl="0" rtl="0">
              <a:spcBef>
                <a:spcPts val="0"/>
              </a:spcBef>
              <a:buNone/>
            </a:pPr>
            <a:r>
              <a:rPr lang="en" sz="900">
                <a:solidFill>
                  <a:srgbClr val="0000FF"/>
                </a:solidFill>
              </a:rPr>
              <a:t>Mult	</a:t>
            </a:r>
          </a:p>
        </p:txBody>
      </p:sp>
      <p:sp>
        <p:nvSpPr>
          <p:cNvPr id="337" name="Shape 337"/>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solidFill>
                  <a:srgbClr val="FF0000"/>
                </a:solidFill>
              </a:rPr>
              <a:t>F2</a:t>
            </a:r>
          </a:p>
          <a:p>
            <a:pPr lvl="0" rtl="0" algn="ctr">
              <a:spcBef>
                <a:spcPts val="0"/>
              </a:spcBef>
              <a:buNone/>
            </a:pPr>
            <a:r>
              <a:rPr lang="en" sz="900">
                <a:solidFill>
                  <a:srgbClr val="0000FF"/>
                </a:solidFill>
              </a:rPr>
              <a:t>F0</a:t>
            </a:r>
          </a:p>
        </p:txBody>
      </p:sp>
      <p:sp>
        <p:nvSpPr>
          <p:cNvPr id="338" name="Shape 338"/>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p:txBody>
      </p:sp>
      <p:sp>
        <p:nvSpPr>
          <p:cNvPr id="339" name="Shape 339"/>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solidFill>
                  <a:srgbClr val="FF0000"/>
                </a:solidFill>
              </a:rPr>
              <a:t>R3</a:t>
            </a:r>
          </a:p>
          <a:p>
            <a:pPr lvl="0" rtl="0" algn="ctr">
              <a:spcBef>
                <a:spcPts val="0"/>
              </a:spcBef>
              <a:buNone/>
            </a:pPr>
            <a:r>
              <a:rPr lang="en" sz="900">
                <a:solidFill>
                  <a:srgbClr val="0000FF"/>
                </a:solidFill>
              </a:rPr>
              <a:t>F4</a:t>
            </a:r>
          </a:p>
        </p:txBody>
      </p:sp>
      <p:sp>
        <p:nvSpPr>
          <p:cNvPr id="340" name="Shape 340"/>
          <p:cNvSpPr txBox="1"/>
          <p:nvPr/>
        </p:nvSpPr>
        <p:spPr>
          <a:xfrm>
            <a:off x="5210562" y="3231212"/>
            <a:ext cx="612300" cy="1004100"/>
          </a:xfrm>
          <a:prstGeom prst="rect">
            <a:avLst/>
          </a:prstGeom>
          <a:noFill/>
          <a:ln>
            <a:noFill/>
          </a:ln>
        </p:spPr>
        <p:txBody>
          <a:bodyPr anchorCtr="0" anchor="t" bIns="91425" lIns="91425" rIns="91425" tIns="91425">
            <a:noAutofit/>
          </a:bodyPr>
          <a:lstStyle/>
          <a:p>
            <a:pPr lvl="0">
              <a:spcBef>
                <a:spcPts val="0"/>
              </a:spcBef>
              <a:buNone/>
            </a:pPr>
            <a:r>
              <a:t/>
            </a:r>
            <a:endParaRPr sz="900"/>
          </a:p>
          <a:p>
            <a:pPr lvl="0" rtl="0">
              <a:spcBef>
                <a:spcPts val="0"/>
              </a:spcBef>
              <a:buNone/>
            </a:pPr>
            <a:r>
              <a:rPr lang="en" sz="900">
                <a:solidFill>
                  <a:srgbClr val="FF0000"/>
                </a:solidFill>
              </a:rPr>
              <a:t>Integer</a:t>
            </a:r>
          </a:p>
        </p:txBody>
      </p:sp>
      <p:sp>
        <p:nvSpPr>
          <p:cNvPr id="341" name="Shape 341"/>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p:txBody>
      </p:sp>
      <p:sp>
        <p:nvSpPr>
          <p:cNvPr id="342" name="Shape 342"/>
          <p:cNvSpPr txBox="1"/>
          <p:nvPr/>
        </p:nvSpPr>
        <p:spPr>
          <a:xfrm>
            <a:off x="6193850" y="3231212"/>
            <a:ext cx="612300" cy="1004100"/>
          </a:xfrm>
          <a:prstGeom prst="rect">
            <a:avLst/>
          </a:prstGeom>
          <a:noFill/>
          <a:ln>
            <a:noFill/>
          </a:ln>
        </p:spPr>
        <p:txBody>
          <a:bodyPr anchorCtr="0" anchor="t" bIns="91425" lIns="91425" rIns="91425" tIns="91425">
            <a:noAutofit/>
          </a:bodyPr>
          <a:lstStyle/>
          <a:p>
            <a:pPr lvl="0">
              <a:spcBef>
                <a:spcPts val="0"/>
              </a:spcBef>
              <a:buNone/>
            </a:pPr>
            <a:r>
              <a:t/>
            </a:r>
            <a:endParaRPr sz="900"/>
          </a:p>
          <a:p>
            <a:pPr lvl="0" rtl="0">
              <a:spcBef>
                <a:spcPts val="0"/>
              </a:spcBef>
              <a:buNone/>
            </a:pPr>
            <a:r>
              <a:rPr lang="en" sz="900">
                <a:solidFill>
                  <a:srgbClr val="0000FF"/>
                </a:solidFill>
              </a:rPr>
              <a:t>No</a:t>
            </a:r>
          </a:p>
        </p:txBody>
      </p:sp>
      <p:sp>
        <p:nvSpPr>
          <p:cNvPr id="343" name="Shape 343"/>
          <p:cNvSpPr txBox="1"/>
          <p:nvPr/>
        </p:nvSpPr>
        <p:spPr>
          <a:xfrm>
            <a:off x="6646950" y="3231212"/>
            <a:ext cx="612300" cy="1004100"/>
          </a:xfrm>
          <a:prstGeom prst="rect">
            <a:avLst/>
          </a:prstGeom>
          <a:noFill/>
          <a:ln>
            <a:noFill/>
          </a:ln>
        </p:spPr>
        <p:txBody>
          <a:bodyPr anchorCtr="0" anchor="t" bIns="91425" lIns="91425" rIns="91425" tIns="91425">
            <a:noAutofit/>
          </a:bodyPr>
          <a:lstStyle/>
          <a:p>
            <a:pPr lvl="0">
              <a:spcBef>
                <a:spcPts val="0"/>
              </a:spcBef>
              <a:buNone/>
            </a:pPr>
            <a:r>
              <a:rPr lang="en" sz="900">
                <a:solidFill>
                  <a:srgbClr val="FF0000"/>
                </a:solidFill>
              </a:rPr>
              <a:t>Yes</a:t>
            </a:r>
          </a:p>
          <a:p>
            <a:pPr lvl="0" rtl="0">
              <a:spcBef>
                <a:spcPts val="0"/>
              </a:spcBef>
              <a:buNone/>
            </a:pPr>
            <a:r>
              <a:rPr lang="en" sz="900">
                <a:solidFill>
                  <a:srgbClr val="0000FF"/>
                </a:solidFill>
              </a:rPr>
              <a:t>Yes</a:t>
            </a:r>
          </a:p>
        </p:txBody>
      </p:sp>
      <p:sp>
        <p:nvSpPr>
          <p:cNvPr id="344" name="Shape 344"/>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345" name="Shape 345"/>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Issue the </a:t>
            </a:r>
            <a:r>
              <a:rPr lang="en">
                <a:solidFill>
                  <a:srgbClr val="0000FF"/>
                </a:solidFill>
              </a:rPr>
              <a:t>MULT</a:t>
            </a:r>
            <a:r>
              <a:rPr lang="en"/>
              <a:t> Instruction</a:t>
            </a:r>
          </a:p>
        </p:txBody>
      </p:sp>
      <p:sp>
        <p:nvSpPr>
          <p:cNvPr id="346" name="Shape 346"/>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7</a:t>
            </a:r>
          </a:p>
        </p:txBody>
      </p:sp>
      <p:sp>
        <p:nvSpPr>
          <p:cNvPr id="352" name="Shape 352"/>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353" name="Shape 353"/>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354" name="Shape 354"/>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355" name="Shape 355"/>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356" name="Shape 356"/>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357" name="Shape 357"/>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FF0000"/>
                          </a:solidFill>
                        </a:rPr>
                        <a:t>Integer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58" name="Shape 358"/>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359" name="Shape 359"/>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360" name="Shape 360"/>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361" name="Shape 361"/>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362" name="Shape 362"/>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FF0000"/>
                </a:solidFill>
              </a:rPr>
              <a:t>Yes</a:t>
            </a:r>
          </a:p>
          <a:p>
            <a:pPr lv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solidFill>
                  <a:srgbClr val="FF00FF"/>
                </a:solidFill>
              </a:rPr>
              <a:t>Yes</a:t>
            </a:r>
          </a:p>
          <a:p>
            <a:pPr lvl="0" rtl="0">
              <a:spcBef>
                <a:spcPts val="0"/>
              </a:spcBef>
              <a:buNone/>
            </a:pPr>
            <a:r>
              <a:rPr lang="en" sz="900"/>
              <a:t>No</a:t>
            </a:r>
          </a:p>
          <a:p>
            <a:pPr lvl="0" rtl="0">
              <a:spcBef>
                <a:spcPts val="0"/>
              </a:spcBef>
              <a:buNone/>
            </a:pPr>
            <a:r>
              <a:t/>
            </a:r>
            <a:endParaRPr sz="900"/>
          </a:p>
        </p:txBody>
      </p:sp>
      <p:sp>
        <p:nvSpPr>
          <p:cNvPr id="363" name="Shape 363"/>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FF0000"/>
                </a:solidFill>
              </a:rPr>
              <a:t>Load</a:t>
            </a:r>
          </a:p>
          <a:p>
            <a:pPr lvl="0">
              <a:spcBef>
                <a:spcPts val="0"/>
              </a:spcBef>
              <a:buNone/>
            </a:pPr>
            <a:r>
              <a:rPr lang="en" sz="900">
                <a:solidFill>
                  <a:srgbClr val="0000FF"/>
                </a:solidFill>
              </a:rPr>
              <a:t>Mult</a:t>
            </a:r>
          </a:p>
          <a:p>
            <a:pPr lvl="0">
              <a:spcBef>
                <a:spcPts val="0"/>
              </a:spcBef>
              <a:buNone/>
            </a:pPr>
            <a:r>
              <a:t/>
            </a:r>
            <a:endParaRPr sz="900">
              <a:solidFill>
                <a:srgbClr val="0000FF"/>
              </a:solidFill>
            </a:endParaRPr>
          </a:p>
          <a:p>
            <a:pPr lvl="0" rtl="0">
              <a:spcBef>
                <a:spcPts val="0"/>
              </a:spcBef>
              <a:buNone/>
            </a:pPr>
            <a:r>
              <a:rPr lang="en" sz="900">
                <a:solidFill>
                  <a:srgbClr val="FF00FF"/>
                </a:solidFill>
              </a:rPr>
              <a:t>Sub</a:t>
            </a:r>
            <a:r>
              <a:rPr lang="en" sz="900">
                <a:solidFill>
                  <a:srgbClr val="0000FF"/>
                </a:solidFill>
              </a:rPr>
              <a:t>	</a:t>
            </a:r>
          </a:p>
        </p:txBody>
      </p:sp>
      <p:sp>
        <p:nvSpPr>
          <p:cNvPr id="364" name="Shape 364"/>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solidFill>
                  <a:srgbClr val="FF0000"/>
                </a:solidFill>
              </a:rPr>
              <a:t>F2</a:t>
            </a: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F8</a:t>
            </a:r>
          </a:p>
        </p:txBody>
      </p:sp>
      <p:sp>
        <p:nvSpPr>
          <p:cNvPr id="365" name="Shape 365"/>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F6</a:t>
            </a:r>
          </a:p>
        </p:txBody>
      </p:sp>
      <p:sp>
        <p:nvSpPr>
          <p:cNvPr id="366" name="Shape 366"/>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solidFill>
                  <a:srgbClr val="FF0000"/>
                </a:solidFill>
              </a:rPr>
              <a:t>R3</a:t>
            </a: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F2</a:t>
            </a:r>
          </a:p>
        </p:txBody>
      </p:sp>
      <p:sp>
        <p:nvSpPr>
          <p:cNvPr id="367" name="Shape 367"/>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FF0000"/>
                </a:solidFill>
              </a:rPr>
              <a:t>Integer</a:t>
            </a:r>
          </a:p>
        </p:txBody>
      </p:sp>
      <p:sp>
        <p:nvSpPr>
          <p:cNvPr id="368" name="Shape 368"/>
          <p:cNvSpPr txBox="1"/>
          <p:nvPr/>
        </p:nvSpPr>
        <p:spPr>
          <a:xfrm>
            <a:off x="5708825" y="3231212"/>
            <a:ext cx="612300" cy="1004100"/>
          </a:xfrm>
          <a:prstGeom prst="rect">
            <a:avLst/>
          </a:prstGeom>
          <a:noFill/>
          <a:ln>
            <a:noFill/>
          </a:ln>
        </p:spPr>
        <p:txBody>
          <a:bodyPr anchorCtr="0" anchor="t" bIns="91425" lIns="91425" rIns="91425" tIns="91425">
            <a:noAutofit/>
          </a:bodyPr>
          <a:lstStyle/>
          <a:p>
            <a:pPr lvl="0">
              <a:spcBef>
                <a:spcPts val="0"/>
              </a:spcBef>
              <a:buNone/>
            </a:pPr>
            <a:r>
              <a:t/>
            </a:r>
            <a:endParaRPr sz="900"/>
          </a:p>
          <a:p>
            <a:pPr lvl="0">
              <a:spcBef>
                <a:spcPts val="0"/>
              </a:spcBef>
              <a:buNone/>
            </a:pPr>
            <a:r>
              <a:t/>
            </a:r>
            <a:endParaRPr sz="900"/>
          </a:p>
          <a:p>
            <a:pPr lvl="0">
              <a:spcBef>
                <a:spcPts val="0"/>
              </a:spcBef>
              <a:buNone/>
            </a:pPr>
            <a:r>
              <a:t/>
            </a:r>
            <a:endParaRPr sz="900"/>
          </a:p>
          <a:p>
            <a:pPr lvl="0" rtl="0">
              <a:spcBef>
                <a:spcPts val="0"/>
              </a:spcBef>
              <a:buNone/>
            </a:pPr>
            <a:r>
              <a:rPr lang="en" sz="900">
                <a:solidFill>
                  <a:srgbClr val="FF0000"/>
                </a:solidFill>
              </a:rPr>
              <a:t>Integer</a:t>
            </a:r>
          </a:p>
        </p:txBody>
      </p:sp>
      <p:sp>
        <p:nvSpPr>
          <p:cNvPr id="369" name="Shape 369"/>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a:spcBef>
                <a:spcPts val="0"/>
              </a:spcBef>
              <a:buNone/>
            </a:pPr>
            <a:r>
              <a:rPr lang="en" sz="900">
                <a:solidFill>
                  <a:srgbClr val="0000FF"/>
                </a:solidFill>
              </a:rPr>
              <a:t>No</a:t>
            </a:r>
          </a:p>
          <a:p>
            <a:pPr lvl="0">
              <a:spcBef>
                <a:spcPts val="0"/>
              </a:spcBef>
              <a:buNone/>
            </a:pPr>
            <a:r>
              <a:t/>
            </a:r>
            <a:endParaRPr sz="900">
              <a:solidFill>
                <a:srgbClr val="0000FF"/>
              </a:solidFill>
            </a:endParaRPr>
          </a:p>
          <a:p>
            <a:pPr lvl="0" rtl="0">
              <a:spcBef>
                <a:spcPts val="0"/>
              </a:spcBef>
              <a:buNone/>
            </a:pPr>
            <a:r>
              <a:rPr lang="en" sz="900">
                <a:solidFill>
                  <a:srgbClr val="FF00FF"/>
                </a:solidFill>
              </a:rPr>
              <a:t>Yes</a:t>
            </a:r>
          </a:p>
        </p:txBody>
      </p:sp>
      <p:sp>
        <p:nvSpPr>
          <p:cNvPr id="370" name="Shape 370"/>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FF0000"/>
                </a:solidFill>
              </a:rPr>
              <a:t>Yes</a:t>
            </a:r>
          </a:p>
          <a:p>
            <a:pPr lvl="0">
              <a:spcBef>
                <a:spcPts val="0"/>
              </a:spcBef>
              <a:buNone/>
            </a:pPr>
            <a:r>
              <a:rPr lang="en" sz="900">
                <a:solidFill>
                  <a:srgbClr val="0000FF"/>
                </a:solidFill>
              </a:rPr>
              <a:t>Yes</a:t>
            </a:r>
          </a:p>
          <a:p>
            <a:pPr lvl="0">
              <a:spcBef>
                <a:spcPts val="0"/>
              </a:spcBef>
              <a:buNone/>
            </a:pPr>
            <a:r>
              <a:t/>
            </a:r>
            <a:endParaRPr sz="900">
              <a:solidFill>
                <a:srgbClr val="0000FF"/>
              </a:solidFill>
            </a:endParaRPr>
          </a:p>
          <a:p>
            <a:pPr lvl="0" rtl="0">
              <a:spcBef>
                <a:spcPts val="0"/>
              </a:spcBef>
              <a:buNone/>
            </a:pPr>
            <a:r>
              <a:rPr lang="en" sz="900">
                <a:solidFill>
                  <a:srgbClr val="FF00FF"/>
                </a:solidFill>
              </a:rPr>
              <a:t>No</a:t>
            </a:r>
          </a:p>
        </p:txBody>
      </p:sp>
      <p:sp>
        <p:nvSpPr>
          <p:cNvPr id="371" name="Shape 371"/>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372" name="Shape 372"/>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rgbClr val="0000FF"/>
                </a:solidFill>
              </a:rPr>
              <a:t>MULT</a:t>
            </a:r>
            <a:r>
              <a:rPr lang="en"/>
              <a:t> can’t read operands (F2) because </a:t>
            </a:r>
            <a:r>
              <a:rPr lang="en">
                <a:solidFill>
                  <a:srgbClr val="FF0000"/>
                </a:solidFill>
              </a:rPr>
              <a:t>LD #2</a:t>
            </a:r>
            <a:r>
              <a:rPr lang="en"/>
              <a:t> has not finished</a:t>
            </a:r>
          </a:p>
          <a:p>
            <a:pPr lvl="0" rtl="0" algn="ctr">
              <a:spcBef>
                <a:spcPts val="0"/>
              </a:spcBef>
              <a:buNone/>
            </a:pPr>
            <a:r>
              <a:t/>
            </a:r>
            <a:endParaRPr/>
          </a:p>
          <a:p>
            <a:pPr lvl="0" rtl="0" algn="ctr">
              <a:spcBef>
                <a:spcPts val="0"/>
              </a:spcBef>
              <a:buNone/>
            </a:pPr>
            <a:r>
              <a:rPr lang="en"/>
              <a:t>Issue </a:t>
            </a:r>
            <a:r>
              <a:rPr lang="en">
                <a:solidFill>
                  <a:srgbClr val="FF00FF"/>
                </a:solidFill>
              </a:rPr>
              <a:t>SUBD</a:t>
            </a:r>
          </a:p>
        </p:txBody>
      </p:sp>
      <p:sp>
        <p:nvSpPr>
          <p:cNvPr id="373" name="Shape 373"/>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8a</a:t>
            </a:r>
          </a:p>
        </p:txBody>
      </p:sp>
      <p:sp>
        <p:nvSpPr>
          <p:cNvPr id="379" name="Shape 379"/>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380" name="Shape 380"/>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381" name="Shape 381"/>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382" name="Shape 382"/>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383" name="Shape 383"/>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384" name="Shape 384"/>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FF0000"/>
                          </a:solidFill>
                        </a:rPr>
                        <a:t>Integer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85" name="Shape 385"/>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386" name="Shape 386"/>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387" name="Shape 387"/>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388" name="Shape 388"/>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389" name="Shape 389"/>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FF0000"/>
                </a:solidFill>
              </a:rPr>
              <a:t>Yes</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solidFill>
                  <a:srgbClr val="FF00FF"/>
                </a:solidFill>
              </a:rPr>
              <a:t>Yes</a:t>
            </a:r>
          </a:p>
          <a:p>
            <a:pPr lvl="0" rtl="0">
              <a:spcBef>
                <a:spcPts val="0"/>
              </a:spcBef>
              <a:buNone/>
            </a:pPr>
            <a:r>
              <a:rPr lang="en" sz="900">
                <a:solidFill>
                  <a:srgbClr val="38761D"/>
                </a:solidFill>
              </a:rPr>
              <a:t>Yes</a:t>
            </a:r>
          </a:p>
          <a:p>
            <a:pPr lvl="0" rtl="0">
              <a:spcBef>
                <a:spcPts val="0"/>
              </a:spcBef>
              <a:buNone/>
            </a:pPr>
            <a:r>
              <a:t/>
            </a:r>
            <a:endParaRPr sz="900"/>
          </a:p>
        </p:txBody>
      </p:sp>
      <p:sp>
        <p:nvSpPr>
          <p:cNvPr id="390" name="Shape 390"/>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FF0000"/>
                </a:solidFill>
              </a:rPr>
              <a:t>Load</a:t>
            </a: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a:spcBef>
                <a:spcPts val="0"/>
              </a:spcBef>
              <a:buNone/>
            </a:pPr>
            <a:r>
              <a:rPr lang="en" sz="900">
                <a:solidFill>
                  <a:srgbClr val="FF00FF"/>
                </a:solidFill>
              </a:rPr>
              <a:t>Sub</a:t>
            </a:r>
          </a:p>
          <a:p>
            <a:pPr lvl="0" rtl="0">
              <a:spcBef>
                <a:spcPts val="0"/>
              </a:spcBef>
              <a:buNone/>
            </a:pPr>
            <a:r>
              <a:rPr lang="en" sz="900">
                <a:solidFill>
                  <a:srgbClr val="38761D"/>
                </a:solidFill>
              </a:rPr>
              <a:t>Div</a:t>
            </a:r>
            <a:r>
              <a:rPr lang="en" sz="900">
                <a:solidFill>
                  <a:srgbClr val="0000FF"/>
                </a:solidFill>
              </a:rPr>
              <a:t>	</a:t>
            </a:r>
          </a:p>
        </p:txBody>
      </p:sp>
      <p:sp>
        <p:nvSpPr>
          <p:cNvPr id="391" name="Shape 391"/>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solidFill>
                  <a:srgbClr val="FF0000"/>
                </a:solidFill>
              </a:rPr>
              <a:t>F2</a:t>
            </a: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F8</a:t>
            </a:r>
          </a:p>
          <a:p>
            <a:pPr lvl="0" rtl="0" algn="ctr">
              <a:spcBef>
                <a:spcPts val="0"/>
              </a:spcBef>
              <a:buNone/>
            </a:pPr>
            <a:r>
              <a:rPr lang="en" sz="900">
                <a:solidFill>
                  <a:srgbClr val="38761D"/>
                </a:solidFill>
              </a:rPr>
              <a:t>F10</a:t>
            </a:r>
          </a:p>
        </p:txBody>
      </p:sp>
      <p:sp>
        <p:nvSpPr>
          <p:cNvPr id="392" name="Shape 392"/>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F6</a:t>
            </a:r>
          </a:p>
          <a:p>
            <a:pPr lvl="0" rtl="0" algn="ctr">
              <a:spcBef>
                <a:spcPts val="0"/>
              </a:spcBef>
              <a:buNone/>
            </a:pPr>
            <a:r>
              <a:rPr lang="en" sz="900">
                <a:solidFill>
                  <a:srgbClr val="38761D"/>
                </a:solidFill>
              </a:rPr>
              <a:t>F0</a:t>
            </a:r>
          </a:p>
        </p:txBody>
      </p:sp>
      <p:sp>
        <p:nvSpPr>
          <p:cNvPr id="393" name="Shape 393"/>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rPr lang="en" sz="900">
                <a:solidFill>
                  <a:srgbClr val="FF0000"/>
                </a:solidFill>
              </a:rPr>
              <a:t>R3</a:t>
            </a: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F2</a:t>
            </a:r>
          </a:p>
          <a:p>
            <a:pPr lvl="0" rtl="0" algn="ctr">
              <a:spcBef>
                <a:spcPts val="0"/>
              </a:spcBef>
              <a:buNone/>
            </a:pPr>
            <a:r>
              <a:rPr lang="en" sz="900">
                <a:solidFill>
                  <a:srgbClr val="38761D"/>
                </a:solidFill>
              </a:rPr>
              <a:t>F6</a:t>
            </a:r>
          </a:p>
        </p:txBody>
      </p:sp>
      <p:sp>
        <p:nvSpPr>
          <p:cNvPr id="394" name="Shape 394"/>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a:spcBef>
                <a:spcPts val="0"/>
              </a:spcBef>
              <a:buNone/>
            </a:pPr>
            <a:r>
              <a:rPr lang="en" sz="900">
                <a:solidFill>
                  <a:srgbClr val="FF0000"/>
                </a:solidFill>
              </a:rPr>
              <a:t>Integer</a:t>
            </a:r>
          </a:p>
          <a:p>
            <a:pPr lvl="0">
              <a:spcBef>
                <a:spcPts val="0"/>
              </a:spcBef>
              <a:buNone/>
            </a:pPr>
            <a:r>
              <a:t/>
            </a:r>
            <a:endParaRPr sz="900">
              <a:solidFill>
                <a:srgbClr val="FF0000"/>
              </a:solidFill>
            </a:endParaRPr>
          </a:p>
          <a:p>
            <a:pPr lv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395" name="Shape 395"/>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rPr lang="en" sz="900">
                <a:solidFill>
                  <a:srgbClr val="FF0000"/>
                </a:solidFill>
              </a:rPr>
              <a:t>Integer</a:t>
            </a:r>
          </a:p>
        </p:txBody>
      </p:sp>
      <p:sp>
        <p:nvSpPr>
          <p:cNvPr id="396" name="Shape 396"/>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No</a:t>
            </a:r>
          </a:p>
          <a:p>
            <a:pPr lvl="0" rtl="0">
              <a:spcBef>
                <a:spcPts val="0"/>
              </a:spcBef>
              <a:buNone/>
            </a:pPr>
            <a:r>
              <a:t/>
            </a:r>
            <a:endParaRPr sz="900">
              <a:solidFill>
                <a:srgbClr val="0000FF"/>
              </a:solidFill>
            </a:endParaRPr>
          </a:p>
          <a:p>
            <a:pPr lvl="0">
              <a:spcBef>
                <a:spcPts val="0"/>
              </a:spcBef>
              <a:buNone/>
            </a:pPr>
            <a:r>
              <a:rPr lang="en" sz="900">
                <a:solidFill>
                  <a:srgbClr val="FF00FF"/>
                </a:solidFill>
              </a:rPr>
              <a:t>Yes</a:t>
            </a:r>
          </a:p>
          <a:p>
            <a:pPr lvl="0" rtl="0">
              <a:spcBef>
                <a:spcPts val="0"/>
              </a:spcBef>
              <a:buNone/>
            </a:pPr>
            <a:r>
              <a:rPr lang="en" sz="900">
                <a:solidFill>
                  <a:srgbClr val="38761D"/>
                </a:solidFill>
              </a:rPr>
              <a:t>No</a:t>
            </a:r>
          </a:p>
        </p:txBody>
      </p:sp>
      <p:sp>
        <p:nvSpPr>
          <p:cNvPr id="397" name="Shape 397"/>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FF0000"/>
                </a:solidFill>
              </a:rPr>
              <a:t>Yes</a:t>
            </a: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a:spcBef>
                <a:spcPts val="0"/>
              </a:spcBef>
              <a:buNone/>
            </a:pPr>
            <a:r>
              <a:rPr lang="en" sz="900">
                <a:solidFill>
                  <a:srgbClr val="FF00FF"/>
                </a:solidFill>
              </a:rPr>
              <a:t>No</a:t>
            </a:r>
          </a:p>
          <a:p>
            <a:pPr lvl="0" rtl="0">
              <a:spcBef>
                <a:spcPts val="0"/>
              </a:spcBef>
              <a:buNone/>
            </a:pPr>
            <a:r>
              <a:rPr lang="en" sz="900">
                <a:solidFill>
                  <a:srgbClr val="38761D"/>
                </a:solidFill>
              </a:rPr>
              <a:t>Yes</a:t>
            </a:r>
          </a:p>
        </p:txBody>
      </p:sp>
      <p:sp>
        <p:nvSpPr>
          <p:cNvPr id="398" name="Shape 398"/>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399" name="Shape 399"/>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rgbClr val="38761D"/>
                </a:solidFill>
              </a:rPr>
              <a:t>DIVD</a:t>
            </a:r>
            <a:r>
              <a:rPr lang="en"/>
              <a:t> issues but both </a:t>
            </a:r>
            <a:r>
              <a:rPr lang="en">
                <a:solidFill>
                  <a:srgbClr val="0000FF"/>
                </a:solidFill>
              </a:rPr>
              <a:t>MULT</a:t>
            </a:r>
            <a:r>
              <a:rPr lang="en"/>
              <a:t> and </a:t>
            </a:r>
            <a:r>
              <a:rPr lang="en">
                <a:solidFill>
                  <a:srgbClr val="FF00FF"/>
                </a:solidFill>
              </a:rPr>
              <a:t>SUBD</a:t>
            </a:r>
            <a:r>
              <a:rPr lang="en"/>
              <a:t> both are waiting for F2</a:t>
            </a:r>
          </a:p>
        </p:txBody>
      </p:sp>
      <p:sp>
        <p:nvSpPr>
          <p:cNvPr id="400" name="Shape 400"/>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rPr lang="en" sz="900"/>
              <a:t>7</a:t>
            </a:r>
          </a:p>
        </p:txBody>
      </p:sp>
      <p:sp>
        <p:nvSpPr>
          <p:cNvPr id="401" name="Shape 401"/>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8b</a:t>
            </a:r>
          </a:p>
        </p:txBody>
      </p:sp>
      <p:sp>
        <p:nvSpPr>
          <p:cNvPr id="407" name="Shape 407"/>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408" name="Shape 408"/>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409" name="Shape 409"/>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410" name="Shape 410"/>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411" name="Shape 411"/>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412" name="Shape 412"/>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413" name="Shape 413"/>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414" name="Shape 414"/>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415" name="Shape 415"/>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416" name="Shape 416"/>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417" name="Shape 417"/>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solidFill>
                  <a:srgbClr val="FF00FF"/>
                </a:solidFill>
              </a:rPr>
              <a:t>Yes</a:t>
            </a:r>
          </a:p>
          <a:p>
            <a:pPr lvl="0" rtl="0">
              <a:spcBef>
                <a:spcPts val="0"/>
              </a:spcBef>
              <a:buNone/>
            </a:pPr>
            <a:r>
              <a:rPr lang="en" sz="900">
                <a:solidFill>
                  <a:srgbClr val="38761D"/>
                </a:solidFill>
              </a:rPr>
              <a:t>Yes</a:t>
            </a:r>
          </a:p>
          <a:p>
            <a:pPr lvl="0" rtl="0">
              <a:spcBef>
                <a:spcPts val="0"/>
              </a:spcBef>
              <a:buNone/>
            </a:pPr>
            <a:r>
              <a:t/>
            </a:r>
            <a:endParaRPr sz="900"/>
          </a:p>
        </p:txBody>
      </p:sp>
      <p:sp>
        <p:nvSpPr>
          <p:cNvPr id="418" name="Shape 418"/>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rtl="0">
              <a:spcBef>
                <a:spcPts val="0"/>
              </a:spcBef>
              <a:buNone/>
            </a:pPr>
            <a:r>
              <a:rPr lang="en" sz="900">
                <a:solidFill>
                  <a:srgbClr val="FF00FF"/>
                </a:solidFill>
              </a:rPr>
              <a:t>Sub</a:t>
            </a:r>
          </a:p>
          <a:p>
            <a:pPr lvl="0" rtl="0">
              <a:spcBef>
                <a:spcPts val="0"/>
              </a:spcBef>
              <a:buNone/>
            </a:pPr>
            <a:r>
              <a:rPr lang="en" sz="900">
                <a:solidFill>
                  <a:srgbClr val="38761D"/>
                </a:solidFill>
              </a:rPr>
              <a:t>Div</a:t>
            </a:r>
            <a:r>
              <a:rPr lang="en" sz="900">
                <a:solidFill>
                  <a:srgbClr val="0000FF"/>
                </a:solidFill>
              </a:rPr>
              <a:t>	</a:t>
            </a:r>
          </a:p>
        </p:txBody>
      </p:sp>
      <p:sp>
        <p:nvSpPr>
          <p:cNvPr id="419" name="Shape 419"/>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F8</a:t>
            </a:r>
          </a:p>
          <a:p>
            <a:pPr lvl="0" rtl="0" algn="ctr">
              <a:spcBef>
                <a:spcPts val="0"/>
              </a:spcBef>
              <a:buNone/>
            </a:pPr>
            <a:r>
              <a:rPr lang="en" sz="900">
                <a:solidFill>
                  <a:srgbClr val="38761D"/>
                </a:solidFill>
              </a:rPr>
              <a:t>F10</a:t>
            </a:r>
          </a:p>
        </p:txBody>
      </p:sp>
      <p:sp>
        <p:nvSpPr>
          <p:cNvPr id="420" name="Shape 420"/>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F6</a:t>
            </a:r>
          </a:p>
          <a:p>
            <a:pPr lvl="0" rtl="0" algn="ctr">
              <a:spcBef>
                <a:spcPts val="0"/>
              </a:spcBef>
              <a:buNone/>
            </a:pPr>
            <a:r>
              <a:rPr lang="en" sz="900">
                <a:solidFill>
                  <a:srgbClr val="38761D"/>
                </a:solidFill>
              </a:rPr>
              <a:t>F0</a:t>
            </a:r>
          </a:p>
        </p:txBody>
      </p:sp>
      <p:sp>
        <p:nvSpPr>
          <p:cNvPr id="421" name="Shape 421"/>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F2</a:t>
            </a:r>
          </a:p>
          <a:p>
            <a:pPr lvl="0" rtl="0" algn="ctr">
              <a:spcBef>
                <a:spcPts val="0"/>
              </a:spcBef>
              <a:buNone/>
            </a:pPr>
            <a:r>
              <a:rPr lang="en" sz="900">
                <a:solidFill>
                  <a:srgbClr val="38761D"/>
                </a:solidFill>
              </a:rPr>
              <a:t>F6</a:t>
            </a:r>
          </a:p>
        </p:txBody>
      </p:sp>
      <p:sp>
        <p:nvSpPr>
          <p:cNvPr id="422" name="Shape 422"/>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423" name="Shape 423"/>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424" name="Shape 424"/>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solidFill>
                  <a:srgbClr val="FF00FF"/>
                </a:solidFill>
              </a:rPr>
              <a:t>Yes</a:t>
            </a:r>
          </a:p>
          <a:p>
            <a:pPr lvl="0" rtl="0">
              <a:spcBef>
                <a:spcPts val="0"/>
              </a:spcBef>
              <a:buNone/>
            </a:pPr>
            <a:r>
              <a:rPr lang="en" sz="900">
                <a:solidFill>
                  <a:srgbClr val="38761D"/>
                </a:solidFill>
              </a:rPr>
              <a:t>No</a:t>
            </a:r>
          </a:p>
        </p:txBody>
      </p:sp>
      <p:sp>
        <p:nvSpPr>
          <p:cNvPr id="425" name="Shape 425"/>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solidFill>
                  <a:srgbClr val="FF00FF"/>
                </a:solidFill>
              </a:rPr>
              <a:t>No</a:t>
            </a:r>
          </a:p>
          <a:p>
            <a:pPr lvl="0" rtl="0">
              <a:spcBef>
                <a:spcPts val="0"/>
              </a:spcBef>
              <a:buNone/>
            </a:pPr>
            <a:r>
              <a:rPr lang="en" sz="900">
                <a:solidFill>
                  <a:srgbClr val="38761D"/>
                </a:solidFill>
              </a:rPr>
              <a:t>Yes</a:t>
            </a:r>
          </a:p>
        </p:txBody>
      </p:sp>
      <p:sp>
        <p:nvSpPr>
          <p:cNvPr id="426" name="Shape 426"/>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427" name="Shape 427"/>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LD #2 writes to F2</a:t>
            </a:r>
          </a:p>
        </p:txBody>
      </p:sp>
      <p:sp>
        <p:nvSpPr>
          <p:cNvPr id="428" name="Shape 428"/>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t/>
            </a:r>
            <a:endParaRPr sz="900"/>
          </a:p>
        </p:txBody>
      </p:sp>
      <p:sp>
        <p:nvSpPr>
          <p:cNvPr id="429" name="Shape 429"/>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The Basics</a:t>
            </a:r>
          </a:p>
        </p:txBody>
      </p:sp>
      <p:sp>
        <p:nvSpPr>
          <p:cNvPr id="88" name="Shape 88"/>
          <p:cNvSpPr txBox="1"/>
          <p:nvPr>
            <p:ph idx="1" type="body"/>
          </p:nvPr>
        </p:nvSpPr>
        <p:spPr>
          <a:xfrm>
            <a:off x="311700" y="1468825"/>
            <a:ext cx="8520600" cy="1286100"/>
          </a:xfrm>
          <a:prstGeom prst="rect">
            <a:avLst/>
          </a:prstGeom>
        </p:spPr>
        <p:txBody>
          <a:bodyPr anchorCtr="0" anchor="t" bIns="91425" lIns="91425" rIns="91425" tIns="91425">
            <a:noAutofit/>
          </a:bodyPr>
          <a:lstStyle/>
          <a:p>
            <a:pPr indent="-228600" lvl="0" marL="457200" rtl="0">
              <a:spcBef>
                <a:spcPts val="0"/>
              </a:spcBef>
              <a:buChar char="-"/>
            </a:pPr>
            <a:r>
              <a:rPr lang="en"/>
              <a:t>processors use pipelining techniques to overlap execution of instructions to improve performance.</a:t>
            </a:r>
          </a:p>
          <a:p>
            <a:pPr indent="-228600" lvl="0" marL="457200" rtl="0">
              <a:spcBef>
                <a:spcPts val="0"/>
              </a:spcBef>
              <a:buChar char="-"/>
            </a:pPr>
            <a:r>
              <a:rPr lang="en"/>
              <a:t>The overlapping is called </a:t>
            </a:r>
            <a:r>
              <a:rPr b="1" lang="en"/>
              <a:t>Instruction Level Parallelism</a:t>
            </a:r>
          </a:p>
          <a:p>
            <a:pPr lvl="0" rtl="0">
              <a:spcBef>
                <a:spcPts val="0"/>
              </a:spcBef>
              <a:buNone/>
            </a:pPr>
            <a:r>
              <a:t/>
            </a:r>
            <a:endParaRPr/>
          </a:p>
          <a:p>
            <a:pPr lvl="0" marR="0" rtl="0" algn="l">
              <a:lnSpc>
                <a:spcPct val="115000"/>
              </a:lnSpc>
              <a:spcBef>
                <a:spcPts val="0"/>
              </a:spcBef>
              <a:spcAft>
                <a:spcPts val="1600"/>
              </a:spcAft>
              <a:buNone/>
            </a:pPr>
            <a:r>
              <a:t/>
            </a:r>
            <a:endParaRPr/>
          </a:p>
          <a:p>
            <a:pPr indent="0" lvl="0" marL="0" rtl="0">
              <a:spcBef>
                <a:spcPts val="0"/>
              </a:spcBef>
              <a:buNone/>
            </a:pPr>
            <a:r>
              <a:t/>
            </a:r>
            <a:endParaRPr/>
          </a:p>
          <a:p>
            <a:pPr indent="0" lvl="0" marL="457200">
              <a:spcBef>
                <a:spcPts val="0"/>
              </a:spcBef>
              <a:buNone/>
            </a:pPr>
            <a:r>
              <a:t/>
            </a:r>
            <a:endParaRPr b="1"/>
          </a:p>
        </p:txBody>
      </p:sp>
      <p:sp>
        <p:nvSpPr>
          <p:cNvPr id="89" name="Shape 89"/>
          <p:cNvSpPr txBox="1"/>
          <p:nvPr/>
        </p:nvSpPr>
        <p:spPr>
          <a:xfrm>
            <a:off x="1143525" y="3275325"/>
            <a:ext cx="2828100" cy="892500"/>
          </a:xfrm>
          <a:prstGeom prst="rect">
            <a:avLst/>
          </a:prstGeom>
          <a:noFill/>
          <a:ln>
            <a:noFill/>
          </a:ln>
        </p:spPr>
        <p:txBody>
          <a:bodyPr anchorCtr="0" anchor="t" bIns="91425" lIns="91425" rIns="91425" tIns="91425">
            <a:noAutofit/>
          </a:bodyPr>
          <a:lstStyle/>
          <a:p>
            <a:pPr lvl="0" rtl="0">
              <a:spcBef>
                <a:spcPts val="0"/>
              </a:spcBef>
              <a:buNone/>
            </a:pPr>
            <a:r>
              <a:rPr lang="en" sz="1800">
                <a:latin typeface="Source Code Pro"/>
                <a:ea typeface="Source Code Pro"/>
                <a:cs typeface="Source Code Pro"/>
                <a:sym typeface="Source Code Pro"/>
              </a:rPr>
              <a:t> </a:t>
            </a:r>
            <a:r>
              <a:rPr lang="en" sz="1800">
                <a:solidFill>
                  <a:srgbClr val="202020"/>
                </a:solidFill>
                <a:latin typeface="Source Code Pro"/>
                <a:ea typeface="Source Code Pro"/>
                <a:cs typeface="Source Code Pro"/>
                <a:sym typeface="Source Code Pro"/>
              </a:rPr>
              <a:t> </a:t>
            </a:r>
            <a:r>
              <a:rPr lang="en" sz="1800">
                <a:solidFill>
                  <a:srgbClr val="202020"/>
                </a:solidFill>
                <a:latin typeface="Source Code Pro"/>
                <a:ea typeface="Source Code Pro"/>
                <a:cs typeface="Source Code Pro"/>
                <a:sym typeface="Source Code Pro"/>
              </a:rPr>
              <a:t>Static</a:t>
            </a:r>
          </a:p>
          <a:p>
            <a:pPr indent="0" lvl="0" marL="457200" rtl="0">
              <a:spcBef>
                <a:spcPts val="0"/>
              </a:spcBef>
              <a:buNone/>
            </a:pPr>
            <a:r>
              <a:rPr lang="en">
                <a:solidFill>
                  <a:srgbClr val="202020"/>
                </a:solidFill>
                <a:latin typeface="Source Code Pro"/>
                <a:ea typeface="Source Code Pro"/>
                <a:cs typeface="Source Code Pro"/>
                <a:sym typeface="Source Code Pro"/>
              </a:rPr>
              <a:t>More </a:t>
            </a:r>
            <a:r>
              <a:rPr lang="en">
                <a:solidFill>
                  <a:srgbClr val="202020"/>
                </a:solidFill>
                <a:latin typeface="Source Code Pro"/>
                <a:ea typeface="Source Code Pro"/>
                <a:cs typeface="Source Code Pro"/>
                <a:sym typeface="Source Code Pro"/>
              </a:rPr>
              <a:t>Software Reliant</a:t>
            </a:r>
          </a:p>
          <a:p>
            <a:pPr lvl="0">
              <a:spcBef>
                <a:spcPts val="0"/>
              </a:spcBef>
              <a:buNone/>
            </a:pPr>
            <a:r>
              <a:t/>
            </a:r>
            <a:endParaRPr sz="1800">
              <a:latin typeface="Source Code Pro"/>
              <a:ea typeface="Source Code Pro"/>
              <a:cs typeface="Source Code Pro"/>
              <a:sym typeface="Source Code Pro"/>
            </a:endParaRPr>
          </a:p>
        </p:txBody>
      </p:sp>
      <p:sp>
        <p:nvSpPr>
          <p:cNvPr id="90" name="Shape 90"/>
          <p:cNvSpPr txBox="1"/>
          <p:nvPr/>
        </p:nvSpPr>
        <p:spPr>
          <a:xfrm>
            <a:off x="5071300" y="3255675"/>
            <a:ext cx="2828100" cy="931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202020"/>
                </a:solidFill>
                <a:latin typeface="Source Code Pro"/>
                <a:ea typeface="Source Code Pro"/>
                <a:cs typeface="Source Code Pro"/>
                <a:sym typeface="Source Code Pro"/>
              </a:rPr>
              <a:t>  Dynamic</a:t>
            </a:r>
          </a:p>
          <a:p>
            <a:pPr indent="0" lvl="0" marL="457200">
              <a:spcBef>
                <a:spcPts val="0"/>
              </a:spcBef>
              <a:buNone/>
            </a:pPr>
            <a:r>
              <a:rPr lang="en">
                <a:solidFill>
                  <a:srgbClr val="202020"/>
                </a:solidFill>
                <a:latin typeface="Source Code Pro"/>
                <a:ea typeface="Source Code Pro"/>
                <a:cs typeface="Source Code Pro"/>
                <a:sym typeface="Source Code Pro"/>
              </a:rPr>
              <a:t>More Hardware Reliant</a:t>
            </a:r>
          </a:p>
        </p:txBody>
      </p:sp>
      <p:sp>
        <p:nvSpPr>
          <p:cNvPr id="91" name="Shape 91"/>
          <p:cNvSpPr txBox="1"/>
          <p:nvPr/>
        </p:nvSpPr>
        <p:spPr>
          <a:xfrm>
            <a:off x="579150" y="2620500"/>
            <a:ext cx="7985700" cy="5043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202020"/>
                </a:solidFill>
                <a:latin typeface="Source Code Pro"/>
                <a:ea typeface="Source Code Pro"/>
                <a:cs typeface="Source Code Pro"/>
                <a:sym typeface="Source Code Pro"/>
              </a:rPr>
              <a:t>Two Approaches to </a:t>
            </a:r>
            <a:r>
              <a:rPr b="1" lang="en" sz="1800">
                <a:solidFill>
                  <a:srgbClr val="202020"/>
                </a:solidFill>
                <a:latin typeface="Source Code Pro"/>
                <a:ea typeface="Source Code Pro"/>
                <a:cs typeface="Source Code Pro"/>
                <a:sym typeface="Source Code Pro"/>
              </a:rPr>
              <a:t>ILP</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9</a:t>
            </a:r>
          </a:p>
        </p:txBody>
      </p:sp>
      <p:sp>
        <p:nvSpPr>
          <p:cNvPr id="435" name="Shape 435"/>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436" name="Shape 436"/>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437" name="Shape 437"/>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438" name="Shape 438"/>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439" name="Shape 439"/>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440" name="Shape 440"/>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441" name="Shape 441"/>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442" name="Shape 442"/>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443" name="Shape 443"/>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444" name="Shape 444"/>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445" name="Shape 445"/>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solidFill>
                  <a:srgbClr val="FF00FF"/>
                </a:solidFill>
              </a:rPr>
              <a:t>Yes</a:t>
            </a:r>
          </a:p>
          <a:p>
            <a:pPr lvl="0" rtl="0">
              <a:spcBef>
                <a:spcPts val="0"/>
              </a:spcBef>
              <a:buNone/>
            </a:pPr>
            <a:r>
              <a:rPr lang="en" sz="900">
                <a:solidFill>
                  <a:srgbClr val="38761D"/>
                </a:solidFill>
              </a:rPr>
              <a:t>Yes</a:t>
            </a:r>
          </a:p>
          <a:p>
            <a:pPr lvl="0" rtl="0">
              <a:spcBef>
                <a:spcPts val="0"/>
              </a:spcBef>
              <a:buNone/>
            </a:pPr>
            <a:r>
              <a:t/>
            </a:r>
            <a:endParaRPr sz="900"/>
          </a:p>
        </p:txBody>
      </p:sp>
      <p:sp>
        <p:nvSpPr>
          <p:cNvPr id="446" name="Shape 446"/>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rtl="0">
              <a:spcBef>
                <a:spcPts val="0"/>
              </a:spcBef>
              <a:buNone/>
            </a:pPr>
            <a:r>
              <a:rPr lang="en" sz="900">
                <a:solidFill>
                  <a:srgbClr val="FF00FF"/>
                </a:solidFill>
              </a:rPr>
              <a:t>Sub</a:t>
            </a:r>
          </a:p>
          <a:p>
            <a:pPr lvl="0" rtl="0">
              <a:spcBef>
                <a:spcPts val="0"/>
              </a:spcBef>
              <a:buNone/>
            </a:pPr>
            <a:r>
              <a:rPr lang="en" sz="900">
                <a:solidFill>
                  <a:srgbClr val="38761D"/>
                </a:solidFill>
              </a:rPr>
              <a:t>Div</a:t>
            </a:r>
            <a:r>
              <a:rPr lang="en" sz="900">
                <a:solidFill>
                  <a:srgbClr val="0000FF"/>
                </a:solidFill>
              </a:rPr>
              <a:t>	</a:t>
            </a:r>
          </a:p>
        </p:txBody>
      </p:sp>
      <p:sp>
        <p:nvSpPr>
          <p:cNvPr id="447" name="Shape 447"/>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F8</a:t>
            </a:r>
          </a:p>
          <a:p>
            <a:pPr lvl="0" rtl="0" algn="ctr">
              <a:spcBef>
                <a:spcPts val="0"/>
              </a:spcBef>
              <a:buNone/>
            </a:pPr>
            <a:r>
              <a:rPr lang="en" sz="900">
                <a:solidFill>
                  <a:srgbClr val="38761D"/>
                </a:solidFill>
              </a:rPr>
              <a:t>F10</a:t>
            </a:r>
          </a:p>
        </p:txBody>
      </p:sp>
      <p:sp>
        <p:nvSpPr>
          <p:cNvPr id="448" name="Shape 448"/>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F6</a:t>
            </a:r>
          </a:p>
          <a:p>
            <a:pPr lvl="0" rtl="0" algn="ctr">
              <a:spcBef>
                <a:spcPts val="0"/>
              </a:spcBef>
              <a:buNone/>
            </a:pPr>
            <a:r>
              <a:rPr lang="en" sz="900">
                <a:solidFill>
                  <a:srgbClr val="38761D"/>
                </a:solidFill>
              </a:rPr>
              <a:t>F0</a:t>
            </a:r>
          </a:p>
        </p:txBody>
      </p:sp>
      <p:sp>
        <p:nvSpPr>
          <p:cNvPr id="449" name="Shape 449"/>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F2</a:t>
            </a:r>
          </a:p>
          <a:p>
            <a:pPr lvl="0" rtl="0" algn="ctr">
              <a:spcBef>
                <a:spcPts val="0"/>
              </a:spcBef>
              <a:buNone/>
            </a:pPr>
            <a:r>
              <a:rPr lang="en" sz="900">
                <a:solidFill>
                  <a:srgbClr val="38761D"/>
                </a:solidFill>
              </a:rPr>
              <a:t>F6</a:t>
            </a:r>
          </a:p>
        </p:txBody>
      </p:sp>
      <p:sp>
        <p:nvSpPr>
          <p:cNvPr id="450" name="Shape 450"/>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451" name="Shape 451"/>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452" name="Shape 452"/>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solidFill>
                  <a:srgbClr val="FF00FF"/>
                </a:solidFill>
              </a:rPr>
              <a:t>Yes</a:t>
            </a:r>
          </a:p>
          <a:p>
            <a:pPr lvl="0" rtl="0">
              <a:spcBef>
                <a:spcPts val="0"/>
              </a:spcBef>
              <a:buNone/>
            </a:pPr>
            <a:r>
              <a:rPr lang="en" sz="900">
                <a:solidFill>
                  <a:srgbClr val="38761D"/>
                </a:solidFill>
              </a:rPr>
              <a:t>No</a:t>
            </a:r>
          </a:p>
        </p:txBody>
      </p:sp>
      <p:sp>
        <p:nvSpPr>
          <p:cNvPr id="453" name="Shape 453"/>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solidFill>
                  <a:srgbClr val="FF00FF"/>
                </a:solidFill>
              </a:rPr>
              <a:t>No</a:t>
            </a:r>
          </a:p>
          <a:p>
            <a:pPr lvl="0" rtl="0">
              <a:spcBef>
                <a:spcPts val="0"/>
              </a:spcBef>
              <a:buNone/>
            </a:pPr>
            <a:r>
              <a:rPr lang="en" sz="900">
                <a:solidFill>
                  <a:srgbClr val="38761D"/>
                </a:solidFill>
              </a:rPr>
              <a:t>Yes</a:t>
            </a:r>
          </a:p>
        </p:txBody>
      </p:sp>
      <p:sp>
        <p:nvSpPr>
          <p:cNvPr id="454" name="Shape 454"/>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455" name="Shape 455"/>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Now </a:t>
            </a:r>
            <a:r>
              <a:rPr lang="en">
                <a:solidFill>
                  <a:srgbClr val="0000FF"/>
                </a:solidFill>
              </a:rPr>
              <a:t>MULT </a:t>
            </a:r>
            <a:r>
              <a:rPr lang="en"/>
              <a:t>and </a:t>
            </a:r>
            <a:r>
              <a:rPr lang="en">
                <a:solidFill>
                  <a:srgbClr val="FF00FF"/>
                </a:solidFill>
              </a:rPr>
              <a:t>SUBD</a:t>
            </a:r>
            <a:r>
              <a:rPr lang="en"/>
              <a:t> can both read F2.</a:t>
            </a:r>
          </a:p>
        </p:txBody>
      </p:sp>
      <p:sp>
        <p:nvSpPr>
          <p:cNvPr id="456" name="Shape 456"/>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rPr lang="en" sz="900"/>
              <a:t>10</a:t>
            </a:r>
          </a:p>
          <a:p>
            <a:pPr lvl="0" rtl="0" algn="r">
              <a:spcBef>
                <a:spcPts val="0"/>
              </a:spcBef>
              <a:buNone/>
            </a:pPr>
            <a:r>
              <a:t/>
            </a:r>
            <a:endParaRPr sz="900"/>
          </a:p>
          <a:p>
            <a:pPr lvl="0" rtl="0" algn="r">
              <a:spcBef>
                <a:spcPts val="0"/>
              </a:spcBef>
              <a:buNone/>
            </a:pPr>
            <a:r>
              <a:rPr lang="en" sz="900"/>
              <a:t>2</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11</a:t>
            </a:r>
          </a:p>
        </p:txBody>
      </p:sp>
      <p:sp>
        <p:nvSpPr>
          <p:cNvPr id="462" name="Shape 462"/>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463" name="Shape 463"/>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464" name="Shape 464"/>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465" name="Shape 465"/>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466" name="Shape 466"/>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467" name="Shape 467"/>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468" name="Shape 468"/>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469" name="Shape 469"/>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470" name="Shape 470"/>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471" name="Shape 471"/>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472" name="Shape 472"/>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solidFill>
                  <a:srgbClr val="FF00FF"/>
                </a:solidFill>
              </a:rPr>
              <a:t>Yes</a:t>
            </a:r>
          </a:p>
          <a:p>
            <a:pPr lvl="0" rtl="0">
              <a:spcBef>
                <a:spcPts val="0"/>
              </a:spcBef>
              <a:buNone/>
            </a:pPr>
            <a:r>
              <a:rPr lang="en" sz="900">
                <a:solidFill>
                  <a:srgbClr val="38761D"/>
                </a:solidFill>
              </a:rPr>
              <a:t>Yes</a:t>
            </a:r>
          </a:p>
          <a:p>
            <a:pPr lvl="0" rtl="0">
              <a:spcBef>
                <a:spcPts val="0"/>
              </a:spcBef>
              <a:buNone/>
            </a:pPr>
            <a:r>
              <a:t/>
            </a:r>
            <a:endParaRPr sz="900"/>
          </a:p>
        </p:txBody>
      </p:sp>
      <p:sp>
        <p:nvSpPr>
          <p:cNvPr id="473" name="Shape 473"/>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rtl="0">
              <a:spcBef>
                <a:spcPts val="0"/>
              </a:spcBef>
              <a:buNone/>
            </a:pPr>
            <a:r>
              <a:rPr lang="en" sz="900">
                <a:solidFill>
                  <a:srgbClr val="FF00FF"/>
                </a:solidFill>
              </a:rPr>
              <a:t>Sub</a:t>
            </a:r>
          </a:p>
          <a:p>
            <a:pPr lvl="0" rtl="0">
              <a:spcBef>
                <a:spcPts val="0"/>
              </a:spcBef>
              <a:buNone/>
            </a:pPr>
            <a:r>
              <a:rPr lang="en" sz="900">
                <a:solidFill>
                  <a:srgbClr val="38761D"/>
                </a:solidFill>
              </a:rPr>
              <a:t>Div</a:t>
            </a:r>
            <a:r>
              <a:rPr lang="en" sz="900">
                <a:solidFill>
                  <a:srgbClr val="0000FF"/>
                </a:solidFill>
              </a:rPr>
              <a:t>	</a:t>
            </a:r>
          </a:p>
        </p:txBody>
      </p:sp>
      <p:sp>
        <p:nvSpPr>
          <p:cNvPr id="474" name="Shape 474"/>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F8</a:t>
            </a:r>
          </a:p>
          <a:p>
            <a:pPr lvl="0" rtl="0" algn="ctr">
              <a:spcBef>
                <a:spcPts val="0"/>
              </a:spcBef>
              <a:buNone/>
            </a:pPr>
            <a:r>
              <a:rPr lang="en" sz="900">
                <a:solidFill>
                  <a:srgbClr val="38761D"/>
                </a:solidFill>
              </a:rPr>
              <a:t>F10</a:t>
            </a:r>
          </a:p>
        </p:txBody>
      </p:sp>
      <p:sp>
        <p:nvSpPr>
          <p:cNvPr id="475" name="Shape 475"/>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F6</a:t>
            </a:r>
          </a:p>
          <a:p>
            <a:pPr lvl="0" rtl="0" algn="ctr">
              <a:spcBef>
                <a:spcPts val="0"/>
              </a:spcBef>
              <a:buNone/>
            </a:pPr>
            <a:r>
              <a:rPr lang="en" sz="900">
                <a:solidFill>
                  <a:srgbClr val="38761D"/>
                </a:solidFill>
              </a:rPr>
              <a:t>F0</a:t>
            </a:r>
          </a:p>
        </p:txBody>
      </p:sp>
      <p:sp>
        <p:nvSpPr>
          <p:cNvPr id="476" name="Shape 476"/>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solidFill>
                  <a:srgbClr val="FF00FF"/>
                </a:solidFill>
              </a:rPr>
              <a:t>F2</a:t>
            </a:r>
          </a:p>
          <a:p>
            <a:pPr lvl="0" rtl="0" algn="ctr">
              <a:spcBef>
                <a:spcPts val="0"/>
              </a:spcBef>
              <a:buNone/>
            </a:pPr>
            <a:r>
              <a:rPr lang="en" sz="900">
                <a:solidFill>
                  <a:srgbClr val="38761D"/>
                </a:solidFill>
              </a:rPr>
              <a:t>F6</a:t>
            </a:r>
          </a:p>
        </p:txBody>
      </p:sp>
      <p:sp>
        <p:nvSpPr>
          <p:cNvPr id="477" name="Shape 477"/>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478" name="Shape 478"/>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479" name="Shape 479"/>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solidFill>
                  <a:srgbClr val="FF00FF"/>
                </a:solidFill>
              </a:rPr>
              <a:t>Yes</a:t>
            </a:r>
          </a:p>
          <a:p>
            <a:pPr lvl="0" rtl="0">
              <a:spcBef>
                <a:spcPts val="0"/>
              </a:spcBef>
              <a:buNone/>
            </a:pPr>
            <a:r>
              <a:rPr lang="en" sz="900">
                <a:solidFill>
                  <a:srgbClr val="38761D"/>
                </a:solidFill>
              </a:rPr>
              <a:t>No</a:t>
            </a:r>
          </a:p>
        </p:txBody>
      </p:sp>
      <p:sp>
        <p:nvSpPr>
          <p:cNvPr id="480" name="Shape 480"/>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solidFill>
                  <a:srgbClr val="FF00FF"/>
                </a:solidFill>
              </a:rPr>
              <a:t>No</a:t>
            </a:r>
          </a:p>
          <a:p>
            <a:pPr lvl="0" rtl="0">
              <a:spcBef>
                <a:spcPts val="0"/>
              </a:spcBef>
              <a:buNone/>
            </a:pPr>
            <a:r>
              <a:rPr lang="en" sz="900">
                <a:solidFill>
                  <a:srgbClr val="38761D"/>
                </a:solidFill>
              </a:rPr>
              <a:t>Yes</a:t>
            </a:r>
          </a:p>
        </p:txBody>
      </p:sp>
      <p:sp>
        <p:nvSpPr>
          <p:cNvPr id="481" name="Shape 481"/>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482" name="Shape 482"/>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ADDD can’t start because the add FU is busy</a:t>
            </a:r>
          </a:p>
        </p:txBody>
      </p:sp>
      <p:sp>
        <p:nvSpPr>
          <p:cNvPr id="483" name="Shape 483"/>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rPr lang="en" sz="900"/>
              <a:t>8</a:t>
            </a:r>
          </a:p>
          <a:p>
            <a:pPr lvl="0" rtl="0" algn="r">
              <a:spcBef>
                <a:spcPts val="0"/>
              </a:spcBef>
              <a:buNone/>
            </a:pPr>
            <a:r>
              <a:t/>
            </a:r>
            <a:endParaRPr sz="900"/>
          </a:p>
          <a:p>
            <a:pPr lvl="0" rtl="0" algn="r">
              <a:spcBef>
                <a:spcPts val="0"/>
              </a:spcBef>
              <a:buNone/>
            </a:pPr>
            <a:r>
              <a:rPr lang="en" sz="900"/>
              <a:t>0</a:t>
            </a:r>
          </a:p>
        </p:txBody>
      </p:sp>
      <p:sp>
        <p:nvSpPr>
          <p:cNvPr id="484" name="Shape 484"/>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12</a:t>
            </a:r>
          </a:p>
        </p:txBody>
      </p:sp>
      <p:sp>
        <p:nvSpPr>
          <p:cNvPr id="490" name="Shape 490"/>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491" name="Shape 491"/>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492" name="Shape 492"/>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493" name="Shape 493"/>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494" name="Shape 494"/>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495" name="Shape 495"/>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496" name="Shape 496"/>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497" name="Shape 497"/>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498" name="Shape 498"/>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499" name="Shape 499"/>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500" name="Shape 500"/>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t>No</a:t>
            </a:r>
          </a:p>
          <a:p>
            <a:pPr lvl="0" rtl="0">
              <a:spcBef>
                <a:spcPts val="0"/>
              </a:spcBef>
              <a:buNone/>
            </a:pPr>
            <a:r>
              <a:rPr lang="en" sz="900">
                <a:solidFill>
                  <a:srgbClr val="38761D"/>
                </a:solidFill>
              </a:rPr>
              <a:t>Yes</a:t>
            </a:r>
          </a:p>
          <a:p>
            <a:pPr lvl="0" rtl="0">
              <a:spcBef>
                <a:spcPts val="0"/>
              </a:spcBef>
              <a:buNone/>
            </a:pPr>
            <a:r>
              <a:t/>
            </a:r>
            <a:endParaRPr sz="900"/>
          </a:p>
        </p:txBody>
      </p:sp>
      <p:sp>
        <p:nvSpPr>
          <p:cNvPr id="501" name="Shape 501"/>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rtl="0">
              <a:spcBef>
                <a:spcPts val="0"/>
              </a:spcBef>
              <a:buNone/>
            </a:pPr>
            <a:r>
              <a:t/>
            </a:r>
            <a:endParaRPr sz="900">
              <a:solidFill>
                <a:srgbClr val="FF00FF"/>
              </a:solidFill>
            </a:endParaRPr>
          </a:p>
          <a:p>
            <a:pPr lvl="0" rtl="0">
              <a:spcBef>
                <a:spcPts val="0"/>
              </a:spcBef>
              <a:buNone/>
            </a:pPr>
            <a:r>
              <a:rPr lang="en" sz="900">
                <a:solidFill>
                  <a:srgbClr val="38761D"/>
                </a:solidFill>
              </a:rPr>
              <a:t>Div</a:t>
            </a:r>
            <a:r>
              <a:rPr lang="en" sz="900">
                <a:solidFill>
                  <a:srgbClr val="0000FF"/>
                </a:solidFill>
              </a:rPr>
              <a:t>	</a:t>
            </a:r>
          </a:p>
        </p:txBody>
      </p:sp>
      <p:sp>
        <p:nvSpPr>
          <p:cNvPr id="502" name="Shape 502"/>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t/>
            </a:r>
            <a:endParaRPr sz="900">
              <a:solidFill>
                <a:srgbClr val="FF00FF"/>
              </a:solidFill>
            </a:endParaRPr>
          </a:p>
          <a:p>
            <a:pPr lvl="0" rtl="0" algn="ctr">
              <a:spcBef>
                <a:spcPts val="0"/>
              </a:spcBef>
              <a:buNone/>
            </a:pPr>
            <a:r>
              <a:rPr lang="en" sz="900">
                <a:solidFill>
                  <a:srgbClr val="38761D"/>
                </a:solidFill>
              </a:rPr>
              <a:t>F10</a:t>
            </a:r>
          </a:p>
        </p:txBody>
      </p:sp>
      <p:sp>
        <p:nvSpPr>
          <p:cNvPr id="503" name="Shape 503"/>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t/>
            </a:r>
            <a:endParaRPr sz="900">
              <a:solidFill>
                <a:srgbClr val="FF00FF"/>
              </a:solidFill>
            </a:endParaRPr>
          </a:p>
          <a:p>
            <a:pPr lvl="0" rtl="0" algn="ctr">
              <a:spcBef>
                <a:spcPts val="0"/>
              </a:spcBef>
              <a:buNone/>
            </a:pPr>
            <a:r>
              <a:rPr lang="en" sz="900">
                <a:solidFill>
                  <a:srgbClr val="38761D"/>
                </a:solidFill>
              </a:rPr>
              <a:t>F0</a:t>
            </a:r>
          </a:p>
        </p:txBody>
      </p:sp>
      <p:sp>
        <p:nvSpPr>
          <p:cNvPr id="504" name="Shape 504"/>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t/>
            </a:r>
            <a:endParaRPr sz="900">
              <a:solidFill>
                <a:srgbClr val="FF00FF"/>
              </a:solidFill>
            </a:endParaRPr>
          </a:p>
          <a:p>
            <a:pPr lvl="0" rtl="0" algn="ctr">
              <a:spcBef>
                <a:spcPts val="0"/>
              </a:spcBef>
              <a:buNone/>
            </a:pPr>
            <a:r>
              <a:rPr lang="en" sz="900">
                <a:solidFill>
                  <a:srgbClr val="38761D"/>
                </a:solidFill>
              </a:rPr>
              <a:t>F6</a:t>
            </a:r>
          </a:p>
        </p:txBody>
      </p:sp>
      <p:sp>
        <p:nvSpPr>
          <p:cNvPr id="505" name="Shape 505"/>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506" name="Shape 506"/>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507" name="Shape 507"/>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t/>
            </a:r>
            <a:endParaRPr sz="900">
              <a:solidFill>
                <a:srgbClr val="FF00FF"/>
              </a:solidFill>
            </a:endParaRPr>
          </a:p>
          <a:p>
            <a:pPr lvl="0" rtl="0">
              <a:spcBef>
                <a:spcPts val="0"/>
              </a:spcBef>
              <a:buNone/>
            </a:pPr>
            <a:r>
              <a:rPr lang="en" sz="900">
                <a:solidFill>
                  <a:srgbClr val="38761D"/>
                </a:solidFill>
              </a:rPr>
              <a:t>No</a:t>
            </a:r>
          </a:p>
        </p:txBody>
      </p:sp>
      <p:sp>
        <p:nvSpPr>
          <p:cNvPr id="508" name="Shape 508"/>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t/>
            </a:r>
            <a:endParaRPr sz="900">
              <a:solidFill>
                <a:srgbClr val="FF00FF"/>
              </a:solidFill>
            </a:endParaRPr>
          </a:p>
          <a:p>
            <a:pPr lvl="0" rtl="0">
              <a:spcBef>
                <a:spcPts val="0"/>
              </a:spcBef>
              <a:buNone/>
            </a:pPr>
            <a:r>
              <a:rPr lang="en" sz="900">
                <a:solidFill>
                  <a:srgbClr val="38761D"/>
                </a:solidFill>
              </a:rPr>
              <a:t>Yes</a:t>
            </a:r>
          </a:p>
        </p:txBody>
      </p:sp>
      <p:sp>
        <p:nvSpPr>
          <p:cNvPr id="509" name="Shape 509"/>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510" name="Shape 510"/>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rgbClr val="FF00FF"/>
                </a:solidFill>
              </a:rPr>
              <a:t>SUBD </a:t>
            </a:r>
            <a:r>
              <a:rPr lang="en"/>
              <a:t>finishes and </a:t>
            </a:r>
            <a:r>
              <a:rPr lang="en">
                <a:solidFill>
                  <a:srgbClr val="38761D"/>
                </a:solidFill>
              </a:rPr>
              <a:t>DIVD </a:t>
            </a:r>
            <a:r>
              <a:rPr lang="en"/>
              <a:t>now waits for F0</a:t>
            </a:r>
          </a:p>
        </p:txBody>
      </p:sp>
      <p:sp>
        <p:nvSpPr>
          <p:cNvPr id="511" name="Shape 511"/>
          <p:cNvSpPr txBox="1"/>
          <p:nvPr/>
        </p:nvSpPr>
        <p:spPr>
          <a:xfrm>
            <a:off x="1965800" y="3261487"/>
            <a:ext cx="612300" cy="1004100"/>
          </a:xfrm>
          <a:prstGeom prst="rect">
            <a:avLst/>
          </a:prstGeom>
          <a:noFill/>
          <a:ln>
            <a:noFill/>
          </a:ln>
        </p:spPr>
        <p:txBody>
          <a:bodyPr anchorCtr="0" anchor="t" bIns="91425" lIns="91425" rIns="91425" tIns="91425">
            <a:noAutofit/>
          </a:bodyPr>
          <a:lstStyle/>
          <a:p>
            <a:pPr lvl="0" algn="r">
              <a:spcBef>
                <a:spcPts val="0"/>
              </a:spcBef>
              <a:buNone/>
            </a:pPr>
            <a:r>
              <a:t/>
            </a:r>
            <a:endParaRPr sz="900"/>
          </a:p>
          <a:p>
            <a:pPr lvl="0" rtl="0" algn="r">
              <a:spcBef>
                <a:spcPts val="0"/>
              </a:spcBef>
              <a:buNone/>
            </a:pPr>
            <a:r>
              <a:rPr lang="en" sz="900"/>
              <a:t>7</a:t>
            </a:r>
          </a:p>
        </p:txBody>
      </p:sp>
      <p:sp>
        <p:nvSpPr>
          <p:cNvPr id="512" name="Shape 512"/>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sp>
        <p:nvSpPr>
          <p:cNvPr id="517" name="Shape 517"/>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13</a:t>
            </a:r>
          </a:p>
        </p:txBody>
      </p:sp>
      <p:sp>
        <p:nvSpPr>
          <p:cNvPr id="518" name="Shape 518"/>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519" name="Shape 519"/>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520" name="Shape 520"/>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521" name="Shape 521"/>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522" name="Shape 522"/>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523" name="Shape 523"/>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524" name="Shape 524"/>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525" name="Shape 525"/>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526" name="Shape 526"/>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527" name="Shape 527"/>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528" name="Shape 528"/>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t>Yes</a:t>
            </a:r>
          </a:p>
          <a:p>
            <a:pPr lvl="0" rtl="0">
              <a:spcBef>
                <a:spcPts val="0"/>
              </a:spcBef>
              <a:buNone/>
            </a:pPr>
            <a:r>
              <a:rPr lang="en" sz="900">
                <a:solidFill>
                  <a:srgbClr val="38761D"/>
                </a:solidFill>
              </a:rPr>
              <a:t>Yes</a:t>
            </a:r>
          </a:p>
          <a:p>
            <a:pPr lvl="0" rtl="0">
              <a:spcBef>
                <a:spcPts val="0"/>
              </a:spcBef>
              <a:buNone/>
            </a:pPr>
            <a:r>
              <a:t/>
            </a:r>
            <a:endParaRPr sz="900"/>
          </a:p>
        </p:txBody>
      </p:sp>
      <p:sp>
        <p:nvSpPr>
          <p:cNvPr id="529" name="Shape 529"/>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rtl="0">
              <a:spcBef>
                <a:spcPts val="0"/>
              </a:spcBef>
              <a:buNone/>
            </a:pPr>
            <a:r>
              <a:rPr lang="en" sz="900"/>
              <a:t>Add</a:t>
            </a:r>
          </a:p>
          <a:p>
            <a:pPr lvl="0" rtl="0">
              <a:spcBef>
                <a:spcPts val="0"/>
              </a:spcBef>
              <a:buNone/>
            </a:pPr>
            <a:r>
              <a:rPr lang="en" sz="900">
                <a:solidFill>
                  <a:srgbClr val="38761D"/>
                </a:solidFill>
              </a:rPr>
              <a:t>Div</a:t>
            </a:r>
            <a:r>
              <a:rPr lang="en" sz="900">
                <a:solidFill>
                  <a:srgbClr val="0000FF"/>
                </a:solidFill>
              </a:rPr>
              <a:t>	</a:t>
            </a:r>
          </a:p>
        </p:txBody>
      </p:sp>
      <p:sp>
        <p:nvSpPr>
          <p:cNvPr id="530" name="Shape 530"/>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t>F6</a:t>
            </a:r>
          </a:p>
          <a:p>
            <a:pPr lvl="0" rtl="0" algn="ctr">
              <a:spcBef>
                <a:spcPts val="0"/>
              </a:spcBef>
              <a:buNone/>
            </a:pPr>
            <a:r>
              <a:rPr lang="en" sz="900">
                <a:solidFill>
                  <a:srgbClr val="38761D"/>
                </a:solidFill>
              </a:rPr>
              <a:t>F10</a:t>
            </a:r>
          </a:p>
        </p:txBody>
      </p:sp>
      <p:sp>
        <p:nvSpPr>
          <p:cNvPr id="531" name="Shape 531"/>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t>F8</a:t>
            </a:r>
          </a:p>
          <a:p>
            <a:pPr lvl="0" rtl="0" algn="ctr">
              <a:spcBef>
                <a:spcPts val="0"/>
              </a:spcBef>
              <a:buNone/>
            </a:pPr>
            <a:r>
              <a:rPr lang="en" sz="900">
                <a:solidFill>
                  <a:srgbClr val="38761D"/>
                </a:solidFill>
              </a:rPr>
              <a:t>F0</a:t>
            </a:r>
          </a:p>
        </p:txBody>
      </p:sp>
      <p:sp>
        <p:nvSpPr>
          <p:cNvPr id="532" name="Shape 532"/>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t>F2</a:t>
            </a:r>
          </a:p>
          <a:p>
            <a:pPr lvl="0" rtl="0" algn="ctr">
              <a:spcBef>
                <a:spcPts val="0"/>
              </a:spcBef>
              <a:buNone/>
            </a:pPr>
            <a:r>
              <a:rPr lang="en" sz="900">
                <a:solidFill>
                  <a:srgbClr val="38761D"/>
                </a:solidFill>
              </a:rPr>
              <a:t>F6</a:t>
            </a:r>
          </a:p>
        </p:txBody>
      </p:sp>
      <p:sp>
        <p:nvSpPr>
          <p:cNvPr id="533" name="Shape 533"/>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534" name="Shape 534"/>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535" name="Shape 535"/>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No</a:t>
            </a:r>
          </a:p>
        </p:txBody>
      </p:sp>
      <p:sp>
        <p:nvSpPr>
          <p:cNvPr id="536" name="Shape 536"/>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537" name="Shape 537"/>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538" name="Shape 538"/>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ADDD issues</a:t>
            </a:r>
          </a:p>
        </p:txBody>
      </p:sp>
      <p:sp>
        <p:nvSpPr>
          <p:cNvPr id="539" name="Shape 539"/>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rPr lang="en" sz="900"/>
              <a:t>6</a:t>
            </a:r>
          </a:p>
        </p:txBody>
      </p:sp>
      <p:sp>
        <p:nvSpPr>
          <p:cNvPr id="540" name="Shape 540"/>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sp>
        <p:nvSpPr>
          <p:cNvPr id="545" name="Shape 545"/>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14</a:t>
            </a:r>
          </a:p>
        </p:txBody>
      </p:sp>
      <p:sp>
        <p:nvSpPr>
          <p:cNvPr id="546" name="Shape 546"/>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547" name="Shape 547"/>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548" name="Shape 548"/>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549" name="Shape 549"/>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550" name="Shape 550"/>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551" name="Shape 551"/>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552" name="Shape 552"/>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553" name="Shape 553"/>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554" name="Shape 554"/>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555" name="Shape 555"/>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556" name="Shape 556"/>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t>Yes</a:t>
            </a:r>
          </a:p>
          <a:p>
            <a:pPr lvl="0" rtl="0">
              <a:spcBef>
                <a:spcPts val="0"/>
              </a:spcBef>
              <a:buNone/>
            </a:pPr>
            <a:r>
              <a:rPr lang="en" sz="900">
                <a:solidFill>
                  <a:srgbClr val="38761D"/>
                </a:solidFill>
              </a:rPr>
              <a:t>Yes</a:t>
            </a:r>
          </a:p>
          <a:p>
            <a:pPr lvl="0" rtl="0">
              <a:spcBef>
                <a:spcPts val="0"/>
              </a:spcBef>
              <a:buNone/>
            </a:pPr>
            <a:r>
              <a:t/>
            </a:r>
            <a:endParaRPr sz="900"/>
          </a:p>
        </p:txBody>
      </p:sp>
      <p:sp>
        <p:nvSpPr>
          <p:cNvPr id="557" name="Shape 557"/>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rtl="0">
              <a:spcBef>
                <a:spcPts val="0"/>
              </a:spcBef>
              <a:buNone/>
            </a:pPr>
            <a:r>
              <a:rPr lang="en" sz="900"/>
              <a:t>Add</a:t>
            </a:r>
          </a:p>
          <a:p>
            <a:pPr lvl="0" rtl="0">
              <a:spcBef>
                <a:spcPts val="0"/>
              </a:spcBef>
              <a:buNone/>
            </a:pPr>
            <a:r>
              <a:rPr lang="en" sz="900">
                <a:solidFill>
                  <a:srgbClr val="38761D"/>
                </a:solidFill>
              </a:rPr>
              <a:t>Div</a:t>
            </a:r>
            <a:r>
              <a:rPr lang="en" sz="900">
                <a:solidFill>
                  <a:srgbClr val="0000FF"/>
                </a:solidFill>
              </a:rPr>
              <a:t>	</a:t>
            </a:r>
          </a:p>
        </p:txBody>
      </p:sp>
      <p:sp>
        <p:nvSpPr>
          <p:cNvPr id="558" name="Shape 558"/>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t>F6</a:t>
            </a:r>
          </a:p>
          <a:p>
            <a:pPr lvl="0" rtl="0" algn="ctr">
              <a:spcBef>
                <a:spcPts val="0"/>
              </a:spcBef>
              <a:buNone/>
            </a:pPr>
            <a:r>
              <a:rPr lang="en" sz="900">
                <a:solidFill>
                  <a:srgbClr val="38761D"/>
                </a:solidFill>
              </a:rPr>
              <a:t>F10</a:t>
            </a:r>
          </a:p>
        </p:txBody>
      </p:sp>
      <p:sp>
        <p:nvSpPr>
          <p:cNvPr id="559" name="Shape 559"/>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t>F8</a:t>
            </a:r>
          </a:p>
          <a:p>
            <a:pPr lvl="0" rtl="0" algn="ctr">
              <a:spcBef>
                <a:spcPts val="0"/>
              </a:spcBef>
              <a:buNone/>
            </a:pPr>
            <a:r>
              <a:rPr lang="en" sz="900">
                <a:solidFill>
                  <a:srgbClr val="38761D"/>
                </a:solidFill>
              </a:rPr>
              <a:t>F0</a:t>
            </a:r>
          </a:p>
        </p:txBody>
      </p:sp>
      <p:sp>
        <p:nvSpPr>
          <p:cNvPr id="560" name="Shape 560"/>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t>F2</a:t>
            </a:r>
          </a:p>
          <a:p>
            <a:pPr lvl="0" rtl="0" algn="ctr">
              <a:spcBef>
                <a:spcPts val="0"/>
              </a:spcBef>
              <a:buNone/>
            </a:pPr>
            <a:r>
              <a:rPr lang="en" sz="900">
                <a:solidFill>
                  <a:srgbClr val="38761D"/>
                </a:solidFill>
              </a:rPr>
              <a:t>F6</a:t>
            </a:r>
          </a:p>
        </p:txBody>
      </p:sp>
      <p:sp>
        <p:nvSpPr>
          <p:cNvPr id="561" name="Shape 561"/>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562" name="Shape 562"/>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563" name="Shape 563"/>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No</a:t>
            </a:r>
          </a:p>
        </p:txBody>
      </p:sp>
      <p:sp>
        <p:nvSpPr>
          <p:cNvPr id="564" name="Shape 564"/>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565" name="Shape 565"/>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566" name="Shape 566"/>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ADDD</a:t>
            </a:r>
            <a:r>
              <a:rPr lang="en">
                <a:solidFill>
                  <a:srgbClr val="FF00FF"/>
                </a:solidFill>
              </a:rPr>
              <a:t> </a:t>
            </a:r>
            <a:r>
              <a:rPr lang="en"/>
              <a:t>moves to RO</a:t>
            </a:r>
          </a:p>
        </p:txBody>
      </p:sp>
      <p:sp>
        <p:nvSpPr>
          <p:cNvPr id="567" name="Shape 567"/>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rPr lang="en" sz="900"/>
              <a:t>5</a:t>
            </a:r>
          </a:p>
          <a:p>
            <a:pPr lvl="0" rtl="0" algn="r">
              <a:spcBef>
                <a:spcPts val="0"/>
              </a:spcBef>
              <a:buNone/>
            </a:pPr>
            <a:r>
              <a:t/>
            </a:r>
            <a:endParaRPr sz="900"/>
          </a:p>
          <a:p>
            <a:pPr lvl="0" rtl="0" algn="r">
              <a:spcBef>
                <a:spcPts val="0"/>
              </a:spcBef>
              <a:buNone/>
            </a:pPr>
            <a:r>
              <a:rPr lang="en" sz="900"/>
              <a:t>2</a:t>
            </a:r>
          </a:p>
        </p:txBody>
      </p:sp>
      <p:sp>
        <p:nvSpPr>
          <p:cNvPr id="568" name="Shape 568"/>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15</a:t>
            </a:r>
          </a:p>
        </p:txBody>
      </p:sp>
      <p:sp>
        <p:nvSpPr>
          <p:cNvPr id="574" name="Shape 574"/>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575" name="Shape 575"/>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576" name="Shape 576"/>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577" name="Shape 577"/>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578" name="Shape 578"/>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579" name="Shape 579"/>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580" name="Shape 580"/>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581" name="Shape 581"/>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582" name="Shape 582"/>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583" name="Shape 583"/>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584" name="Shape 584"/>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t>No</a:t>
            </a:r>
          </a:p>
          <a:p>
            <a:pPr lvl="0" rtl="0">
              <a:spcBef>
                <a:spcPts val="0"/>
              </a:spcBef>
              <a:buNone/>
            </a:pPr>
            <a:r>
              <a:rPr lang="en" sz="900">
                <a:solidFill>
                  <a:srgbClr val="38761D"/>
                </a:solidFill>
              </a:rPr>
              <a:t>Yes</a:t>
            </a:r>
          </a:p>
          <a:p>
            <a:pPr lvl="0" rtl="0">
              <a:spcBef>
                <a:spcPts val="0"/>
              </a:spcBef>
              <a:buNone/>
            </a:pPr>
            <a:r>
              <a:t/>
            </a:r>
            <a:endParaRPr sz="900"/>
          </a:p>
        </p:txBody>
      </p:sp>
      <p:sp>
        <p:nvSpPr>
          <p:cNvPr id="585" name="Shape 585"/>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rtl="0">
              <a:spcBef>
                <a:spcPts val="0"/>
              </a:spcBef>
              <a:buNone/>
            </a:pPr>
            <a:r>
              <a:rPr lang="en" sz="900"/>
              <a:t>Add</a:t>
            </a:r>
          </a:p>
          <a:p>
            <a:pPr lvl="0" rtl="0">
              <a:spcBef>
                <a:spcPts val="0"/>
              </a:spcBef>
              <a:buNone/>
            </a:pPr>
            <a:r>
              <a:rPr lang="en" sz="900">
                <a:solidFill>
                  <a:srgbClr val="38761D"/>
                </a:solidFill>
              </a:rPr>
              <a:t>Div</a:t>
            </a:r>
            <a:r>
              <a:rPr lang="en" sz="900">
                <a:solidFill>
                  <a:srgbClr val="0000FF"/>
                </a:solidFill>
              </a:rPr>
              <a:t>	</a:t>
            </a:r>
          </a:p>
        </p:txBody>
      </p:sp>
      <p:sp>
        <p:nvSpPr>
          <p:cNvPr id="586" name="Shape 586"/>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t>F6</a:t>
            </a:r>
          </a:p>
          <a:p>
            <a:pPr lvl="0" rtl="0" algn="ctr">
              <a:spcBef>
                <a:spcPts val="0"/>
              </a:spcBef>
              <a:buNone/>
            </a:pPr>
            <a:r>
              <a:rPr lang="en" sz="900">
                <a:solidFill>
                  <a:srgbClr val="38761D"/>
                </a:solidFill>
              </a:rPr>
              <a:t>F10</a:t>
            </a:r>
          </a:p>
        </p:txBody>
      </p:sp>
      <p:sp>
        <p:nvSpPr>
          <p:cNvPr id="587" name="Shape 587"/>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t>F8</a:t>
            </a:r>
          </a:p>
          <a:p>
            <a:pPr lvl="0" rtl="0" algn="ctr">
              <a:spcBef>
                <a:spcPts val="0"/>
              </a:spcBef>
              <a:buNone/>
            </a:pPr>
            <a:r>
              <a:rPr lang="en" sz="900">
                <a:solidFill>
                  <a:srgbClr val="38761D"/>
                </a:solidFill>
              </a:rPr>
              <a:t>F0</a:t>
            </a:r>
          </a:p>
        </p:txBody>
      </p:sp>
      <p:sp>
        <p:nvSpPr>
          <p:cNvPr id="588" name="Shape 588"/>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t>F2</a:t>
            </a:r>
          </a:p>
          <a:p>
            <a:pPr lvl="0" rtl="0" algn="ctr">
              <a:spcBef>
                <a:spcPts val="0"/>
              </a:spcBef>
              <a:buNone/>
            </a:pPr>
            <a:r>
              <a:rPr lang="en" sz="900">
                <a:solidFill>
                  <a:srgbClr val="38761D"/>
                </a:solidFill>
              </a:rPr>
              <a:t>F6</a:t>
            </a:r>
          </a:p>
        </p:txBody>
      </p:sp>
      <p:sp>
        <p:nvSpPr>
          <p:cNvPr id="589" name="Shape 589"/>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590" name="Shape 590"/>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591" name="Shape 591"/>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No</a:t>
            </a:r>
          </a:p>
        </p:txBody>
      </p:sp>
      <p:sp>
        <p:nvSpPr>
          <p:cNvPr id="592" name="Shape 592"/>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593" name="Shape 593"/>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594" name="Shape 594"/>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t/>
            </a:r>
            <a:endParaRPr/>
          </a:p>
        </p:txBody>
      </p:sp>
      <p:sp>
        <p:nvSpPr>
          <p:cNvPr id="595" name="Shape 595"/>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rPr lang="en" sz="900"/>
              <a:t>4</a:t>
            </a:r>
          </a:p>
          <a:p>
            <a:pPr lvl="0" rtl="0" algn="r">
              <a:spcBef>
                <a:spcPts val="0"/>
              </a:spcBef>
              <a:buNone/>
            </a:pPr>
            <a:r>
              <a:t/>
            </a:r>
            <a:endParaRPr sz="900"/>
          </a:p>
          <a:p>
            <a:pPr lvl="0" rtl="0" algn="r">
              <a:spcBef>
                <a:spcPts val="0"/>
              </a:spcBef>
              <a:buNone/>
            </a:pPr>
            <a:r>
              <a:rPr lang="en" sz="900"/>
              <a:t>1</a:t>
            </a:r>
          </a:p>
        </p:txBody>
      </p:sp>
      <p:sp>
        <p:nvSpPr>
          <p:cNvPr id="596" name="Shape 596"/>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x="0" y="0"/>
          <a:ext cx="0" cy="0"/>
          <a:chOff x="0" y="0"/>
          <a:chExt cx="0" cy="0"/>
        </a:xfrm>
      </p:grpSpPr>
      <p:sp>
        <p:nvSpPr>
          <p:cNvPr id="601" name="Shape 601"/>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16</a:t>
            </a:r>
          </a:p>
        </p:txBody>
      </p:sp>
      <p:sp>
        <p:nvSpPr>
          <p:cNvPr id="602" name="Shape 602"/>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603" name="Shape 603"/>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604" name="Shape 604"/>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605" name="Shape 605"/>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606" name="Shape 606"/>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607" name="Shape 607"/>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608" name="Shape 608"/>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609" name="Shape 609"/>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610" name="Shape 610"/>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611" name="Shape 611"/>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612" name="Shape 612"/>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t>No</a:t>
            </a:r>
          </a:p>
          <a:p>
            <a:pPr lvl="0" rtl="0">
              <a:spcBef>
                <a:spcPts val="0"/>
              </a:spcBef>
              <a:buNone/>
            </a:pPr>
            <a:r>
              <a:rPr lang="en" sz="900">
                <a:solidFill>
                  <a:srgbClr val="38761D"/>
                </a:solidFill>
              </a:rPr>
              <a:t>Yes</a:t>
            </a:r>
          </a:p>
          <a:p>
            <a:pPr lvl="0" rtl="0">
              <a:spcBef>
                <a:spcPts val="0"/>
              </a:spcBef>
              <a:buNone/>
            </a:pPr>
            <a:r>
              <a:t/>
            </a:r>
            <a:endParaRPr sz="900"/>
          </a:p>
        </p:txBody>
      </p:sp>
      <p:sp>
        <p:nvSpPr>
          <p:cNvPr id="613" name="Shape 613"/>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rtl="0">
              <a:spcBef>
                <a:spcPts val="0"/>
              </a:spcBef>
              <a:buNone/>
            </a:pPr>
            <a:r>
              <a:rPr lang="en" sz="900"/>
              <a:t>Add</a:t>
            </a:r>
          </a:p>
          <a:p>
            <a:pPr lvl="0" rtl="0">
              <a:spcBef>
                <a:spcPts val="0"/>
              </a:spcBef>
              <a:buNone/>
            </a:pPr>
            <a:r>
              <a:rPr lang="en" sz="900">
                <a:solidFill>
                  <a:srgbClr val="38761D"/>
                </a:solidFill>
              </a:rPr>
              <a:t>Div</a:t>
            </a:r>
            <a:r>
              <a:rPr lang="en" sz="900">
                <a:solidFill>
                  <a:srgbClr val="0000FF"/>
                </a:solidFill>
              </a:rPr>
              <a:t>	</a:t>
            </a:r>
          </a:p>
        </p:txBody>
      </p:sp>
      <p:sp>
        <p:nvSpPr>
          <p:cNvPr id="614" name="Shape 614"/>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t>F6</a:t>
            </a:r>
          </a:p>
          <a:p>
            <a:pPr lvl="0" rtl="0" algn="ctr">
              <a:spcBef>
                <a:spcPts val="0"/>
              </a:spcBef>
              <a:buNone/>
            </a:pPr>
            <a:r>
              <a:rPr lang="en" sz="900">
                <a:solidFill>
                  <a:srgbClr val="38761D"/>
                </a:solidFill>
              </a:rPr>
              <a:t>F10</a:t>
            </a:r>
          </a:p>
        </p:txBody>
      </p:sp>
      <p:sp>
        <p:nvSpPr>
          <p:cNvPr id="615" name="Shape 615"/>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t>F8</a:t>
            </a:r>
          </a:p>
          <a:p>
            <a:pPr lvl="0" rtl="0" algn="ctr">
              <a:spcBef>
                <a:spcPts val="0"/>
              </a:spcBef>
              <a:buNone/>
            </a:pPr>
            <a:r>
              <a:rPr lang="en" sz="900">
                <a:solidFill>
                  <a:srgbClr val="38761D"/>
                </a:solidFill>
              </a:rPr>
              <a:t>F0</a:t>
            </a:r>
          </a:p>
        </p:txBody>
      </p:sp>
      <p:sp>
        <p:nvSpPr>
          <p:cNvPr id="616" name="Shape 616"/>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t>F2</a:t>
            </a:r>
          </a:p>
          <a:p>
            <a:pPr lvl="0" rtl="0" algn="ctr">
              <a:spcBef>
                <a:spcPts val="0"/>
              </a:spcBef>
              <a:buNone/>
            </a:pPr>
            <a:r>
              <a:rPr lang="en" sz="900">
                <a:solidFill>
                  <a:srgbClr val="38761D"/>
                </a:solidFill>
              </a:rPr>
              <a:t>F6</a:t>
            </a:r>
          </a:p>
        </p:txBody>
      </p:sp>
      <p:sp>
        <p:nvSpPr>
          <p:cNvPr id="617" name="Shape 617"/>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618" name="Shape 618"/>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619" name="Shape 619"/>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No</a:t>
            </a:r>
          </a:p>
        </p:txBody>
      </p:sp>
      <p:sp>
        <p:nvSpPr>
          <p:cNvPr id="620" name="Shape 620"/>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621" name="Shape 621"/>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622" name="Shape 622"/>
          <p:cNvSpPr txBox="1"/>
          <p:nvPr/>
        </p:nvSpPr>
        <p:spPr>
          <a:xfrm>
            <a:off x="6148975"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t/>
            </a:r>
            <a:endParaRPr/>
          </a:p>
        </p:txBody>
      </p:sp>
      <p:sp>
        <p:nvSpPr>
          <p:cNvPr id="623" name="Shape 623"/>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rPr lang="en" sz="900"/>
              <a:t>3</a:t>
            </a:r>
          </a:p>
          <a:p>
            <a:pPr lvl="0" rtl="0" algn="r">
              <a:spcBef>
                <a:spcPts val="0"/>
              </a:spcBef>
              <a:buNone/>
            </a:pPr>
            <a:r>
              <a:t/>
            </a:r>
            <a:endParaRPr sz="900"/>
          </a:p>
          <a:p>
            <a:pPr lvl="0" rtl="0" algn="r">
              <a:spcBef>
                <a:spcPts val="0"/>
              </a:spcBef>
              <a:buNone/>
            </a:pPr>
            <a:r>
              <a:rPr lang="en" sz="900"/>
              <a:t>0</a:t>
            </a:r>
          </a:p>
        </p:txBody>
      </p:sp>
      <p:sp>
        <p:nvSpPr>
          <p:cNvPr id="624" name="Shape 624"/>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17</a:t>
            </a:r>
          </a:p>
        </p:txBody>
      </p:sp>
      <p:sp>
        <p:nvSpPr>
          <p:cNvPr id="630" name="Shape 630"/>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631" name="Shape 631"/>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632" name="Shape 632"/>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633" name="Shape 633"/>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634" name="Shape 634"/>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635" name="Shape 635"/>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636" name="Shape 636"/>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637" name="Shape 637"/>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638" name="Shape 638"/>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639" name="Shape 639"/>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640" name="Shape 640"/>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t>No</a:t>
            </a:r>
          </a:p>
          <a:p>
            <a:pPr lvl="0" rtl="0">
              <a:spcBef>
                <a:spcPts val="0"/>
              </a:spcBef>
              <a:buNone/>
            </a:pPr>
            <a:r>
              <a:rPr lang="en" sz="900">
                <a:solidFill>
                  <a:srgbClr val="38761D"/>
                </a:solidFill>
              </a:rPr>
              <a:t>Yes</a:t>
            </a:r>
          </a:p>
          <a:p>
            <a:pPr lvl="0" rtl="0">
              <a:spcBef>
                <a:spcPts val="0"/>
              </a:spcBef>
              <a:buNone/>
            </a:pPr>
            <a:r>
              <a:t/>
            </a:r>
            <a:endParaRPr sz="900"/>
          </a:p>
        </p:txBody>
      </p:sp>
      <p:sp>
        <p:nvSpPr>
          <p:cNvPr id="641" name="Shape 641"/>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rtl="0">
              <a:spcBef>
                <a:spcPts val="0"/>
              </a:spcBef>
              <a:buNone/>
            </a:pPr>
            <a:r>
              <a:rPr lang="en" sz="900"/>
              <a:t>Add</a:t>
            </a:r>
          </a:p>
          <a:p>
            <a:pPr lvl="0" rtl="0">
              <a:spcBef>
                <a:spcPts val="0"/>
              </a:spcBef>
              <a:buNone/>
            </a:pPr>
            <a:r>
              <a:rPr lang="en" sz="900">
                <a:solidFill>
                  <a:srgbClr val="38761D"/>
                </a:solidFill>
              </a:rPr>
              <a:t>Div</a:t>
            </a:r>
            <a:r>
              <a:rPr lang="en" sz="900">
                <a:solidFill>
                  <a:srgbClr val="0000FF"/>
                </a:solidFill>
              </a:rPr>
              <a:t>	</a:t>
            </a:r>
          </a:p>
        </p:txBody>
      </p:sp>
      <p:sp>
        <p:nvSpPr>
          <p:cNvPr id="642" name="Shape 642"/>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t>F6</a:t>
            </a:r>
          </a:p>
          <a:p>
            <a:pPr lvl="0" rtl="0" algn="ctr">
              <a:spcBef>
                <a:spcPts val="0"/>
              </a:spcBef>
              <a:buNone/>
            </a:pPr>
            <a:r>
              <a:rPr lang="en" sz="900">
                <a:solidFill>
                  <a:srgbClr val="38761D"/>
                </a:solidFill>
              </a:rPr>
              <a:t>F10</a:t>
            </a:r>
          </a:p>
        </p:txBody>
      </p:sp>
      <p:sp>
        <p:nvSpPr>
          <p:cNvPr id="643" name="Shape 643"/>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t>F8</a:t>
            </a:r>
          </a:p>
          <a:p>
            <a:pPr lvl="0" rtl="0" algn="ctr">
              <a:spcBef>
                <a:spcPts val="0"/>
              </a:spcBef>
              <a:buNone/>
            </a:pPr>
            <a:r>
              <a:rPr lang="en" sz="900">
                <a:solidFill>
                  <a:srgbClr val="38761D"/>
                </a:solidFill>
              </a:rPr>
              <a:t>F0</a:t>
            </a:r>
          </a:p>
        </p:txBody>
      </p:sp>
      <p:sp>
        <p:nvSpPr>
          <p:cNvPr id="644" name="Shape 644"/>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t>F2</a:t>
            </a:r>
          </a:p>
          <a:p>
            <a:pPr lvl="0" rtl="0" algn="ctr">
              <a:spcBef>
                <a:spcPts val="0"/>
              </a:spcBef>
              <a:buNone/>
            </a:pPr>
            <a:r>
              <a:rPr lang="en" sz="900">
                <a:solidFill>
                  <a:srgbClr val="38761D"/>
                </a:solidFill>
              </a:rPr>
              <a:t>F6</a:t>
            </a:r>
          </a:p>
        </p:txBody>
      </p:sp>
      <p:sp>
        <p:nvSpPr>
          <p:cNvPr id="645" name="Shape 645"/>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646" name="Shape 646"/>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647" name="Shape 647"/>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No</a:t>
            </a:r>
          </a:p>
        </p:txBody>
      </p:sp>
      <p:sp>
        <p:nvSpPr>
          <p:cNvPr id="648" name="Shape 648"/>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649" name="Shape 649"/>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650" name="Shape 650"/>
          <p:cNvSpPr txBox="1"/>
          <p:nvPr/>
        </p:nvSpPr>
        <p:spPr>
          <a:xfrm>
            <a:off x="6193850"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ADDD can’t write because of DIVD. Why?</a:t>
            </a:r>
          </a:p>
          <a:p>
            <a:pPr lvl="0" rtl="0" algn="ctr">
              <a:spcBef>
                <a:spcPts val="0"/>
              </a:spcBef>
              <a:buNone/>
            </a:pPr>
            <a:r>
              <a:t/>
            </a:r>
            <a:endParaRPr/>
          </a:p>
          <a:p>
            <a:pPr lvl="0" rtl="0" algn="ctr">
              <a:spcBef>
                <a:spcPts val="0"/>
              </a:spcBef>
              <a:buNone/>
            </a:pPr>
            <a:r>
              <a:t/>
            </a:r>
            <a:endParaRPr/>
          </a:p>
          <a:p>
            <a:pPr lvl="0" rtl="0" algn="ctr">
              <a:spcBef>
                <a:spcPts val="0"/>
              </a:spcBef>
              <a:buNone/>
            </a:pPr>
            <a:r>
              <a:rPr lang="en" sz="600"/>
              <a:t>Hint: RAW</a:t>
            </a:r>
          </a:p>
        </p:txBody>
      </p:sp>
      <p:sp>
        <p:nvSpPr>
          <p:cNvPr id="651" name="Shape 651"/>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rPr lang="en" sz="900"/>
              <a:t>2</a:t>
            </a:r>
          </a:p>
          <a:p>
            <a:pPr lvl="0" rtl="0" algn="r">
              <a:spcBef>
                <a:spcPts val="0"/>
              </a:spcBef>
              <a:buNone/>
            </a:pPr>
            <a:r>
              <a:t/>
            </a:r>
            <a:endParaRPr sz="900"/>
          </a:p>
          <a:p>
            <a:pPr lvl="0" rtl="0" algn="r">
              <a:spcBef>
                <a:spcPts val="0"/>
              </a:spcBef>
              <a:buNone/>
            </a:pPr>
            <a:r>
              <a:t/>
            </a:r>
            <a:endParaRPr sz="900"/>
          </a:p>
        </p:txBody>
      </p:sp>
      <p:sp>
        <p:nvSpPr>
          <p:cNvPr id="652" name="Shape 652"/>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6" name="Shape 656"/>
        <p:cNvGrpSpPr/>
        <p:nvPr/>
      </p:nvGrpSpPr>
      <p:grpSpPr>
        <a:xfrm>
          <a:off x="0" y="0"/>
          <a:ext cx="0" cy="0"/>
          <a:chOff x="0" y="0"/>
          <a:chExt cx="0" cy="0"/>
        </a:xfrm>
      </p:grpSpPr>
      <p:sp>
        <p:nvSpPr>
          <p:cNvPr id="657" name="Shape 657"/>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18</a:t>
            </a:r>
          </a:p>
        </p:txBody>
      </p:sp>
      <p:sp>
        <p:nvSpPr>
          <p:cNvPr id="658" name="Shape 658"/>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659" name="Shape 659"/>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660" name="Shape 660"/>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661" name="Shape 661"/>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662" name="Shape 662"/>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663" name="Shape 663"/>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664" name="Shape 664"/>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665" name="Shape 665"/>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666" name="Shape 666"/>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667" name="Shape 667"/>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668" name="Shape 668"/>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t>No</a:t>
            </a:r>
          </a:p>
          <a:p>
            <a:pPr lvl="0" rtl="0">
              <a:spcBef>
                <a:spcPts val="0"/>
              </a:spcBef>
              <a:buNone/>
            </a:pPr>
            <a:r>
              <a:rPr lang="en" sz="900">
                <a:solidFill>
                  <a:srgbClr val="38761D"/>
                </a:solidFill>
              </a:rPr>
              <a:t>Yes</a:t>
            </a:r>
          </a:p>
          <a:p>
            <a:pPr lvl="0" rtl="0">
              <a:spcBef>
                <a:spcPts val="0"/>
              </a:spcBef>
              <a:buNone/>
            </a:pPr>
            <a:r>
              <a:t/>
            </a:r>
            <a:endParaRPr sz="900"/>
          </a:p>
        </p:txBody>
      </p:sp>
      <p:sp>
        <p:nvSpPr>
          <p:cNvPr id="669" name="Shape 669"/>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rtl="0">
              <a:spcBef>
                <a:spcPts val="0"/>
              </a:spcBef>
              <a:buNone/>
            </a:pPr>
            <a:r>
              <a:rPr lang="en" sz="900"/>
              <a:t>Add</a:t>
            </a:r>
          </a:p>
          <a:p>
            <a:pPr lvl="0" rtl="0">
              <a:spcBef>
                <a:spcPts val="0"/>
              </a:spcBef>
              <a:buNone/>
            </a:pPr>
            <a:r>
              <a:rPr lang="en" sz="900">
                <a:solidFill>
                  <a:srgbClr val="38761D"/>
                </a:solidFill>
              </a:rPr>
              <a:t>Div</a:t>
            </a:r>
            <a:r>
              <a:rPr lang="en" sz="900">
                <a:solidFill>
                  <a:srgbClr val="0000FF"/>
                </a:solidFill>
              </a:rPr>
              <a:t>	</a:t>
            </a:r>
          </a:p>
        </p:txBody>
      </p:sp>
      <p:sp>
        <p:nvSpPr>
          <p:cNvPr id="670" name="Shape 670"/>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t>F6</a:t>
            </a:r>
          </a:p>
          <a:p>
            <a:pPr lvl="0" rtl="0" algn="ctr">
              <a:spcBef>
                <a:spcPts val="0"/>
              </a:spcBef>
              <a:buNone/>
            </a:pPr>
            <a:r>
              <a:rPr lang="en" sz="900">
                <a:solidFill>
                  <a:srgbClr val="38761D"/>
                </a:solidFill>
              </a:rPr>
              <a:t>F10</a:t>
            </a:r>
          </a:p>
        </p:txBody>
      </p:sp>
      <p:sp>
        <p:nvSpPr>
          <p:cNvPr id="671" name="Shape 671"/>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t>F8</a:t>
            </a:r>
          </a:p>
          <a:p>
            <a:pPr lvl="0" rtl="0" algn="ctr">
              <a:spcBef>
                <a:spcPts val="0"/>
              </a:spcBef>
              <a:buNone/>
            </a:pPr>
            <a:r>
              <a:rPr lang="en" sz="900">
                <a:solidFill>
                  <a:srgbClr val="38761D"/>
                </a:solidFill>
              </a:rPr>
              <a:t>F0</a:t>
            </a:r>
          </a:p>
        </p:txBody>
      </p:sp>
      <p:sp>
        <p:nvSpPr>
          <p:cNvPr id="672" name="Shape 672"/>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t>F2</a:t>
            </a:r>
          </a:p>
          <a:p>
            <a:pPr lvl="0" rtl="0" algn="ctr">
              <a:spcBef>
                <a:spcPts val="0"/>
              </a:spcBef>
              <a:buNone/>
            </a:pPr>
            <a:r>
              <a:rPr lang="en" sz="900">
                <a:solidFill>
                  <a:srgbClr val="38761D"/>
                </a:solidFill>
              </a:rPr>
              <a:t>F6</a:t>
            </a:r>
          </a:p>
        </p:txBody>
      </p:sp>
      <p:sp>
        <p:nvSpPr>
          <p:cNvPr id="673" name="Shape 673"/>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674" name="Shape 674"/>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675" name="Shape 675"/>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No</a:t>
            </a:r>
          </a:p>
        </p:txBody>
      </p:sp>
      <p:sp>
        <p:nvSpPr>
          <p:cNvPr id="676" name="Shape 676"/>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677" name="Shape 677"/>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678" name="Shape 678"/>
          <p:cNvSpPr txBox="1"/>
          <p:nvPr/>
        </p:nvSpPr>
        <p:spPr>
          <a:xfrm>
            <a:off x="6193850"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Insead, nothing happens this cycle</a:t>
            </a:r>
          </a:p>
        </p:txBody>
      </p:sp>
      <p:sp>
        <p:nvSpPr>
          <p:cNvPr id="679" name="Shape 679"/>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rPr lang="en" sz="900"/>
              <a:t>1</a:t>
            </a:r>
          </a:p>
          <a:p>
            <a:pPr lvl="0" rtl="0" algn="r">
              <a:spcBef>
                <a:spcPts val="0"/>
              </a:spcBef>
              <a:buNone/>
            </a:pPr>
            <a:r>
              <a:t/>
            </a:r>
            <a:endParaRPr sz="900"/>
          </a:p>
          <a:p>
            <a:pPr lvl="0" rtl="0" algn="r">
              <a:spcBef>
                <a:spcPts val="0"/>
              </a:spcBef>
              <a:buNone/>
            </a:pPr>
            <a:r>
              <a:t/>
            </a:r>
            <a:endParaRPr sz="900"/>
          </a:p>
        </p:txBody>
      </p:sp>
      <p:sp>
        <p:nvSpPr>
          <p:cNvPr id="680" name="Shape 680"/>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4" name="Shape 684"/>
        <p:cNvGrpSpPr/>
        <p:nvPr/>
      </p:nvGrpSpPr>
      <p:grpSpPr>
        <a:xfrm>
          <a:off x="0" y="0"/>
          <a:ext cx="0" cy="0"/>
          <a:chOff x="0" y="0"/>
          <a:chExt cx="0" cy="0"/>
        </a:xfrm>
      </p:grpSpPr>
      <p:sp>
        <p:nvSpPr>
          <p:cNvPr id="685" name="Shape 685"/>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19</a:t>
            </a:r>
          </a:p>
        </p:txBody>
      </p:sp>
      <p:sp>
        <p:nvSpPr>
          <p:cNvPr id="686" name="Shape 686"/>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687" name="Shape 687"/>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688" name="Shape 688"/>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689" name="Shape 689"/>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690" name="Shape 690"/>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691" name="Shape 691"/>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rPr lang="en" sz="1300">
                          <a:solidFill>
                            <a:srgbClr val="0000FF"/>
                          </a:solidFill>
                        </a:rPr>
                        <a:t>Mult1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692" name="Shape 692"/>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693" name="Shape 693"/>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694" name="Shape 694"/>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695" name="Shape 695"/>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696" name="Shape 696"/>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solidFill>
                  <a:srgbClr val="0000FF"/>
                </a:solidFill>
              </a:rPr>
              <a:t>Yes</a:t>
            </a:r>
          </a:p>
          <a:p>
            <a:pPr lvl="0" rtl="0">
              <a:spcBef>
                <a:spcPts val="0"/>
              </a:spcBef>
              <a:buNone/>
            </a:pPr>
            <a:r>
              <a:rPr lang="en" sz="900"/>
              <a:t>No</a:t>
            </a:r>
          </a:p>
          <a:p>
            <a:pPr lvl="0" rtl="0">
              <a:spcBef>
                <a:spcPts val="0"/>
              </a:spcBef>
              <a:buNone/>
            </a:pPr>
            <a:r>
              <a:rPr lang="en" sz="900"/>
              <a:t>No</a:t>
            </a:r>
          </a:p>
          <a:p>
            <a:pPr lvl="0" rtl="0">
              <a:spcBef>
                <a:spcPts val="0"/>
              </a:spcBef>
              <a:buNone/>
            </a:pPr>
            <a:r>
              <a:rPr lang="en" sz="900">
                <a:solidFill>
                  <a:srgbClr val="38761D"/>
                </a:solidFill>
              </a:rPr>
              <a:t>Yes</a:t>
            </a:r>
          </a:p>
          <a:p>
            <a:pPr lvl="0" rtl="0">
              <a:spcBef>
                <a:spcPts val="0"/>
              </a:spcBef>
              <a:buNone/>
            </a:pPr>
            <a:r>
              <a:t/>
            </a:r>
            <a:endParaRPr sz="900"/>
          </a:p>
        </p:txBody>
      </p:sp>
      <p:sp>
        <p:nvSpPr>
          <p:cNvPr id="697" name="Shape 697"/>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Mult</a:t>
            </a:r>
          </a:p>
          <a:p>
            <a:pPr lvl="0" rtl="0">
              <a:spcBef>
                <a:spcPts val="0"/>
              </a:spcBef>
              <a:buNone/>
            </a:pPr>
            <a:r>
              <a:t/>
            </a:r>
            <a:endParaRPr sz="900">
              <a:solidFill>
                <a:srgbClr val="0000FF"/>
              </a:solidFill>
            </a:endParaRPr>
          </a:p>
          <a:p>
            <a:pPr lvl="0" rtl="0">
              <a:spcBef>
                <a:spcPts val="0"/>
              </a:spcBef>
              <a:buNone/>
            </a:pPr>
            <a:r>
              <a:rPr lang="en" sz="900"/>
              <a:t>Add</a:t>
            </a:r>
          </a:p>
          <a:p>
            <a:pPr lvl="0" rtl="0">
              <a:spcBef>
                <a:spcPts val="0"/>
              </a:spcBef>
              <a:buNone/>
            </a:pPr>
            <a:r>
              <a:rPr lang="en" sz="900">
                <a:solidFill>
                  <a:srgbClr val="38761D"/>
                </a:solidFill>
              </a:rPr>
              <a:t>Div</a:t>
            </a:r>
            <a:r>
              <a:rPr lang="en" sz="900">
                <a:solidFill>
                  <a:srgbClr val="0000FF"/>
                </a:solidFill>
              </a:rPr>
              <a:t>	</a:t>
            </a:r>
          </a:p>
        </p:txBody>
      </p:sp>
      <p:sp>
        <p:nvSpPr>
          <p:cNvPr id="698" name="Shape 698"/>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F0</a:t>
            </a:r>
          </a:p>
          <a:p>
            <a:pPr lvl="0" rtl="0" algn="ctr">
              <a:spcBef>
                <a:spcPts val="0"/>
              </a:spcBef>
              <a:buNone/>
            </a:pPr>
            <a:r>
              <a:t/>
            </a:r>
            <a:endParaRPr sz="900">
              <a:solidFill>
                <a:srgbClr val="0000FF"/>
              </a:solidFill>
            </a:endParaRPr>
          </a:p>
          <a:p>
            <a:pPr lvl="0" rtl="0" algn="ctr">
              <a:spcBef>
                <a:spcPts val="0"/>
              </a:spcBef>
              <a:buNone/>
            </a:pPr>
            <a:r>
              <a:rPr lang="en" sz="900"/>
              <a:t>F6</a:t>
            </a:r>
          </a:p>
          <a:p>
            <a:pPr lvl="0" rtl="0" algn="ctr">
              <a:spcBef>
                <a:spcPts val="0"/>
              </a:spcBef>
              <a:buNone/>
            </a:pPr>
            <a:r>
              <a:rPr lang="en" sz="900">
                <a:solidFill>
                  <a:srgbClr val="38761D"/>
                </a:solidFill>
              </a:rPr>
              <a:t>F10</a:t>
            </a:r>
          </a:p>
        </p:txBody>
      </p:sp>
      <p:sp>
        <p:nvSpPr>
          <p:cNvPr id="699" name="Shape 699"/>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rPr lang="en" sz="900">
                <a:solidFill>
                  <a:srgbClr val="0000FF"/>
                </a:solidFill>
              </a:rPr>
              <a:t>F2</a:t>
            </a:r>
          </a:p>
          <a:p>
            <a:pPr lvl="0" rtl="0" algn="ctr">
              <a:spcBef>
                <a:spcPts val="0"/>
              </a:spcBef>
              <a:buNone/>
            </a:pPr>
            <a:r>
              <a:t/>
            </a:r>
            <a:endParaRPr sz="900">
              <a:solidFill>
                <a:srgbClr val="0000FF"/>
              </a:solidFill>
            </a:endParaRPr>
          </a:p>
          <a:p>
            <a:pPr lvl="0" rtl="0" algn="ctr">
              <a:spcBef>
                <a:spcPts val="0"/>
              </a:spcBef>
              <a:buNone/>
            </a:pPr>
            <a:r>
              <a:rPr lang="en" sz="900"/>
              <a:t>F8</a:t>
            </a:r>
          </a:p>
          <a:p>
            <a:pPr lvl="0" rtl="0" algn="ctr">
              <a:spcBef>
                <a:spcPts val="0"/>
              </a:spcBef>
              <a:buNone/>
            </a:pPr>
            <a:r>
              <a:rPr lang="en" sz="900">
                <a:solidFill>
                  <a:srgbClr val="38761D"/>
                </a:solidFill>
              </a:rPr>
              <a:t>F0</a:t>
            </a:r>
          </a:p>
        </p:txBody>
      </p:sp>
      <p:sp>
        <p:nvSpPr>
          <p:cNvPr id="700" name="Shape 700"/>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rPr lang="en" sz="900">
                <a:solidFill>
                  <a:srgbClr val="0000FF"/>
                </a:solidFill>
              </a:rPr>
              <a:t>F4</a:t>
            </a:r>
          </a:p>
          <a:p>
            <a:pPr lvl="0" rtl="0" algn="ctr">
              <a:spcBef>
                <a:spcPts val="0"/>
              </a:spcBef>
              <a:buNone/>
            </a:pPr>
            <a:r>
              <a:t/>
            </a:r>
            <a:endParaRPr sz="900">
              <a:solidFill>
                <a:srgbClr val="0000FF"/>
              </a:solidFill>
            </a:endParaRPr>
          </a:p>
          <a:p>
            <a:pPr lvl="0" rtl="0" algn="ctr">
              <a:spcBef>
                <a:spcPts val="0"/>
              </a:spcBef>
              <a:buNone/>
            </a:pPr>
            <a:r>
              <a:rPr lang="en" sz="900"/>
              <a:t>F2</a:t>
            </a:r>
          </a:p>
          <a:p>
            <a:pPr lvl="0" rtl="0" algn="ctr">
              <a:spcBef>
                <a:spcPts val="0"/>
              </a:spcBef>
              <a:buNone/>
            </a:pPr>
            <a:r>
              <a:rPr lang="en" sz="900">
                <a:solidFill>
                  <a:srgbClr val="38761D"/>
                </a:solidFill>
              </a:rPr>
              <a:t>F6</a:t>
            </a:r>
          </a:p>
        </p:txBody>
      </p:sp>
      <p:sp>
        <p:nvSpPr>
          <p:cNvPr id="701" name="Shape 701"/>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rPr lang="en" sz="900">
                <a:solidFill>
                  <a:srgbClr val="0000FF"/>
                </a:solidFill>
              </a:rPr>
              <a:t>Mult1</a:t>
            </a:r>
          </a:p>
        </p:txBody>
      </p:sp>
      <p:sp>
        <p:nvSpPr>
          <p:cNvPr id="702" name="Shape 702"/>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703" name="Shape 703"/>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No</a:t>
            </a:r>
          </a:p>
        </p:txBody>
      </p:sp>
      <p:sp>
        <p:nvSpPr>
          <p:cNvPr id="704" name="Shape 704"/>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rPr lang="en" sz="900">
                <a:solidFill>
                  <a:srgbClr val="0000FF"/>
                </a:solidFill>
              </a:rPr>
              <a:t>Yes</a:t>
            </a: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705" name="Shape 705"/>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706" name="Shape 706"/>
          <p:cNvSpPr txBox="1"/>
          <p:nvPr/>
        </p:nvSpPr>
        <p:spPr>
          <a:xfrm>
            <a:off x="6193850"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MULT completes its execution (finally)</a:t>
            </a:r>
          </a:p>
        </p:txBody>
      </p:sp>
      <p:sp>
        <p:nvSpPr>
          <p:cNvPr id="707" name="Shape 707"/>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rPr lang="en" sz="900"/>
              <a:t>0</a:t>
            </a:r>
          </a:p>
          <a:p>
            <a:pPr lvl="0" rtl="0" algn="r">
              <a:spcBef>
                <a:spcPts val="0"/>
              </a:spcBef>
              <a:buNone/>
            </a:pPr>
            <a:r>
              <a:t/>
            </a:r>
            <a:endParaRPr sz="900"/>
          </a:p>
          <a:p>
            <a:pPr lvl="0" rtl="0" algn="r">
              <a:spcBef>
                <a:spcPts val="0"/>
              </a:spcBef>
              <a:buNone/>
            </a:pPr>
            <a:r>
              <a:t/>
            </a:r>
            <a:endParaRPr sz="900"/>
          </a:p>
        </p:txBody>
      </p:sp>
      <p:sp>
        <p:nvSpPr>
          <p:cNvPr id="708" name="Shape 708"/>
          <p:cNvSpPr txBox="1"/>
          <p:nvPr/>
        </p:nvSpPr>
        <p:spPr>
          <a:xfrm>
            <a:off x="2509675" y="2818175"/>
            <a:ext cx="4563000" cy="216600"/>
          </a:xfrm>
          <a:prstGeom prst="rect">
            <a:avLst/>
          </a:prstGeom>
          <a:noFill/>
          <a:ln>
            <a:noFill/>
          </a:ln>
        </p:spPr>
        <p:txBody>
          <a:bodyPr anchorCtr="0" anchor="t" bIns="91425" lIns="91425" rIns="91425" tIns="91425">
            <a:noAutofit/>
          </a:bodyPr>
          <a:lstStyle/>
          <a:p>
            <a:pPr lvl="0">
              <a:spcBef>
                <a:spcPts val="0"/>
              </a:spcBef>
              <a:buNone/>
            </a:pPr>
            <a:r>
              <a:rPr lang="en"/>
              <a:t>			</a:t>
            </a:r>
            <a:r>
              <a:rPr i="1" lang="en" sz="1000"/>
              <a:t>Dest	S1	S2     FU for j	FU for k  Fj?      Fk?</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In Order Execution → Out of Order Execution</a:t>
            </a:r>
          </a:p>
        </p:txBody>
      </p:sp>
      <p:sp>
        <p:nvSpPr>
          <p:cNvPr id="97" name="Shape 97"/>
          <p:cNvSpPr txBox="1"/>
          <p:nvPr>
            <p:ph idx="1" type="body"/>
          </p:nvPr>
        </p:nvSpPr>
        <p:spPr>
          <a:xfrm>
            <a:off x="311700" y="1304875"/>
            <a:ext cx="8520600" cy="1080000"/>
          </a:xfrm>
          <a:prstGeom prst="rect">
            <a:avLst/>
          </a:prstGeom>
        </p:spPr>
        <p:txBody>
          <a:bodyPr anchorCtr="0" anchor="t" bIns="91425" lIns="91425" rIns="91425" tIns="91425">
            <a:noAutofit/>
          </a:bodyPr>
          <a:lstStyle/>
          <a:p>
            <a:pPr indent="0" lvl="0" marL="0" rtl="0">
              <a:spcBef>
                <a:spcPts val="0"/>
              </a:spcBef>
              <a:buNone/>
            </a:pPr>
            <a:r>
              <a:rPr lang="en" sz="1400"/>
              <a:t>Pipelining methods where all of the instructions were executing in-order. The problem with this is that when an instruction needs to stall all of the previous instructions also need to stall. For example say we have the following list of instructions:</a:t>
            </a:r>
          </a:p>
          <a:p>
            <a:pPr indent="0" lvl="0" marL="0" rtl="0">
              <a:lnSpc>
                <a:spcPct val="100000"/>
              </a:lnSpc>
              <a:spcBef>
                <a:spcPts val="0"/>
              </a:spcBef>
              <a:spcAft>
                <a:spcPts val="0"/>
              </a:spcAft>
              <a:buNone/>
            </a:pPr>
            <a:r>
              <a:t/>
            </a:r>
            <a:endParaRPr sz="1400"/>
          </a:p>
          <a:p>
            <a:pPr lvl="0" rtl="0">
              <a:lnSpc>
                <a:spcPct val="100000"/>
              </a:lnSpc>
              <a:spcBef>
                <a:spcPts val="0"/>
              </a:spcBef>
              <a:spcAft>
                <a:spcPts val="0"/>
              </a:spcAft>
              <a:buClr>
                <a:schemeClr val="dk1"/>
              </a:buClr>
              <a:buSzPct val="78571"/>
              <a:buFont typeface="Arial"/>
              <a:buNone/>
            </a:pPr>
            <a:r>
              <a:t/>
            </a:r>
            <a:endParaRPr sz="1400"/>
          </a:p>
          <a:p>
            <a:pPr indent="0" lvl="0" marL="0" rtl="0">
              <a:spcBef>
                <a:spcPts val="0"/>
              </a:spcBef>
              <a:buNone/>
            </a:pPr>
            <a:r>
              <a:t/>
            </a:r>
            <a:endParaRPr sz="1400"/>
          </a:p>
          <a:p>
            <a:pPr indent="0" lvl="0" marL="457200" rtl="0">
              <a:spcBef>
                <a:spcPts val="0"/>
              </a:spcBef>
              <a:buNone/>
            </a:pPr>
            <a:r>
              <a:t/>
            </a:r>
            <a:endParaRPr/>
          </a:p>
          <a:p>
            <a:pPr indent="0" lvl="0" marL="457200">
              <a:spcBef>
                <a:spcPts val="0"/>
              </a:spcBef>
              <a:buNone/>
            </a:pPr>
            <a:r>
              <a:t/>
            </a:r>
            <a:endParaRPr/>
          </a:p>
        </p:txBody>
      </p:sp>
      <p:sp>
        <p:nvSpPr>
          <p:cNvPr id="98" name="Shape 98"/>
          <p:cNvSpPr txBox="1"/>
          <p:nvPr/>
        </p:nvSpPr>
        <p:spPr>
          <a:xfrm>
            <a:off x="311700" y="2519625"/>
            <a:ext cx="1131900" cy="7974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chemeClr val="dk2"/>
                </a:solidFill>
              </a:rPr>
              <a:t>add </a:t>
            </a:r>
            <a:r>
              <a:rPr lang="en">
                <a:solidFill>
                  <a:srgbClr val="FF00FF"/>
                </a:solidFill>
              </a:rPr>
              <a:t>t0</a:t>
            </a:r>
            <a:r>
              <a:rPr lang="en">
                <a:solidFill>
                  <a:schemeClr val="dk2"/>
                </a:solidFill>
              </a:rPr>
              <a:t>,t1,t2</a:t>
            </a:r>
          </a:p>
          <a:p>
            <a:pPr lvl="0" rtl="0">
              <a:spcBef>
                <a:spcPts val="0"/>
              </a:spcBef>
              <a:buClr>
                <a:schemeClr val="dk1"/>
              </a:buClr>
              <a:buFont typeface="Arial"/>
              <a:buNone/>
            </a:pPr>
            <a:r>
              <a:rPr lang="en">
                <a:solidFill>
                  <a:schemeClr val="dk2"/>
                </a:solidFill>
              </a:rPr>
              <a:t>add t3,</a:t>
            </a:r>
            <a:r>
              <a:rPr lang="en">
                <a:solidFill>
                  <a:srgbClr val="FF00FF"/>
                </a:solidFill>
              </a:rPr>
              <a:t>t0</a:t>
            </a:r>
            <a:r>
              <a:rPr lang="en">
                <a:solidFill>
                  <a:schemeClr val="dk2"/>
                </a:solidFill>
              </a:rPr>
              <a:t>,t4</a:t>
            </a:r>
          </a:p>
          <a:p>
            <a:pPr lvl="0" rtl="0">
              <a:spcBef>
                <a:spcPts val="0"/>
              </a:spcBef>
              <a:buClr>
                <a:schemeClr val="dk1"/>
              </a:buClr>
              <a:buFont typeface="Arial"/>
              <a:buNone/>
            </a:pPr>
            <a:r>
              <a:rPr lang="en">
                <a:solidFill>
                  <a:schemeClr val="dk2"/>
                </a:solidFill>
              </a:rPr>
              <a:t>sub t5,t6,t7</a:t>
            </a:r>
          </a:p>
        </p:txBody>
      </p:sp>
      <p:sp>
        <p:nvSpPr>
          <p:cNvPr id="99" name="Shape 99"/>
          <p:cNvSpPr txBox="1"/>
          <p:nvPr/>
        </p:nvSpPr>
        <p:spPr>
          <a:xfrm>
            <a:off x="1710025" y="2519625"/>
            <a:ext cx="6480600" cy="2528400"/>
          </a:xfrm>
          <a:prstGeom prst="rect">
            <a:avLst/>
          </a:prstGeom>
          <a:noFill/>
          <a:ln>
            <a:noFill/>
          </a:ln>
        </p:spPr>
        <p:txBody>
          <a:bodyPr anchorCtr="0" anchor="t" bIns="91425" lIns="91425" rIns="91425" tIns="91425">
            <a:noAutofit/>
          </a:bodyPr>
          <a:lstStyle/>
          <a:p>
            <a:pPr lvl="0">
              <a:spcBef>
                <a:spcPts val="0"/>
              </a:spcBef>
              <a:buNone/>
            </a:pPr>
            <a:r>
              <a:rPr lang="en">
                <a:solidFill>
                  <a:schemeClr val="dk2"/>
                </a:solidFill>
                <a:latin typeface="Source Code Pro"/>
                <a:ea typeface="Source Code Pro"/>
                <a:cs typeface="Source Code Pro"/>
                <a:sym typeface="Source Code Pro"/>
              </a:rPr>
              <a:t>The data hazard highlighted is causing the operation to stall and the </a:t>
            </a:r>
            <a:r>
              <a:rPr b="1" lang="en">
                <a:solidFill>
                  <a:schemeClr val="dk2"/>
                </a:solidFill>
                <a:latin typeface="Source Code Pro"/>
                <a:ea typeface="Source Code Pro"/>
                <a:cs typeface="Source Code Pro"/>
                <a:sym typeface="Source Code Pro"/>
              </a:rPr>
              <a:t>sub </a:t>
            </a:r>
            <a:r>
              <a:rPr lang="en">
                <a:solidFill>
                  <a:schemeClr val="dk2"/>
                </a:solidFill>
                <a:latin typeface="Source Code Pro"/>
                <a:ea typeface="Source Code Pro"/>
                <a:cs typeface="Source Code Pro"/>
                <a:sym typeface="Source Code Pro"/>
              </a:rPr>
              <a:t>instruction must wait.</a:t>
            </a:r>
          </a:p>
          <a:p>
            <a:pPr lvl="0">
              <a:spcBef>
                <a:spcPts val="0"/>
              </a:spcBef>
              <a:buNone/>
            </a:pPr>
            <a:r>
              <a:t/>
            </a:r>
            <a:endParaRPr>
              <a:solidFill>
                <a:schemeClr val="dk2"/>
              </a:solidFill>
              <a:latin typeface="Source Code Pro"/>
              <a:ea typeface="Source Code Pro"/>
              <a:cs typeface="Source Code Pro"/>
              <a:sym typeface="Source Code Pro"/>
            </a:endParaRPr>
          </a:p>
          <a:p>
            <a:pPr lvl="0">
              <a:spcBef>
                <a:spcPts val="0"/>
              </a:spcBef>
              <a:buNone/>
            </a:pPr>
            <a:r>
              <a:rPr lang="en">
                <a:solidFill>
                  <a:schemeClr val="dk2"/>
                </a:solidFill>
                <a:latin typeface="Source Code Pro"/>
                <a:ea typeface="Source Code Pro"/>
                <a:cs typeface="Source Code Pro"/>
                <a:sym typeface="Source Code Pro"/>
              </a:rPr>
              <a:t>With Dynamic scheduling we are able to take advantage of </a:t>
            </a:r>
            <a:r>
              <a:rPr lang="en">
                <a:solidFill>
                  <a:schemeClr val="dk2"/>
                </a:solidFill>
                <a:latin typeface="Source Code Pro"/>
                <a:ea typeface="Source Code Pro"/>
                <a:cs typeface="Source Code Pro"/>
                <a:sym typeface="Source Code Pro"/>
              </a:rPr>
              <a:t>instruction</a:t>
            </a:r>
            <a:r>
              <a:rPr lang="en">
                <a:solidFill>
                  <a:schemeClr val="dk2"/>
                </a:solidFill>
                <a:latin typeface="Source Code Pro"/>
                <a:ea typeface="Source Code Pro"/>
                <a:cs typeface="Source Code Pro"/>
                <a:sym typeface="Source Code Pro"/>
              </a:rPr>
              <a:t> parallelism. That is, we can allow the instruction behind the stall to proceed without having to wait. In this case the</a:t>
            </a:r>
            <a:r>
              <a:rPr b="1" lang="en">
                <a:solidFill>
                  <a:schemeClr val="dk2"/>
                </a:solidFill>
                <a:latin typeface="Source Code Pro"/>
                <a:ea typeface="Source Code Pro"/>
                <a:cs typeface="Source Code Pro"/>
                <a:sym typeface="Source Code Pro"/>
              </a:rPr>
              <a:t> sub</a:t>
            </a:r>
            <a:r>
              <a:rPr lang="en">
                <a:solidFill>
                  <a:schemeClr val="dk2"/>
                </a:solidFill>
                <a:latin typeface="Source Code Pro"/>
                <a:ea typeface="Source Code Pro"/>
                <a:cs typeface="Source Code Pro"/>
                <a:sym typeface="Source Code Pro"/>
              </a:rPr>
              <a:t> instruction could execute without </a:t>
            </a:r>
            <a:r>
              <a:rPr lang="en">
                <a:solidFill>
                  <a:schemeClr val="dk2"/>
                </a:solidFill>
                <a:latin typeface="Source Code Pro"/>
                <a:ea typeface="Source Code Pro"/>
                <a:cs typeface="Source Code Pro"/>
                <a:sym typeface="Source Code Pro"/>
              </a:rPr>
              <a:t>waiting</a:t>
            </a:r>
            <a:r>
              <a:rPr lang="en">
                <a:solidFill>
                  <a:schemeClr val="dk2"/>
                </a:solidFill>
                <a:latin typeface="Source Code Pro"/>
                <a:ea typeface="Source Code Pro"/>
                <a:cs typeface="Source Code Pro"/>
                <a:sym typeface="Source Code Pro"/>
              </a:rPr>
              <a:t>.</a:t>
            </a:r>
          </a:p>
          <a:p>
            <a:pPr lvl="0">
              <a:spcBef>
                <a:spcPts val="0"/>
              </a:spcBef>
              <a:buNone/>
            </a:pPr>
            <a:r>
              <a:t/>
            </a:r>
            <a:endParaRPr>
              <a:solidFill>
                <a:schemeClr val="dk2"/>
              </a:solidFill>
              <a:latin typeface="Source Code Pro"/>
              <a:ea typeface="Source Code Pro"/>
              <a:cs typeface="Source Code Pro"/>
              <a:sym typeface="Source Code Pro"/>
            </a:endParaRPr>
          </a:p>
          <a:p>
            <a:pPr lvl="0">
              <a:spcBef>
                <a:spcPts val="0"/>
              </a:spcBef>
              <a:buNone/>
            </a:pPr>
            <a:r>
              <a:rPr lang="en">
                <a:solidFill>
                  <a:schemeClr val="dk2"/>
                </a:solidFill>
                <a:latin typeface="Source Code Pro"/>
                <a:ea typeface="Source Code Pro"/>
                <a:cs typeface="Source Code Pro"/>
                <a:sym typeface="Source Code Pro"/>
              </a:rPr>
              <a:t>This idea is considered out-of-order execution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2" name="Shape 712"/>
        <p:cNvGrpSpPr/>
        <p:nvPr/>
      </p:nvGrpSpPr>
      <p:grpSpPr>
        <a:xfrm>
          <a:off x="0" y="0"/>
          <a:ext cx="0" cy="0"/>
          <a:chOff x="0" y="0"/>
          <a:chExt cx="0" cy="0"/>
        </a:xfrm>
      </p:grpSpPr>
      <p:sp>
        <p:nvSpPr>
          <p:cNvPr id="713" name="Shape 713"/>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20</a:t>
            </a:r>
          </a:p>
        </p:txBody>
      </p:sp>
      <p:sp>
        <p:nvSpPr>
          <p:cNvPr id="714" name="Shape 714"/>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715" name="Shape 715"/>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716" name="Shape 716"/>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20</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717" name="Shape 717"/>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718" name="Shape 718"/>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719" name="Shape 719"/>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t/>
                      </a:r>
                      <a:endParaRPr sz="1300">
                        <a:solidFill>
                          <a:srgbClr val="0000FF"/>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720" name="Shape 720"/>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721" name="Shape 721"/>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722" name="Shape 722"/>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723" name="Shape 723"/>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724" name="Shape 724"/>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solidFill>
                  <a:srgbClr val="38761D"/>
                </a:solidFill>
              </a:rPr>
              <a:t>Yes</a:t>
            </a:r>
          </a:p>
          <a:p>
            <a:pPr lvl="0" rtl="0">
              <a:spcBef>
                <a:spcPts val="0"/>
              </a:spcBef>
              <a:buNone/>
            </a:pPr>
            <a:r>
              <a:t/>
            </a:r>
            <a:endParaRPr sz="900"/>
          </a:p>
        </p:txBody>
      </p:sp>
      <p:sp>
        <p:nvSpPr>
          <p:cNvPr id="725" name="Shape 725"/>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Add</a:t>
            </a:r>
          </a:p>
          <a:p>
            <a:pPr lvl="0" rtl="0">
              <a:spcBef>
                <a:spcPts val="0"/>
              </a:spcBef>
              <a:buNone/>
            </a:pPr>
            <a:r>
              <a:rPr lang="en" sz="900">
                <a:solidFill>
                  <a:srgbClr val="38761D"/>
                </a:solidFill>
              </a:rPr>
              <a:t>Div</a:t>
            </a:r>
            <a:r>
              <a:rPr lang="en" sz="900">
                <a:solidFill>
                  <a:srgbClr val="0000FF"/>
                </a:solidFill>
              </a:rPr>
              <a:t>	</a:t>
            </a:r>
          </a:p>
        </p:txBody>
      </p:sp>
      <p:sp>
        <p:nvSpPr>
          <p:cNvPr id="726" name="Shape 726"/>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F6</a:t>
            </a:r>
          </a:p>
          <a:p>
            <a:pPr lvl="0" rtl="0" algn="ctr">
              <a:spcBef>
                <a:spcPts val="0"/>
              </a:spcBef>
              <a:buNone/>
            </a:pPr>
            <a:r>
              <a:rPr lang="en" sz="900">
                <a:solidFill>
                  <a:srgbClr val="38761D"/>
                </a:solidFill>
              </a:rPr>
              <a:t>F10</a:t>
            </a:r>
          </a:p>
        </p:txBody>
      </p:sp>
      <p:sp>
        <p:nvSpPr>
          <p:cNvPr id="727" name="Shape 727"/>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F8</a:t>
            </a:r>
          </a:p>
          <a:p>
            <a:pPr lvl="0" rtl="0" algn="ctr">
              <a:spcBef>
                <a:spcPts val="0"/>
              </a:spcBef>
              <a:buNone/>
            </a:pPr>
            <a:r>
              <a:rPr lang="en" sz="900">
                <a:solidFill>
                  <a:srgbClr val="38761D"/>
                </a:solidFill>
              </a:rPr>
              <a:t>F0</a:t>
            </a:r>
          </a:p>
        </p:txBody>
      </p:sp>
      <p:sp>
        <p:nvSpPr>
          <p:cNvPr id="728" name="Shape 728"/>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F2</a:t>
            </a:r>
          </a:p>
          <a:p>
            <a:pPr lvl="0" rtl="0" algn="ctr">
              <a:spcBef>
                <a:spcPts val="0"/>
              </a:spcBef>
              <a:buNone/>
            </a:pPr>
            <a:r>
              <a:rPr lang="en" sz="900">
                <a:solidFill>
                  <a:srgbClr val="38761D"/>
                </a:solidFill>
              </a:rPr>
              <a:t>F6</a:t>
            </a:r>
          </a:p>
        </p:txBody>
      </p:sp>
      <p:sp>
        <p:nvSpPr>
          <p:cNvPr id="729" name="Shape 729"/>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p:txBody>
      </p:sp>
      <p:sp>
        <p:nvSpPr>
          <p:cNvPr id="730" name="Shape 730"/>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731" name="Shape 731"/>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732" name="Shape 732"/>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733" name="Shape 733"/>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734" name="Shape 734"/>
          <p:cNvSpPr txBox="1"/>
          <p:nvPr/>
        </p:nvSpPr>
        <p:spPr>
          <a:xfrm>
            <a:off x="6193850"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rgbClr val="0000FF"/>
                </a:solidFill>
              </a:rPr>
              <a:t>MULT</a:t>
            </a:r>
            <a:r>
              <a:rPr lang="en"/>
              <a:t> writes.</a:t>
            </a:r>
          </a:p>
        </p:txBody>
      </p:sp>
      <p:sp>
        <p:nvSpPr>
          <p:cNvPr id="735" name="Shape 735"/>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rPr lang="en" sz="900"/>
              <a:t>0</a:t>
            </a:r>
          </a:p>
          <a:p>
            <a:pPr lvl="0" rtl="0" algn="r">
              <a:spcBef>
                <a:spcPts val="0"/>
              </a:spcBef>
              <a:buNone/>
            </a:pPr>
            <a:r>
              <a:t/>
            </a:r>
            <a:endParaRPr sz="900"/>
          </a:p>
          <a:p>
            <a:pPr lvl="0" rtl="0" algn="r">
              <a:spcBef>
                <a:spcPts val="0"/>
              </a:spcBef>
              <a:buNone/>
            </a:pPr>
            <a:r>
              <a:t/>
            </a:r>
            <a:endParaRPr sz="900"/>
          </a:p>
        </p:txBody>
      </p:sp>
      <p:sp>
        <p:nvSpPr>
          <p:cNvPr id="736" name="Shape 736"/>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0" name="Shape 740"/>
        <p:cNvGrpSpPr/>
        <p:nvPr/>
      </p:nvGrpSpPr>
      <p:grpSpPr>
        <a:xfrm>
          <a:off x="0" y="0"/>
          <a:ext cx="0" cy="0"/>
          <a:chOff x="0" y="0"/>
          <a:chExt cx="0" cy="0"/>
        </a:xfrm>
      </p:grpSpPr>
      <p:sp>
        <p:nvSpPr>
          <p:cNvPr id="741" name="Shape 741"/>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21</a:t>
            </a:r>
          </a:p>
        </p:txBody>
      </p:sp>
      <p:sp>
        <p:nvSpPr>
          <p:cNvPr id="742" name="Shape 742"/>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743" name="Shape 743"/>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744" name="Shape 744"/>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20</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745" name="Shape 745"/>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746" name="Shape 746"/>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747" name="Shape 747"/>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t/>
                      </a:r>
                      <a:endParaRPr sz="1300">
                        <a:solidFill>
                          <a:srgbClr val="0000FF"/>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t>Add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748" name="Shape 748"/>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749" name="Shape 749"/>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750" name="Shape 750"/>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751" name="Shape 751"/>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752" name="Shape 752"/>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solidFill>
                  <a:srgbClr val="38761D"/>
                </a:solidFill>
              </a:rPr>
              <a:t>Yes</a:t>
            </a:r>
          </a:p>
          <a:p>
            <a:pPr lvl="0" rtl="0">
              <a:spcBef>
                <a:spcPts val="0"/>
              </a:spcBef>
              <a:buNone/>
            </a:pPr>
            <a:r>
              <a:t/>
            </a:r>
            <a:endParaRPr sz="900"/>
          </a:p>
        </p:txBody>
      </p:sp>
      <p:sp>
        <p:nvSpPr>
          <p:cNvPr id="753" name="Shape 753"/>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Add</a:t>
            </a:r>
          </a:p>
          <a:p>
            <a:pPr lvl="0" rtl="0">
              <a:spcBef>
                <a:spcPts val="0"/>
              </a:spcBef>
              <a:buNone/>
            </a:pPr>
            <a:r>
              <a:rPr lang="en" sz="900">
                <a:solidFill>
                  <a:srgbClr val="38761D"/>
                </a:solidFill>
              </a:rPr>
              <a:t>Div</a:t>
            </a:r>
            <a:r>
              <a:rPr lang="en" sz="900">
                <a:solidFill>
                  <a:srgbClr val="0000FF"/>
                </a:solidFill>
              </a:rPr>
              <a:t>	</a:t>
            </a:r>
          </a:p>
        </p:txBody>
      </p:sp>
      <p:sp>
        <p:nvSpPr>
          <p:cNvPr id="754" name="Shape 754"/>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F6</a:t>
            </a:r>
          </a:p>
          <a:p>
            <a:pPr lvl="0" rtl="0" algn="ctr">
              <a:spcBef>
                <a:spcPts val="0"/>
              </a:spcBef>
              <a:buNone/>
            </a:pPr>
            <a:r>
              <a:rPr lang="en" sz="900">
                <a:solidFill>
                  <a:srgbClr val="38761D"/>
                </a:solidFill>
              </a:rPr>
              <a:t>F10</a:t>
            </a:r>
          </a:p>
        </p:txBody>
      </p:sp>
      <p:sp>
        <p:nvSpPr>
          <p:cNvPr id="755" name="Shape 755"/>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F8</a:t>
            </a:r>
          </a:p>
          <a:p>
            <a:pPr lvl="0" rtl="0" algn="ctr">
              <a:spcBef>
                <a:spcPts val="0"/>
              </a:spcBef>
              <a:buNone/>
            </a:pPr>
            <a:r>
              <a:rPr lang="en" sz="900">
                <a:solidFill>
                  <a:srgbClr val="38761D"/>
                </a:solidFill>
              </a:rPr>
              <a:t>F0</a:t>
            </a:r>
          </a:p>
        </p:txBody>
      </p:sp>
      <p:sp>
        <p:nvSpPr>
          <p:cNvPr id="756" name="Shape 756"/>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F2</a:t>
            </a:r>
          </a:p>
          <a:p>
            <a:pPr lvl="0" rtl="0" algn="ctr">
              <a:spcBef>
                <a:spcPts val="0"/>
              </a:spcBef>
              <a:buNone/>
            </a:pPr>
            <a:r>
              <a:rPr lang="en" sz="900">
                <a:solidFill>
                  <a:srgbClr val="38761D"/>
                </a:solidFill>
              </a:rPr>
              <a:t>F6</a:t>
            </a:r>
          </a:p>
        </p:txBody>
      </p:sp>
      <p:sp>
        <p:nvSpPr>
          <p:cNvPr id="757" name="Shape 757"/>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p:txBody>
      </p:sp>
      <p:sp>
        <p:nvSpPr>
          <p:cNvPr id="758" name="Shape 758"/>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759" name="Shape 759"/>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No</a:t>
            </a:r>
          </a:p>
        </p:txBody>
      </p:sp>
      <p:sp>
        <p:nvSpPr>
          <p:cNvPr id="760" name="Shape 760"/>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761" name="Shape 761"/>
          <p:cNvSpPr txBox="1"/>
          <p:nvPr/>
        </p:nvSpPr>
        <p:spPr>
          <a:xfrm>
            <a:off x="4507100" y="4743075"/>
            <a:ext cx="703500" cy="305100"/>
          </a:xfrm>
          <a:prstGeom prst="rect">
            <a:avLst/>
          </a:prstGeom>
          <a:noFill/>
          <a:ln>
            <a:noFill/>
          </a:ln>
        </p:spPr>
        <p:txBody>
          <a:bodyPr anchorCtr="0" anchor="t" bIns="91425" lIns="91425" rIns="91425" tIns="91425">
            <a:noAutofit/>
          </a:bodyPr>
          <a:lstStyle/>
          <a:p>
            <a:pPr lvl="0" rtl="0">
              <a:spcBef>
                <a:spcPts val="0"/>
              </a:spcBef>
              <a:buNone/>
            </a:pPr>
            <a:r>
              <a:t/>
            </a:r>
            <a:endParaRPr sz="1300"/>
          </a:p>
        </p:txBody>
      </p:sp>
      <p:sp>
        <p:nvSpPr>
          <p:cNvPr id="762" name="Shape 762"/>
          <p:cNvSpPr txBox="1"/>
          <p:nvPr/>
        </p:nvSpPr>
        <p:spPr>
          <a:xfrm>
            <a:off x="6193850"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rgbClr val="0000FF"/>
                </a:solidFill>
              </a:rPr>
              <a:t>DIVD </a:t>
            </a:r>
            <a:r>
              <a:rPr lang="en"/>
              <a:t>loads operands</a:t>
            </a:r>
            <a:r>
              <a:rPr lang="en"/>
              <a:t>.</a:t>
            </a:r>
          </a:p>
        </p:txBody>
      </p:sp>
      <p:sp>
        <p:nvSpPr>
          <p:cNvPr id="763" name="Shape 763"/>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p:txBody>
      </p:sp>
      <p:sp>
        <p:nvSpPr>
          <p:cNvPr id="764" name="Shape 764"/>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8" name="Shape 768"/>
        <p:cNvGrpSpPr/>
        <p:nvPr/>
      </p:nvGrpSpPr>
      <p:grpSpPr>
        <a:xfrm>
          <a:off x="0" y="0"/>
          <a:ext cx="0" cy="0"/>
          <a:chOff x="0" y="0"/>
          <a:chExt cx="0" cy="0"/>
        </a:xfrm>
      </p:grpSpPr>
      <p:sp>
        <p:nvSpPr>
          <p:cNvPr id="769" name="Shape 769"/>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22</a:t>
            </a:r>
          </a:p>
        </p:txBody>
      </p:sp>
      <p:sp>
        <p:nvSpPr>
          <p:cNvPr id="770" name="Shape 770"/>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771" name="Shape 771"/>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772" name="Shape 772"/>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20</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22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773" name="Shape 773"/>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774" name="Shape 774"/>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775" name="Shape 775"/>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t/>
                      </a:r>
                      <a:endParaRPr sz="1300">
                        <a:solidFill>
                          <a:srgbClr val="0000FF"/>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776" name="Shape 776"/>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777" name="Shape 777"/>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778" name="Shape 778"/>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779" name="Shape 779"/>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780" name="Shape 780"/>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solidFill>
                  <a:srgbClr val="38761D"/>
                </a:solidFill>
              </a:rPr>
              <a:t>Yes</a:t>
            </a:r>
          </a:p>
          <a:p>
            <a:pPr lvl="0" rtl="0">
              <a:spcBef>
                <a:spcPts val="0"/>
              </a:spcBef>
              <a:buNone/>
            </a:pPr>
            <a:r>
              <a:t/>
            </a:r>
            <a:endParaRPr sz="900"/>
          </a:p>
        </p:txBody>
      </p:sp>
      <p:sp>
        <p:nvSpPr>
          <p:cNvPr id="781" name="Shape 781"/>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Add</a:t>
            </a:r>
          </a:p>
          <a:p>
            <a:pPr lvl="0" rtl="0">
              <a:spcBef>
                <a:spcPts val="0"/>
              </a:spcBef>
              <a:buNone/>
            </a:pPr>
            <a:r>
              <a:rPr lang="en" sz="900">
                <a:solidFill>
                  <a:srgbClr val="38761D"/>
                </a:solidFill>
              </a:rPr>
              <a:t>Div</a:t>
            </a:r>
            <a:r>
              <a:rPr lang="en" sz="900">
                <a:solidFill>
                  <a:srgbClr val="0000FF"/>
                </a:solidFill>
              </a:rPr>
              <a:t>	</a:t>
            </a:r>
          </a:p>
        </p:txBody>
      </p:sp>
      <p:sp>
        <p:nvSpPr>
          <p:cNvPr id="782" name="Shape 782"/>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F6</a:t>
            </a:r>
          </a:p>
          <a:p>
            <a:pPr lvl="0" rtl="0" algn="ctr">
              <a:spcBef>
                <a:spcPts val="0"/>
              </a:spcBef>
              <a:buNone/>
            </a:pPr>
            <a:r>
              <a:rPr lang="en" sz="900">
                <a:solidFill>
                  <a:srgbClr val="38761D"/>
                </a:solidFill>
              </a:rPr>
              <a:t>F10</a:t>
            </a:r>
          </a:p>
        </p:txBody>
      </p:sp>
      <p:sp>
        <p:nvSpPr>
          <p:cNvPr id="783" name="Shape 783"/>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F8</a:t>
            </a:r>
          </a:p>
          <a:p>
            <a:pPr lvl="0" rtl="0" algn="ctr">
              <a:spcBef>
                <a:spcPts val="0"/>
              </a:spcBef>
              <a:buNone/>
            </a:pPr>
            <a:r>
              <a:rPr lang="en" sz="900">
                <a:solidFill>
                  <a:srgbClr val="38761D"/>
                </a:solidFill>
              </a:rPr>
              <a:t>F0</a:t>
            </a:r>
          </a:p>
        </p:txBody>
      </p:sp>
      <p:sp>
        <p:nvSpPr>
          <p:cNvPr id="784" name="Shape 784"/>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F2</a:t>
            </a:r>
          </a:p>
          <a:p>
            <a:pPr lvl="0" rtl="0" algn="ctr">
              <a:spcBef>
                <a:spcPts val="0"/>
              </a:spcBef>
              <a:buNone/>
            </a:pPr>
            <a:r>
              <a:rPr lang="en" sz="900">
                <a:solidFill>
                  <a:srgbClr val="38761D"/>
                </a:solidFill>
              </a:rPr>
              <a:t>F6</a:t>
            </a:r>
          </a:p>
        </p:txBody>
      </p:sp>
      <p:sp>
        <p:nvSpPr>
          <p:cNvPr id="785" name="Shape 785"/>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p:txBody>
      </p:sp>
      <p:sp>
        <p:nvSpPr>
          <p:cNvPr id="786" name="Shape 786"/>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787" name="Shape 787"/>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788" name="Shape 788"/>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789" name="Shape 789"/>
          <p:cNvSpPr txBox="1"/>
          <p:nvPr/>
        </p:nvSpPr>
        <p:spPr>
          <a:xfrm>
            <a:off x="6193850"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ADDD may now write since the WAR dependency is gone</a:t>
            </a:r>
          </a:p>
        </p:txBody>
      </p:sp>
      <p:sp>
        <p:nvSpPr>
          <p:cNvPr id="790" name="Shape 790"/>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rPr lang="en" sz="900"/>
              <a:t>40</a:t>
            </a:r>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p:txBody>
      </p:sp>
      <p:sp>
        <p:nvSpPr>
          <p:cNvPr id="791" name="Shape 791"/>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5" name="Shape 795"/>
        <p:cNvGrpSpPr/>
        <p:nvPr/>
      </p:nvGrpSpPr>
      <p:grpSpPr>
        <a:xfrm>
          <a:off x="0" y="0"/>
          <a:ext cx="0" cy="0"/>
          <a:chOff x="0" y="0"/>
          <a:chExt cx="0" cy="0"/>
        </a:xfrm>
      </p:grpSpPr>
      <p:sp>
        <p:nvSpPr>
          <p:cNvPr id="796" name="Shape 796"/>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a:t>
            </a:r>
            <a:r>
              <a:rPr b="1" lang="en" sz="1500">
                <a:solidFill>
                  <a:srgbClr val="FF0000"/>
                </a:solidFill>
              </a:rPr>
              <a:t>61</a:t>
            </a:r>
          </a:p>
        </p:txBody>
      </p:sp>
      <p:sp>
        <p:nvSpPr>
          <p:cNvPr id="797" name="Shape 797"/>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798" name="Shape 798"/>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799" name="Shape 799"/>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20</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22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800" name="Shape 800"/>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801" name="Shape 801"/>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802" name="Shape 802"/>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t/>
                      </a:r>
                      <a:endParaRPr sz="1300">
                        <a:solidFill>
                          <a:srgbClr val="0000FF"/>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300">
                          <a:solidFill>
                            <a:srgbClr val="38761D"/>
                          </a:solidFill>
                        </a:rPr>
                        <a:t>Divide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803" name="Shape 803"/>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804" name="Shape 804"/>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805" name="Shape 805"/>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806" name="Shape 806"/>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807" name="Shape 807"/>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solidFill>
                  <a:srgbClr val="38761D"/>
                </a:solidFill>
              </a:rPr>
              <a:t>Yes</a:t>
            </a:r>
          </a:p>
          <a:p>
            <a:pPr lvl="0" rtl="0">
              <a:spcBef>
                <a:spcPts val="0"/>
              </a:spcBef>
              <a:buNone/>
            </a:pPr>
            <a:r>
              <a:t/>
            </a:r>
            <a:endParaRPr sz="900"/>
          </a:p>
        </p:txBody>
      </p:sp>
      <p:sp>
        <p:nvSpPr>
          <p:cNvPr id="808" name="Shape 808"/>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Add</a:t>
            </a:r>
          </a:p>
          <a:p>
            <a:pPr lvl="0" rtl="0">
              <a:spcBef>
                <a:spcPts val="0"/>
              </a:spcBef>
              <a:buNone/>
            </a:pPr>
            <a:r>
              <a:rPr lang="en" sz="900">
                <a:solidFill>
                  <a:srgbClr val="38761D"/>
                </a:solidFill>
              </a:rPr>
              <a:t>Div</a:t>
            </a:r>
            <a:r>
              <a:rPr lang="en" sz="900">
                <a:solidFill>
                  <a:srgbClr val="0000FF"/>
                </a:solidFill>
              </a:rPr>
              <a:t>	</a:t>
            </a:r>
          </a:p>
        </p:txBody>
      </p:sp>
      <p:sp>
        <p:nvSpPr>
          <p:cNvPr id="809" name="Shape 809"/>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F6</a:t>
            </a:r>
          </a:p>
          <a:p>
            <a:pPr lvl="0" rtl="0" algn="ctr">
              <a:spcBef>
                <a:spcPts val="0"/>
              </a:spcBef>
              <a:buNone/>
            </a:pPr>
            <a:r>
              <a:rPr lang="en" sz="900">
                <a:solidFill>
                  <a:srgbClr val="38761D"/>
                </a:solidFill>
              </a:rPr>
              <a:t>F10</a:t>
            </a:r>
          </a:p>
        </p:txBody>
      </p:sp>
      <p:sp>
        <p:nvSpPr>
          <p:cNvPr id="810" name="Shape 810"/>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F8</a:t>
            </a:r>
          </a:p>
          <a:p>
            <a:pPr lvl="0" rtl="0" algn="ctr">
              <a:spcBef>
                <a:spcPts val="0"/>
              </a:spcBef>
              <a:buNone/>
            </a:pPr>
            <a:r>
              <a:rPr lang="en" sz="900">
                <a:solidFill>
                  <a:srgbClr val="38761D"/>
                </a:solidFill>
              </a:rPr>
              <a:t>F0</a:t>
            </a:r>
          </a:p>
        </p:txBody>
      </p:sp>
      <p:sp>
        <p:nvSpPr>
          <p:cNvPr id="811" name="Shape 811"/>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rPr lang="en" sz="900"/>
              <a:t>F2</a:t>
            </a:r>
          </a:p>
          <a:p>
            <a:pPr lvl="0" rtl="0" algn="ctr">
              <a:spcBef>
                <a:spcPts val="0"/>
              </a:spcBef>
              <a:buNone/>
            </a:pPr>
            <a:r>
              <a:rPr lang="en" sz="900">
                <a:solidFill>
                  <a:srgbClr val="38761D"/>
                </a:solidFill>
              </a:rPr>
              <a:t>F6</a:t>
            </a:r>
          </a:p>
        </p:txBody>
      </p:sp>
      <p:sp>
        <p:nvSpPr>
          <p:cNvPr id="812" name="Shape 812"/>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p:txBody>
      </p:sp>
      <p:sp>
        <p:nvSpPr>
          <p:cNvPr id="813" name="Shape 813"/>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814" name="Shape 814"/>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No</a:t>
            </a:r>
          </a:p>
        </p:txBody>
      </p:sp>
      <p:sp>
        <p:nvSpPr>
          <p:cNvPr id="815" name="Shape 815"/>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rPr lang="en" sz="900"/>
              <a:t>Yes</a:t>
            </a:r>
          </a:p>
          <a:p>
            <a:pPr lvl="0" rtl="0">
              <a:spcBef>
                <a:spcPts val="0"/>
              </a:spcBef>
              <a:buNone/>
            </a:pPr>
            <a:r>
              <a:rPr lang="en" sz="900">
                <a:solidFill>
                  <a:srgbClr val="38761D"/>
                </a:solidFill>
              </a:rPr>
              <a:t>Yes</a:t>
            </a:r>
          </a:p>
        </p:txBody>
      </p:sp>
      <p:sp>
        <p:nvSpPr>
          <p:cNvPr id="816" name="Shape 816"/>
          <p:cNvSpPr txBox="1"/>
          <p:nvPr/>
        </p:nvSpPr>
        <p:spPr>
          <a:xfrm>
            <a:off x="6193850"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rgbClr val="0000FF"/>
                </a:solidFill>
              </a:rPr>
              <a:t>DIVD </a:t>
            </a:r>
            <a:r>
              <a:rPr lang="en"/>
              <a:t>completes execution</a:t>
            </a:r>
            <a:r>
              <a:rPr lang="en"/>
              <a:t>.</a:t>
            </a:r>
          </a:p>
        </p:txBody>
      </p:sp>
      <p:sp>
        <p:nvSpPr>
          <p:cNvPr id="817" name="Shape 817"/>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rPr lang="en" sz="900"/>
              <a:t>0</a:t>
            </a:r>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p:txBody>
      </p:sp>
      <p:sp>
        <p:nvSpPr>
          <p:cNvPr id="818" name="Shape 818"/>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txBox="1"/>
          <p:nvPr/>
        </p:nvSpPr>
        <p:spPr>
          <a:xfrm>
            <a:off x="7901775" y="60825"/>
            <a:ext cx="1740900" cy="791400"/>
          </a:xfrm>
          <a:prstGeom prst="rect">
            <a:avLst/>
          </a:prstGeom>
          <a:noFill/>
          <a:ln>
            <a:noFill/>
          </a:ln>
        </p:spPr>
        <p:txBody>
          <a:bodyPr anchorCtr="0" anchor="t" bIns="91425" lIns="91425" rIns="91425" tIns="91425">
            <a:noAutofit/>
          </a:bodyPr>
          <a:lstStyle/>
          <a:p>
            <a:pPr lvl="0" rtl="0">
              <a:spcBef>
                <a:spcPts val="0"/>
              </a:spcBef>
              <a:buNone/>
            </a:pPr>
            <a:r>
              <a:rPr b="1" lang="en" sz="1500"/>
              <a:t>CYCLE </a:t>
            </a:r>
            <a:r>
              <a:rPr b="1" lang="en" sz="1500"/>
              <a:t>62</a:t>
            </a:r>
          </a:p>
        </p:txBody>
      </p:sp>
      <p:sp>
        <p:nvSpPr>
          <p:cNvPr id="824" name="Shape 824"/>
          <p:cNvSpPr txBox="1"/>
          <p:nvPr/>
        </p:nvSpPr>
        <p:spPr>
          <a:xfrm>
            <a:off x="6646975" y="3481750"/>
            <a:ext cx="6511200" cy="759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825" name="Shape 825"/>
          <p:cNvSpPr txBox="1"/>
          <p:nvPr/>
        </p:nvSpPr>
        <p:spPr>
          <a:xfrm>
            <a:off x="158275" y="60825"/>
            <a:ext cx="2543400" cy="542700"/>
          </a:xfrm>
          <a:prstGeom prst="rect">
            <a:avLst/>
          </a:prstGeom>
          <a:noFill/>
          <a:ln>
            <a:noFill/>
          </a:ln>
        </p:spPr>
        <p:txBody>
          <a:bodyPr anchorCtr="0" anchor="t" bIns="91425" lIns="91425" rIns="91425" tIns="91425">
            <a:noAutofit/>
          </a:bodyPr>
          <a:lstStyle/>
          <a:p>
            <a:pPr lvl="0" rtl="0">
              <a:spcBef>
                <a:spcPts val="0"/>
              </a:spcBef>
              <a:buNone/>
            </a:pPr>
            <a:r>
              <a:rPr b="1" lang="en" sz="1200" u="sng"/>
              <a:t>Instruction Status</a:t>
            </a:r>
          </a:p>
          <a:p>
            <a:pPr lvl="0" rtl="0">
              <a:spcBef>
                <a:spcPts val="0"/>
              </a:spcBef>
              <a:buNone/>
            </a:pPr>
            <a:r>
              <a:t/>
            </a:r>
            <a:endParaRPr/>
          </a:p>
          <a:p>
            <a:pPr indent="0" lvl="0" marL="0" rtl="0">
              <a:spcBef>
                <a:spcPts val="0"/>
              </a:spcBef>
              <a:buNone/>
            </a:pPr>
            <a:r>
              <a:t/>
            </a:r>
            <a:endParaRPr/>
          </a:p>
        </p:txBody>
      </p:sp>
      <p:graphicFrame>
        <p:nvGraphicFramePr>
          <p:cNvPr id="826" name="Shape 826"/>
          <p:cNvGraphicFramePr/>
          <p:nvPr/>
        </p:nvGraphicFramePr>
        <p:xfrm>
          <a:off x="240337" y="358600"/>
          <a:ext cx="3000000" cy="3000000"/>
        </p:xfrm>
        <a:graphic>
          <a:graphicData uri="http://schemas.openxmlformats.org/drawingml/2006/table">
            <a:tbl>
              <a:tblPr>
                <a:noFill/>
                <a:tableStyleId>{FC22600F-3A1E-40F2-AC4E-408B28DAA20D}</a:tableStyleId>
              </a:tblPr>
              <a:tblGrid>
                <a:gridCol w="890825"/>
                <a:gridCol w="443000"/>
                <a:gridCol w="491550"/>
                <a:gridCol w="502800"/>
                <a:gridCol w="851375"/>
                <a:gridCol w="681775"/>
                <a:gridCol w="820575"/>
                <a:gridCol w="957475"/>
              </a:tblGrid>
              <a:tr h="525750">
                <a:tc gridSpan="2">
                  <a:txBody>
                    <a:bodyPr>
                      <a:noAutofit/>
                    </a:bodyPr>
                    <a:lstStyle/>
                    <a:p>
                      <a:pPr lvl="0" rtl="0">
                        <a:spcBef>
                          <a:spcPts val="0"/>
                        </a:spcBef>
                        <a:buNone/>
                      </a:pPr>
                      <a:r>
                        <a:rPr lang="en" sz="900"/>
                        <a:t>Instruction</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hMerge="1"/>
                <a:tc>
                  <a:txBody>
                    <a:bodyPr>
                      <a:noAutofit/>
                    </a:bodyPr>
                    <a:lstStyle/>
                    <a:p>
                      <a:pPr lvl="0" rtl="0">
                        <a:spcBef>
                          <a:spcPts val="0"/>
                        </a:spcBef>
                        <a:buNone/>
                      </a:pPr>
                      <a:r>
                        <a:rPr lang="en" sz="900"/>
                        <a:t>j</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900"/>
                        <a:t>k</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Issue</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Read Operand</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Execute Complete</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900"/>
                        <a:t>Write Result</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r>
              <a:tr h="165875">
                <a:tc>
                  <a:txBody>
                    <a:bodyPr>
                      <a:noAutofit/>
                    </a:bodyPr>
                    <a:lstStyle/>
                    <a:p>
                      <a:pPr lvl="0" rtl="0">
                        <a:spcBef>
                          <a:spcPts val="0"/>
                        </a:spcBef>
                        <a:buNone/>
                      </a:pPr>
                      <a:r>
                        <a:rPr lang="en" sz="1000"/>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34+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3</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137625">
                <a:tc>
                  <a:txBody>
                    <a:bodyPr>
                      <a:noAutofit/>
                    </a:bodyPr>
                    <a:lstStyle/>
                    <a:p>
                      <a:pPr lvl="0" rtl="0">
                        <a:spcBef>
                          <a:spcPts val="0"/>
                        </a:spcBef>
                        <a:buNone/>
                      </a:pPr>
                      <a:r>
                        <a:rPr lang="en" sz="1000">
                          <a:solidFill>
                            <a:srgbClr val="FF0000"/>
                          </a:solidFill>
                        </a:rPr>
                        <a:t>LD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45+</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00"/>
                          </a:solidFill>
                        </a:rPr>
                        <a:t>R3</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5</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0000FF"/>
                          </a:solidFill>
                        </a:rPr>
                        <a:t>MULT1</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0000FF"/>
                          </a:solidFill>
                        </a:rPr>
                        <a:t>F4</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6</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20</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FF00FF"/>
                          </a:solidFill>
                        </a:rPr>
                        <a:t>SUBD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FF00FF"/>
                          </a:solidFill>
                        </a:rPr>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7</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9</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12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solidFill>
                            <a:srgbClr val="38761D"/>
                          </a:solidFill>
                        </a:rPr>
                        <a:t>DIVD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F10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F0</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solidFill>
                            <a:srgbClr val="38761D"/>
                          </a:solidFill>
                        </a:rPr>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8</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21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61</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c>
                  <a:txBody>
                    <a:bodyPr>
                      <a:noAutofit/>
                    </a:bodyPr>
                    <a:lstStyle/>
                    <a:p>
                      <a:pPr lvl="0" rtl="0" algn="ctr">
                        <a:spcBef>
                          <a:spcPts val="0"/>
                        </a:spcBef>
                        <a:buNone/>
                      </a:pPr>
                      <a:r>
                        <a:rPr lang="en" sz="1000"/>
                        <a:t>62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999999">
                          <a:alpha val="0"/>
                        </a:srgbClr>
                      </a:solidFill>
                      <a:prstDash val="solid"/>
                      <a:round/>
                      <a:headEnd len="med" w="med" type="none"/>
                      <a:tailEnd len="med" w="med" type="none"/>
                    </a:lnB>
                  </a:tcPr>
                </a:tc>
              </a:tr>
              <a:tr h="284050">
                <a:tc>
                  <a:txBody>
                    <a:bodyPr>
                      <a:noAutofit/>
                    </a:bodyPr>
                    <a:lstStyle/>
                    <a:p>
                      <a:pPr lvl="0" rtl="0">
                        <a:spcBef>
                          <a:spcPts val="0"/>
                        </a:spcBef>
                        <a:buNone/>
                      </a:pPr>
                      <a:r>
                        <a:rPr lang="en" sz="1000"/>
                        <a:t>ADDD</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F6</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F8</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spcBef>
                          <a:spcPts val="0"/>
                        </a:spcBef>
                        <a:buNone/>
                      </a:pPr>
                      <a:r>
                        <a:rPr lang="en" sz="1000"/>
                        <a:t>F2</a:t>
                      </a:r>
                    </a:p>
                  </a:txBody>
                  <a:tcPr marT="91425" marB="91425" marR="91425" marL="91425">
                    <a:lnL cap="flat" cmpd="sng" w="9525">
                      <a:solidFill>
                        <a:srgbClr val="666666"/>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13</a:t>
                      </a:r>
                    </a:p>
                  </a:txBody>
                  <a:tcPr marT="91425" marB="91425" marR="91425" marL="91425">
                    <a:lnL cap="flat" cmpd="sng" w="9525">
                      <a:solidFill>
                        <a:srgbClr val="666666"/>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14</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16</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999999">
                          <a:alpha val="0"/>
                        </a:srgbClr>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c>
                  <a:txBody>
                    <a:bodyPr>
                      <a:noAutofit/>
                    </a:bodyPr>
                    <a:lstStyle/>
                    <a:p>
                      <a:pPr lvl="0" rtl="0" algn="ctr">
                        <a:spcBef>
                          <a:spcPts val="0"/>
                        </a:spcBef>
                        <a:buNone/>
                      </a:pPr>
                      <a:r>
                        <a:rPr lang="en" sz="1000"/>
                        <a:t>22</a:t>
                      </a:r>
                    </a:p>
                  </a:txBody>
                  <a:tcPr marT="91425" marB="91425" marR="91425" marL="91425">
                    <a:lnL cap="flat" cmpd="sng" w="9525">
                      <a:solidFill>
                        <a:srgbClr val="999999">
                          <a:alpha val="0"/>
                        </a:srgbClr>
                      </a:solidFill>
                      <a:prstDash val="solid"/>
                      <a:round/>
                      <a:headEnd len="med" w="med" type="none"/>
                      <a:tailEnd len="med" w="med" type="none"/>
                    </a:lnL>
                    <a:lnR cap="flat" cmpd="sng" w="9525">
                      <a:solidFill>
                        <a:srgbClr val="666666"/>
                      </a:solidFill>
                      <a:prstDash val="solid"/>
                      <a:round/>
                      <a:headEnd len="med" w="med" type="none"/>
                      <a:tailEnd len="med" w="med" type="none"/>
                    </a:lnR>
                    <a:lnT cap="flat" cmpd="sng" w="9525">
                      <a:solidFill>
                        <a:srgbClr val="999999">
                          <a:alpha val="0"/>
                        </a:srgbClr>
                      </a:solidFill>
                      <a:prstDash val="solid"/>
                      <a:round/>
                      <a:headEnd len="med" w="med" type="none"/>
                      <a:tailEnd len="med" w="med" type="none"/>
                    </a:lnT>
                    <a:lnB cap="flat" cmpd="sng" w="9525">
                      <a:solidFill>
                        <a:srgbClr val="666666"/>
                      </a:solidFill>
                      <a:prstDash val="solid"/>
                      <a:round/>
                      <a:headEnd len="med" w="med" type="none"/>
                      <a:tailEnd len="med" w="med" type="none"/>
                    </a:lnB>
                  </a:tcPr>
                </a:tc>
              </a:tr>
            </a:tbl>
          </a:graphicData>
        </a:graphic>
      </p:graphicFrame>
      <p:sp>
        <p:nvSpPr>
          <p:cNvPr id="827" name="Shape 827"/>
          <p:cNvSpPr txBox="1"/>
          <p:nvPr/>
        </p:nvSpPr>
        <p:spPr>
          <a:xfrm>
            <a:off x="118812" y="2926125"/>
            <a:ext cx="24303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Functional Unit Status</a:t>
            </a:r>
          </a:p>
        </p:txBody>
      </p:sp>
      <p:sp>
        <p:nvSpPr>
          <p:cNvPr id="828" name="Shape 828"/>
          <p:cNvSpPr txBox="1"/>
          <p:nvPr/>
        </p:nvSpPr>
        <p:spPr>
          <a:xfrm>
            <a:off x="158275" y="4160025"/>
            <a:ext cx="2351400" cy="305100"/>
          </a:xfrm>
          <a:prstGeom prst="rect">
            <a:avLst/>
          </a:prstGeom>
          <a:noFill/>
          <a:ln>
            <a:noFill/>
          </a:ln>
        </p:spPr>
        <p:txBody>
          <a:bodyPr anchorCtr="0" anchor="t" bIns="91425" lIns="91425" rIns="91425" tIns="91425">
            <a:noAutofit/>
          </a:bodyPr>
          <a:lstStyle/>
          <a:p>
            <a:pPr lvl="0" rtl="0">
              <a:spcBef>
                <a:spcPts val="0"/>
              </a:spcBef>
              <a:buNone/>
            </a:pPr>
            <a:r>
              <a:rPr b="1" lang="en" sz="1200" u="sng"/>
              <a:t>Register Result Status</a:t>
            </a:r>
          </a:p>
          <a:p>
            <a:pPr lvl="0" rtl="0">
              <a:spcBef>
                <a:spcPts val="0"/>
              </a:spcBef>
              <a:buNone/>
            </a:pPr>
            <a:r>
              <a:t/>
            </a:r>
            <a:endParaRPr/>
          </a:p>
        </p:txBody>
      </p:sp>
      <p:graphicFrame>
        <p:nvGraphicFramePr>
          <p:cNvPr id="829" name="Shape 829"/>
          <p:cNvGraphicFramePr/>
          <p:nvPr/>
        </p:nvGraphicFramePr>
        <p:xfrm>
          <a:off x="2252662" y="4351090"/>
          <a:ext cx="3000000" cy="2999999"/>
        </p:xfrm>
        <a:graphic>
          <a:graphicData uri="http://schemas.openxmlformats.org/drawingml/2006/table">
            <a:tbl>
              <a:tblPr>
                <a:noFill/>
                <a:tableStyleId>{FC22600F-3A1E-40F2-AC4E-408B28DAA20D}</a:tableStyleId>
              </a:tblPr>
              <a:tblGrid>
                <a:gridCol w="745700"/>
                <a:gridCol w="745700"/>
                <a:gridCol w="745700"/>
                <a:gridCol w="745700"/>
                <a:gridCol w="745700"/>
                <a:gridCol w="745700"/>
                <a:gridCol w="745700"/>
                <a:gridCol w="745700"/>
                <a:gridCol w="745700"/>
              </a:tblGrid>
              <a:tr h="261975">
                <a:tc>
                  <a:txBody>
                    <a:bodyPr>
                      <a:noAutofit/>
                    </a:bodyPr>
                    <a:lstStyle/>
                    <a:p>
                      <a:pPr lvl="0" rtl="0" algn="ctr">
                        <a:spcBef>
                          <a:spcPts val="0"/>
                        </a:spcBef>
                        <a:buNone/>
                      </a:pPr>
                      <a:r>
                        <a:rPr lang="en" sz="1200"/>
                        <a:t>F0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F6</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F8</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F12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F30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1975">
                <a:tc>
                  <a:txBody>
                    <a:bodyPr>
                      <a:noAutofit/>
                    </a:bodyPr>
                    <a:lstStyle/>
                    <a:p>
                      <a:pPr lvl="0" rtl="0">
                        <a:spcBef>
                          <a:spcPts val="0"/>
                        </a:spcBef>
                        <a:buNone/>
                      </a:pPr>
                      <a:r>
                        <a:t/>
                      </a:r>
                      <a:endParaRPr sz="1300">
                        <a:solidFill>
                          <a:srgbClr val="0000FF"/>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FF0000"/>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solidFill>
                          <a:srgbClr val="38761D"/>
                        </a:solidFill>
                      </a:endParaRP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sz="13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830" name="Shape 830"/>
          <p:cNvSpPr txBox="1"/>
          <p:nvPr/>
        </p:nvSpPr>
        <p:spPr>
          <a:xfrm>
            <a:off x="1817375" y="4716800"/>
            <a:ext cx="435300" cy="381000"/>
          </a:xfrm>
          <a:prstGeom prst="rect">
            <a:avLst/>
          </a:prstGeom>
          <a:noFill/>
          <a:ln>
            <a:noFill/>
          </a:ln>
        </p:spPr>
        <p:txBody>
          <a:bodyPr anchorCtr="0" anchor="t" bIns="91425" lIns="91425" rIns="91425" tIns="91425">
            <a:noAutofit/>
          </a:bodyPr>
          <a:lstStyle/>
          <a:p>
            <a:pPr lvl="0" rtl="0">
              <a:spcBef>
                <a:spcPts val="0"/>
              </a:spcBef>
              <a:buNone/>
            </a:pPr>
            <a:r>
              <a:rPr lang="en"/>
              <a:t>FU	</a:t>
            </a:r>
          </a:p>
        </p:txBody>
      </p:sp>
      <p:sp>
        <p:nvSpPr>
          <p:cNvPr id="831" name="Shape 831"/>
          <p:cNvSpPr txBox="1"/>
          <p:nvPr/>
        </p:nvSpPr>
        <p:spPr>
          <a:xfrm>
            <a:off x="2081875" y="3034775"/>
            <a:ext cx="5077500" cy="216600"/>
          </a:xfrm>
          <a:prstGeom prst="rect">
            <a:avLst/>
          </a:prstGeom>
          <a:noFill/>
          <a:ln>
            <a:noFill/>
          </a:ln>
        </p:spPr>
        <p:txBody>
          <a:bodyPr anchorCtr="0" anchor="t" bIns="91425" lIns="91425" rIns="91425" tIns="91425">
            <a:noAutofit/>
          </a:bodyPr>
          <a:lstStyle/>
          <a:p>
            <a:pPr indent="0" lvl="0" marL="0" rtl="0">
              <a:spcBef>
                <a:spcPts val="0"/>
              </a:spcBef>
              <a:buNone/>
            </a:pPr>
            <a:r>
              <a:rPr b="1" lang="en" sz="1000"/>
              <a:t>Time	Name	Busy	Op	Fi	Fj	Fk	Qj	Qk	Rj	Rk</a:t>
            </a:r>
          </a:p>
        </p:txBody>
      </p:sp>
      <p:sp>
        <p:nvSpPr>
          <p:cNvPr id="832" name="Shape 832"/>
          <p:cNvSpPr txBox="1"/>
          <p:nvPr/>
        </p:nvSpPr>
        <p:spPr>
          <a:xfrm>
            <a:off x="2549125" y="3251362"/>
            <a:ext cx="612300" cy="1004100"/>
          </a:xfrm>
          <a:prstGeom prst="rect">
            <a:avLst/>
          </a:prstGeom>
          <a:noFill/>
          <a:ln>
            <a:noFill/>
          </a:ln>
        </p:spPr>
        <p:txBody>
          <a:bodyPr anchorCtr="0" anchor="t" bIns="91425" lIns="91425" rIns="91425" tIns="91425">
            <a:noAutofit/>
          </a:bodyPr>
          <a:lstStyle/>
          <a:p>
            <a:pPr lvl="0" rtl="0">
              <a:spcBef>
                <a:spcPts val="0"/>
              </a:spcBef>
              <a:buNone/>
            </a:pPr>
            <a:r>
              <a:rPr lang="en" sz="900"/>
              <a:t>Integer</a:t>
            </a:r>
          </a:p>
          <a:p>
            <a:pPr lvl="0" rtl="0">
              <a:spcBef>
                <a:spcPts val="0"/>
              </a:spcBef>
              <a:buNone/>
            </a:pPr>
            <a:r>
              <a:rPr lang="en" sz="900"/>
              <a:t>Mult1</a:t>
            </a:r>
          </a:p>
          <a:p>
            <a:pPr lvl="0" rtl="0">
              <a:spcBef>
                <a:spcPts val="0"/>
              </a:spcBef>
              <a:buNone/>
            </a:pPr>
            <a:r>
              <a:rPr lang="en" sz="900"/>
              <a:t>Mult2</a:t>
            </a:r>
          </a:p>
          <a:p>
            <a:pPr lvl="0" rtl="0">
              <a:spcBef>
                <a:spcPts val="0"/>
              </a:spcBef>
              <a:buNone/>
            </a:pPr>
            <a:r>
              <a:rPr lang="en" sz="900"/>
              <a:t>Add</a:t>
            </a:r>
          </a:p>
          <a:p>
            <a:pPr lvl="0" rtl="0">
              <a:spcBef>
                <a:spcPts val="0"/>
              </a:spcBef>
              <a:buNone/>
            </a:pPr>
            <a:r>
              <a:rPr lang="en" sz="900"/>
              <a:t>Divide</a:t>
            </a:r>
          </a:p>
        </p:txBody>
      </p:sp>
      <p:sp>
        <p:nvSpPr>
          <p:cNvPr id="833" name="Shape 833"/>
          <p:cNvSpPr txBox="1"/>
          <p:nvPr/>
        </p:nvSpPr>
        <p:spPr>
          <a:xfrm>
            <a:off x="3089875" y="3306525"/>
            <a:ext cx="339000" cy="853500"/>
          </a:xfrm>
          <a:prstGeom prst="rect">
            <a:avLst/>
          </a:prstGeom>
          <a:noFill/>
          <a:ln>
            <a:noFill/>
          </a:ln>
        </p:spPr>
        <p:txBody>
          <a:bodyPr anchorCtr="0" anchor="t" bIns="91425" lIns="91425" rIns="91425" tIns="91425">
            <a:noAutofit/>
          </a:bodyPr>
          <a:lstStyle/>
          <a:p>
            <a:pPr lvl="0" rtl="0">
              <a:spcBef>
                <a:spcPts val="0"/>
              </a:spcBef>
              <a:buNone/>
            </a:pPr>
            <a:r>
              <a:t/>
            </a:r>
            <a:endParaRPr sz="700"/>
          </a:p>
        </p:txBody>
      </p:sp>
      <p:sp>
        <p:nvSpPr>
          <p:cNvPr id="834" name="Shape 834"/>
          <p:cNvSpPr txBox="1"/>
          <p:nvPr/>
        </p:nvSpPr>
        <p:spPr>
          <a:xfrm>
            <a:off x="3012025" y="3231212"/>
            <a:ext cx="494700" cy="1004100"/>
          </a:xfrm>
          <a:prstGeom prst="rect">
            <a:avLst/>
          </a:prstGeom>
          <a:noFill/>
          <a:ln>
            <a:noFill/>
          </a:ln>
        </p:spPr>
        <p:txBody>
          <a:bodyPr anchorCtr="0" anchor="t" bIns="91425" lIns="91425" rIns="91425" tIns="91425">
            <a:noAutofit/>
          </a:bodyPr>
          <a:lstStyle/>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rPr lang="en" sz="900"/>
              <a:t>No</a:t>
            </a:r>
          </a:p>
          <a:p>
            <a:pPr lvl="0" rtl="0">
              <a:spcBef>
                <a:spcPts val="0"/>
              </a:spcBef>
              <a:buNone/>
            </a:pPr>
            <a:r>
              <a:t/>
            </a:r>
            <a:endParaRPr sz="900"/>
          </a:p>
        </p:txBody>
      </p:sp>
      <p:sp>
        <p:nvSpPr>
          <p:cNvPr id="835" name="Shape 835"/>
          <p:cNvSpPr txBox="1"/>
          <p:nvPr/>
        </p:nvSpPr>
        <p:spPr>
          <a:xfrm>
            <a:off x="3448250" y="3231225"/>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t/>
            </a:r>
            <a:endParaRPr sz="900"/>
          </a:p>
          <a:p>
            <a:pPr lvl="0" rtl="0">
              <a:spcBef>
                <a:spcPts val="0"/>
              </a:spcBef>
              <a:buNone/>
            </a:pPr>
            <a:r>
              <a:rPr lang="en" sz="900">
                <a:solidFill>
                  <a:srgbClr val="0000FF"/>
                </a:solidFill>
              </a:rPr>
              <a:t>	</a:t>
            </a:r>
          </a:p>
        </p:txBody>
      </p:sp>
      <p:sp>
        <p:nvSpPr>
          <p:cNvPr id="836" name="Shape 836"/>
          <p:cNvSpPr txBox="1"/>
          <p:nvPr/>
        </p:nvSpPr>
        <p:spPr>
          <a:xfrm>
            <a:off x="3774175"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t/>
            </a:r>
            <a:endParaRPr sz="900"/>
          </a:p>
          <a:p>
            <a:pPr lvl="0" rtl="0" algn="ctr">
              <a:spcBef>
                <a:spcPts val="0"/>
              </a:spcBef>
              <a:buNone/>
            </a:pPr>
            <a:r>
              <a:t/>
            </a:r>
            <a:endParaRPr sz="900">
              <a:solidFill>
                <a:srgbClr val="38761D"/>
              </a:solidFill>
            </a:endParaRPr>
          </a:p>
        </p:txBody>
      </p:sp>
      <p:sp>
        <p:nvSpPr>
          <p:cNvPr id="837" name="Shape 837"/>
          <p:cNvSpPr txBox="1"/>
          <p:nvPr/>
        </p:nvSpPr>
        <p:spPr>
          <a:xfrm>
            <a:off x="4227300"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t/>
            </a:r>
            <a:endParaRPr sz="900"/>
          </a:p>
          <a:p>
            <a:pPr lvl="0" rtl="0" algn="ctr">
              <a:spcBef>
                <a:spcPts val="0"/>
              </a:spcBef>
              <a:buNone/>
            </a:pPr>
            <a:r>
              <a:t/>
            </a:r>
            <a:endParaRPr sz="900">
              <a:solidFill>
                <a:srgbClr val="38761D"/>
              </a:solidFill>
            </a:endParaRPr>
          </a:p>
        </p:txBody>
      </p:sp>
      <p:sp>
        <p:nvSpPr>
          <p:cNvPr id="838" name="Shape 838"/>
          <p:cNvSpPr txBox="1"/>
          <p:nvPr/>
        </p:nvSpPr>
        <p:spPr>
          <a:xfrm>
            <a:off x="4653912" y="3231212"/>
            <a:ext cx="612300" cy="1004100"/>
          </a:xfrm>
          <a:prstGeom prst="rect">
            <a:avLst/>
          </a:prstGeom>
          <a:noFill/>
          <a:ln>
            <a:noFill/>
          </a:ln>
        </p:spPr>
        <p:txBody>
          <a:bodyPr anchorCtr="0" anchor="t" bIns="91425" lIns="91425" rIns="91425" tIns="91425">
            <a:noAutofit/>
          </a:bodyPr>
          <a:lstStyle/>
          <a:p>
            <a:pPr lvl="0" rtl="0" algn="ctr">
              <a:spcBef>
                <a:spcPts val="0"/>
              </a:spcBef>
              <a:buNone/>
            </a:pPr>
            <a:r>
              <a:t/>
            </a:r>
            <a:endParaRPr sz="900">
              <a:solidFill>
                <a:srgbClr val="FF0000"/>
              </a:solidFill>
            </a:endParaRPr>
          </a:p>
          <a:p>
            <a:pPr lvl="0" rtl="0" algn="ctr">
              <a:spcBef>
                <a:spcPts val="0"/>
              </a:spcBef>
              <a:buNone/>
            </a:pPr>
            <a:r>
              <a:t/>
            </a:r>
            <a:endParaRPr sz="900">
              <a:solidFill>
                <a:srgbClr val="0000FF"/>
              </a:solidFill>
            </a:endParaRPr>
          </a:p>
          <a:p>
            <a:pPr lvl="0" rtl="0" algn="ctr">
              <a:spcBef>
                <a:spcPts val="0"/>
              </a:spcBef>
              <a:buNone/>
            </a:pPr>
            <a:r>
              <a:t/>
            </a:r>
            <a:endParaRPr sz="900">
              <a:solidFill>
                <a:srgbClr val="0000FF"/>
              </a:solidFill>
            </a:endParaRPr>
          </a:p>
          <a:p>
            <a:pPr lvl="0" rtl="0" algn="ctr">
              <a:spcBef>
                <a:spcPts val="0"/>
              </a:spcBef>
              <a:buNone/>
            </a:pPr>
            <a:r>
              <a:t/>
            </a:r>
            <a:endParaRPr sz="900"/>
          </a:p>
          <a:p>
            <a:pPr lvl="0" rtl="0" algn="ctr">
              <a:spcBef>
                <a:spcPts val="0"/>
              </a:spcBef>
              <a:buNone/>
            </a:pPr>
            <a:r>
              <a:t/>
            </a:r>
            <a:endParaRPr sz="900">
              <a:solidFill>
                <a:srgbClr val="38761D"/>
              </a:solidFill>
            </a:endParaRPr>
          </a:p>
        </p:txBody>
      </p:sp>
      <p:sp>
        <p:nvSpPr>
          <p:cNvPr id="839" name="Shape 839"/>
          <p:cNvSpPr txBox="1"/>
          <p:nvPr/>
        </p:nvSpPr>
        <p:spPr>
          <a:xfrm>
            <a:off x="5210562"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FF0000"/>
              </a:solidFill>
            </a:endParaRPr>
          </a:p>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p:txBody>
      </p:sp>
      <p:sp>
        <p:nvSpPr>
          <p:cNvPr id="840" name="Shape 840"/>
          <p:cNvSpPr txBox="1"/>
          <p:nvPr/>
        </p:nvSpPr>
        <p:spPr>
          <a:xfrm>
            <a:off x="5708825"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p>
          <a:p>
            <a:pPr lvl="0" rtl="0">
              <a:spcBef>
                <a:spcPts val="0"/>
              </a:spcBef>
              <a:buNone/>
            </a:pPr>
            <a:r>
              <a:t/>
            </a:r>
            <a:endParaRPr sz="900"/>
          </a:p>
          <a:p>
            <a:pPr lvl="0" rtl="0">
              <a:spcBef>
                <a:spcPts val="0"/>
              </a:spcBef>
              <a:buNone/>
            </a:pPr>
            <a:r>
              <a:t/>
            </a:r>
            <a:endParaRPr sz="900">
              <a:solidFill>
                <a:srgbClr val="FF0000"/>
              </a:solidFill>
            </a:endParaRPr>
          </a:p>
        </p:txBody>
      </p:sp>
      <p:sp>
        <p:nvSpPr>
          <p:cNvPr id="841" name="Shape 841"/>
          <p:cNvSpPr txBox="1"/>
          <p:nvPr/>
        </p:nvSpPr>
        <p:spPr>
          <a:xfrm>
            <a:off x="61938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t/>
            </a:r>
            <a:endParaRPr sz="900"/>
          </a:p>
          <a:p>
            <a:pPr lvl="0" rtl="0">
              <a:spcBef>
                <a:spcPts val="0"/>
              </a:spcBef>
              <a:buNone/>
            </a:pPr>
            <a:r>
              <a:t/>
            </a:r>
            <a:endParaRPr sz="900">
              <a:solidFill>
                <a:srgbClr val="38761D"/>
              </a:solidFill>
            </a:endParaRPr>
          </a:p>
        </p:txBody>
      </p:sp>
      <p:sp>
        <p:nvSpPr>
          <p:cNvPr id="842" name="Shape 842"/>
          <p:cNvSpPr txBox="1"/>
          <p:nvPr/>
        </p:nvSpPr>
        <p:spPr>
          <a:xfrm>
            <a:off x="6646950" y="3231212"/>
            <a:ext cx="612300" cy="1004100"/>
          </a:xfrm>
          <a:prstGeom prst="rect">
            <a:avLst/>
          </a:prstGeom>
          <a:noFill/>
          <a:ln>
            <a:noFill/>
          </a:ln>
        </p:spPr>
        <p:txBody>
          <a:bodyPr anchorCtr="0" anchor="t" bIns="91425" lIns="91425" rIns="91425" tIns="91425">
            <a:noAutofit/>
          </a:bodyPr>
          <a:lstStyle/>
          <a:p>
            <a:pPr lvl="0" rtl="0">
              <a:spcBef>
                <a:spcPts val="0"/>
              </a:spcBef>
              <a:buNone/>
            </a:pPr>
            <a:r>
              <a:t/>
            </a:r>
            <a:endParaRPr sz="900">
              <a:solidFill>
                <a:srgbClr val="FF0000"/>
              </a:solidFill>
            </a:endParaRPr>
          </a:p>
          <a:p>
            <a:pPr lvl="0" rtl="0">
              <a:spcBef>
                <a:spcPts val="0"/>
              </a:spcBef>
              <a:buNone/>
            </a:pPr>
            <a:r>
              <a:t/>
            </a:r>
            <a:endParaRPr sz="900">
              <a:solidFill>
                <a:srgbClr val="0000FF"/>
              </a:solidFill>
            </a:endParaRPr>
          </a:p>
          <a:p>
            <a:pPr lvl="0" rtl="0">
              <a:spcBef>
                <a:spcPts val="0"/>
              </a:spcBef>
              <a:buNone/>
            </a:pPr>
            <a:r>
              <a:t/>
            </a:r>
            <a:endParaRPr sz="900">
              <a:solidFill>
                <a:srgbClr val="0000FF"/>
              </a:solidFill>
            </a:endParaRPr>
          </a:p>
          <a:p>
            <a:pPr lvl="0" rtl="0">
              <a:spcBef>
                <a:spcPts val="0"/>
              </a:spcBef>
              <a:buNone/>
            </a:pPr>
            <a:r>
              <a:t/>
            </a:r>
            <a:endParaRPr sz="900"/>
          </a:p>
          <a:p>
            <a:pPr lvl="0" rtl="0">
              <a:spcBef>
                <a:spcPts val="0"/>
              </a:spcBef>
              <a:buNone/>
            </a:pPr>
            <a:r>
              <a:t/>
            </a:r>
            <a:endParaRPr sz="900">
              <a:solidFill>
                <a:srgbClr val="38761D"/>
              </a:solidFill>
            </a:endParaRPr>
          </a:p>
        </p:txBody>
      </p:sp>
      <p:sp>
        <p:nvSpPr>
          <p:cNvPr id="843" name="Shape 843"/>
          <p:cNvSpPr txBox="1"/>
          <p:nvPr/>
        </p:nvSpPr>
        <p:spPr>
          <a:xfrm>
            <a:off x="6193850" y="471225"/>
            <a:ext cx="2718000" cy="10041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4700"/>
              <a:t>DONE</a:t>
            </a:r>
          </a:p>
          <a:p>
            <a:pPr lvl="0" rtl="0" algn="ctr">
              <a:spcBef>
                <a:spcPts val="0"/>
              </a:spcBef>
              <a:buNone/>
            </a:pPr>
            <a:r>
              <a:rPr lang="en" sz="800"/>
              <a:t>(I’m sorry that took so long)</a:t>
            </a:r>
          </a:p>
        </p:txBody>
      </p:sp>
      <p:sp>
        <p:nvSpPr>
          <p:cNvPr id="844" name="Shape 844"/>
          <p:cNvSpPr txBox="1"/>
          <p:nvPr/>
        </p:nvSpPr>
        <p:spPr>
          <a:xfrm>
            <a:off x="1965800" y="3261487"/>
            <a:ext cx="612300" cy="1004100"/>
          </a:xfrm>
          <a:prstGeom prst="rect">
            <a:avLst/>
          </a:prstGeom>
          <a:noFill/>
          <a:ln>
            <a:noFill/>
          </a:ln>
        </p:spPr>
        <p:txBody>
          <a:bodyPr anchorCtr="0" anchor="t" bIns="91425" lIns="91425" rIns="91425" tIns="91425">
            <a:noAutofit/>
          </a:bodyPr>
          <a:lstStyle/>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a:p>
            <a:pPr lvl="0" rtl="0" algn="r">
              <a:spcBef>
                <a:spcPts val="0"/>
              </a:spcBef>
              <a:buNone/>
            </a:pPr>
            <a:r>
              <a:t/>
            </a:r>
            <a:endParaRPr sz="900"/>
          </a:p>
        </p:txBody>
      </p:sp>
      <p:sp>
        <p:nvSpPr>
          <p:cNvPr id="845" name="Shape 845"/>
          <p:cNvSpPr txBox="1"/>
          <p:nvPr/>
        </p:nvSpPr>
        <p:spPr>
          <a:xfrm>
            <a:off x="2509675" y="2818175"/>
            <a:ext cx="4563000" cy="216600"/>
          </a:xfrm>
          <a:prstGeom prst="rect">
            <a:avLst/>
          </a:prstGeom>
          <a:noFill/>
          <a:ln>
            <a:noFill/>
          </a:ln>
        </p:spPr>
        <p:txBody>
          <a:bodyPr anchorCtr="0" anchor="t" bIns="91425" lIns="91425" rIns="91425" tIns="91425">
            <a:noAutofit/>
          </a:bodyPr>
          <a:lstStyle/>
          <a:p>
            <a:pPr lvl="0" rtl="0">
              <a:spcBef>
                <a:spcPts val="0"/>
              </a:spcBef>
              <a:buNone/>
            </a:pPr>
            <a:r>
              <a:rPr lang="en"/>
              <a:t>			</a:t>
            </a:r>
            <a:r>
              <a:rPr i="1" lang="en" sz="1000"/>
              <a:t>Dest	S1	S2     FU for j	FU for k  Fj?      Fk?</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9" name="Shape 849"/>
        <p:cNvGrpSpPr/>
        <p:nvPr/>
      </p:nvGrpSpPr>
      <p:grpSpPr>
        <a:xfrm>
          <a:off x="0" y="0"/>
          <a:ext cx="0" cy="0"/>
          <a:chOff x="0" y="0"/>
          <a:chExt cx="0" cy="0"/>
        </a:xfrm>
      </p:grpSpPr>
      <p:sp>
        <p:nvSpPr>
          <p:cNvPr id="850" name="Shape 850"/>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Limitations of Scoreboarding</a:t>
            </a:r>
          </a:p>
        </p:txBody>
      </p:sp>
      <p:sp>
        <p:nvSpPr>
          <p:cNvPr id="851" name="Shape 851"/>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har char="-"/>
            </a:pPr>
            <a:r>
              <a:rPr lang="en"/>
              <a:t>No Forwarding Logic</a:t>
            </a:r>
          </a:p>
          <a:p>
            <a:pPr indent="-228600" lvl="0" marL="457200" rtl="0">
              <a:spcBef>
                <a:spcPts val="0"/>
              </a:spcBef>
              <a:buChar char="-"/>
            </a:pPr>
            <a:r>
              <a:rPr lang="en"/>
              <a:t>Limited to instructions in basic block (within one branch)</a:t>
            </a:r>
          </a:p>
          <a:p>
            <a:pPr indent="-228600" lvl="0" marL="457200" rtl="0">
              <a:spcBef>
                <a:spcPts val="0"/>
              </a:spcBef>
              <a:buChar char="-"/>
            </a:pPr>
            <a:r>
              <a:rPr lang="en"/>
              <a:t>Depends on number and types of functional units</a:t>
            </a:r>
          </a:p>
          <a:p>
            <a:pPr indent="-228600" lvl="0" marL="457200" rtl="0">
              <a:spcBef>
                <a:spcPts val="0"/>
              </a:spcBef>
              <a:buChar char="-"/>
            </a:pPr>
            <a:r>
              <a:rPr lang="en"/>
              <a:t>Stalls are caused by WAW hazards</a:t>
            </a:r>
          </a:p>
          <a:p>
            <a:pPr indent="-228600" lvl="0" marL="457200">
              <a:spcBef>
                <a:spcPts val="0"/>
              </a:spcBef>
              <a:buChar char="-"/>
            </a:pPr>
            <a:r>
              <a:rPr lang="en"/>
              <a:t>WAR and WAW can be solved better with other techniques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5" name="Shape 855"/>
        <p:cNvGrpSpPr/>
        <p:nvPr/>
      </p:nvGrpSpPr>
      <p:grpSpPr>
        <a:xfrm>
          <a:off x="0" y="0"/>
          <a:ext cx="0" cy="0"/>
          <a:chOff x="0" y="0"/>
          <a:chExt cx="0" cy="0"/>
        </a:xfrm>
      </p:grpSpPr>
      <p:sp>
        <p:nvSpPr>
          <p:cNvPr id="856" name="Shape 856"/>
          <p:cNvSpPr txBox="1"/>
          <p:nvPr>
            <p:ph type="title"/>
          </p:nvPr>
        </p:nvSpPr>
        <p:spPr>
          <a:xfrm>
            <a:off x="430800" y="1889700"/>
            <a:ext cx="8282400" cy="1516500"/>
          </a:xfrm>
          <a:prstGeom prst="rect">
            <a:avLst/>
          </a:prstGeom>
        </p:spPr>
        <p:txBody>
          <a:bodyPr anchorCtr="0" anchor="ctr" bIns="91425" lIns="91425" rIns="91425" tIns="91425">
            <a:noAutofit/>
          </a:bodyPr>
          <a:lstStyle/>
          <a:p>
            <a:pPr lvl="0" rtl="0">
              <a:spcBef>
                <a:spcPts val="0"/>
              </a:spcBef>
              <a:buNone/>
            </a:pPr>
            <a:r>
              <a:rPr lang="en"/>
              <a:t>Tomasulo’s Algorithm</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0" name="Shape 860"/>
        <p:cNvGrpSpPr/>
        <p:nvPr/>
      </p:nvGrpSpPr>
      <p:grpSpPr>
        <a:xfrm>
          <a:off x="0" y="0"/>
          <a:ext cx="0" cy="0"/>
          <a:chOff x="0" y="0"/>
          <a:chExt cx="0" cy="0"/>
        </a:xfrm>
      </p:grpSpPr>
      <p:sp>
        <p:nvSpPr>
          <p:cNvPr id="861" name="Shape 861"/>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Background Info - Tomasulo’s</a:t>
            </a:r>
          </a:p>
        </p:txBody>
      </p:sp>
      <p:sp>
        <p:nvSpPr>
          <p:cNvPr id="862" name="Shape 862"/>
          <p:cNvSpPr txBox="1"/>
          <p:nvPr>
            <p:ph idx="1" type="body"/>
          </p:nvPr>
        </p:nvSpPr>
        <p:spPr>
          <a:xfrm>
            <a:off x="311700" y="1304875"/>
            <a:ext cx="8520600" cy="3441000"/>
          </a:xfrm>
          <a:prstGeom prst="rect">
            <a:avLst/>
          </a:prstGeom>
        </p:spPr>
        <p:txBody>
          <a:bodyPr anchorCtr="0" anchor="t" bIns="91425" lIns="91425" rIns="91425" tIns="91425">
            <a:noAutofit/>
          </a:bodyPr>
          <a:lstStyle/>
          <a:p>
            <a:pPr indent="-228600" lvl="0" marL="457200" rtl="0">
              <a:spcBef>
                <a:spcPts val="0"/>
              </a:spcBef>
              <a:buChar char="-"/>
            </a:pPr>
            <a:r>
              <a:rPr lang="en"/>
              <a:t>Developed by Robert Tomasulo in 1967</a:t>
            </a:r>
          </a:p>
          <a:p>
            <a:pPr indent="-228600" lvl="1" marL="914400" rtl="0">
              <a:spcBef>
                <a:spcPts val="0"/>
              </a:spcBef>
              <a:buChar char="-"/>
            </a:pPr>
            <a:r>
              <a:rPr lang="en"/>
              <a:t>Tomasulo worked at IBM</a:t>
            </a:r>
          </a:p>
          <a:p>
            <a:pPr indent="-228600" lvl="0" marL="457200" rtl="0">
              <a:spcBef>
                <a:spcPts val="0"/>
              </a:spcBef>
              <a:buChar char="-"/>
            </a:pPr>
            <a:r>
              <a:rPr lang="en"/>
              <a:t>First implemented in IBM System/360 Model 91’s floating point unit</a:t>
            </a:r>
          </a:p>
          <a:p>
            <a:pPr indent="-228600" lvl="0" marL="457200" rtl="0">
              <a:spcBef>
                <a:spcPts val="0"/>
              </a:spcBef>
              <a:buChar char="-"/>
            </a:pPr>
            <a:r>
              <a:rPr lang="en"/>
              <a:t>Discovered as a way to improve processing of out of order instructions</a:t>
            </a:r>
          </a:p>
          <a:p>
            <a:pPr indent="-228600" lvl="0" marL="457200" rtl="0">
              <a:spcBef>
                <a:spcPts val="0"/>
              </a:spcBef>
              <a:buChar char="-"/>
            </a:pPr>
            <a:r>
              <a:rPr lang="en"/>
              <a:t>Similar, yet still simpler to what is commonly used today</a:t>
            </a:r>
          </a:p>
          <a:p>
            <a:pPr lvl="0" rtl="0">
              <a:spcBef>
                <a:spcPts val="0"/>
              </a:spcBef>
              <a:buNone/>
            </a:pPr>
            <a:r>
              <a:t/>
            </a:r>
            <a:endParaRPr/>
          </a:p>
        </p:txBody>
      </p:sp>
      <p:sp>
        <p:nvSpPr>
          <p:cNvPr id="863" name="Shape 863"/>
          <p:cNvSpPr txBox="1"/>
          <p:nvPr/>
        </p:nvSpPr>
        <p:spPr>
          <a:xfrm>
            <a:off x="140850" y="4888800"/>
            <a:ext cx="6692700" cy="254700"/>
          </a:xfrm>
          <a:prstGeom prst="rect">
            <a:avLst/>
          </a:prstGeom>
          <a:noFill/>
          <a:ln>
            <a:noFill/>
          </a:ln>
        </p:spPr>
        <p:txBody>
          <a:bodyPr anchorCtr="0" anchor="t" bIns="91425" lIns="91425" rIns="91425" tIns="91425">
            <a:noAutofit/>
          </a:bodyPr>
          <a:lstStyle/>
          <a:p>
            <a:pPr lvl="0">
              <a:spcBef>
                <a:spcPts val="0"/>
              </a:spcBef>
              <a:buNone/>
            </a:pPr>
            <a:r>
              <a:rPr lang="en" sz="800"/>
              <a:t>Source #1: "Recent Papers by IBM Authors." IBM Journal of Research and Development 24.2 (1980): 253-58. Web.</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7" name="Shape 867"/>
        <p:cNvGrpSpPr/>
        <p:nvPr/>
      </p:nvGrpSpPr>
      <p:grpSpPr>
        <a:xfrm>
          <a:off x="0" y="0"/>
          <a:ext cx="0" cy="0"/>
          <a:chOff x="0" y="0"/>
          <a:chExt cx="0" cy="0"/>
        </a:xfrm>
      </p:grpSpPr>
      <p:sp>
        <p:nvSpPr>
          <p:cNvPr id="868" name="Shape 868"/>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Usage - Tomasulo’s</a:t>
            </a:r>
          </a:p>
        </p:txBody>
      </p:sp>
      <p:sp>
        <p:nvSpPr>
          <p:cNvPr id="869" name="Shape 869"/>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buChar char="-"/>
            </a:pPr>
            <a:r>
              <a:rPr lang="en"/>
              <a:t>Floating point instructions</a:t>
            </a:r>
          </a:p>
          <a:p>
            <a:pPr indent="-228600" lvl="0" marL="457200" rtl="0">
              <a:spcBef>
                <a:spcPts val="0"/>
              </a:spcBef>
              <a:buChar char="-"/>
            </a:pPr>
            <a:r>
              <a:rPr lang="en"/>
              <a:t>Tracks when operands are available to satisfy data dependences</a:t>
            </a:r>
          </a:p>
          <a:p>
            <a:pPr indent="-228600" lvl="0" marL="457200" rtl="0">
              <a:spcBef>
                <a:spcPts val="0"/>
              </a:spcBef>
              <a:buChar char="-"/>
            </a:pPr>
            <a:r>
              <a:rPr lang="en"/>
              <a:t>Reservation Stations remove name dependences through register renaming</a:t>
            </a:r>
          </a:p>
          <a:p>
            <a:pPr indent="-228600" lvl="0" marL="457200" rtl="0">
              <a:spcBef>
                <a:spcPts val="0"/>
              </a:spcBef>
              <a:buChar char="-"/>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3" name="Shape 873"/>
        <p:cNvGrpSpPr/>
        <p:nvPr/>
      </p:nvGrpSpPr>
      <p:grpSpPr>
        <a:xfrm>
          <a:off x="0" y="0"/>
          <a:ext cx="0" cy="0"/>
          <a:chOff x="0" y="0"/>
          <a:chExt cx="0" cy="0"/>
        </a:xfrm>
      </p:grpSpPr>
      <p:sp>
        <p:nvSpPr>
          <p:cNvPr id="874" name="Shape 874"/>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Components - Tomasulo’s</a:t>
            </a:r>
          </a:p>
        </p:txBody>
      </p:sp>
      <p:sp>
        <p:nvSpPr>
          <p:cNvPr id="875" name="Shape 875"/>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a:spcBef>
                <a:spcPts val="0"/>
              </a:spcBef>
              <a:buChar char="-"/>
            </a:pPr>
            <a:r>
              <a:rPr lang="en"/>
              <a:t>Instruction Queue</a:t>
            </a:r>
          </a:p>
          <a:p>
            <a:pPr indent="-228600" lvl="0" marL="457200" rtl="0">
              <a:spcBef>
                <a:spcPts val="0"/>
              </a:spcBef>
              <a:buChar char="-"/>
            </a:pPr>
            <a:r>
              <a:rPr lang="en"/>
              <a:t>Register Alias Table</a:t>
            </a:r>
          </a:p>
          <a:p>
            <a:pPr indent="-228600" lvl="1" marL="914400" rtl="0">
              <a:spcBef>
                <a:spcPts val="0"/>
              </a:spcBef>
              <a:buChar char="-"/>
            </a:pPr>
            <a:r>
              <a:rPr lang="en"/>
              <a:t>Holds information about where each register’s data is stored</a:t>
            </a:r>
          </a:p>
          <a:p>
            <a:pPr indent="-228600" lvl="0" marL="457200" rtl="0">
              <a:spcBef>
                <a:spcPts val="0"/>
              </a:spcBef>
              <a:buChar char="-"/>
            </a:pPr>
            <a:r>
              <a:rPr lang="en"/>
              <a:t>Reservation Stations</a:t>
            </a:r>
          </a:p>
          <a:p>
            <a:pPr indent="-228600" lvl="1" marL="914400">
              <a:spcBef>
                <a:spcPts val="0"/>
              </a:spcBef>
              <a:buChar char="-"/>
            </a:pPr>
            <a:r>
              <a:rPr lang="en"/>
              <a:t>Each functional unit has a queue of reservation stations, used to hold instructions and operands prior to execution, as well as information on those instructions and operands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365450"/>
            <a:ext cx="8520600" cy="733500"/>
          </a:xfrm>
          <a:prstGeom prst="rect">
            <a:avLst/>
          </a:prstGeom>
        </p:spPr>
        <p:txBody>
          <a:bodyPr anchorCtr="0" anchor="b" bIns="91425" lIns="91425" rIns="91425" tIns="91425">
            <a:noAutofit/>
          </a:bodyPr>
          <a:lstStyle/>
          <a:p>
            <a:pPr lvl="0">
              <a:spcBef>
                <a:spcPts val="0"/>
              </a:spcBef>
              <a:buNone/>
            </a:pPr>
            <a:r>
              <a:rPr lang="en"/>
              <a:t>Out-Of-Order Execution</a:t>
            </a:r>
          </a:p>
        </p:txBody>
      </p:sp>
      <p:sp>
        <p:nvSpPr>
          <p:cNvPr id="105" name="Shape 105"/>
          <p:cNvSpPr txBox="1"/>
          <p:nvPr>
            <p:ph idx="1" type="body"/>
          </p:nvPr>
        </p:nvSpPr>
        <p:spPr>
          <a:xfrm>
            <a:off x="311700" y="1304875"/>
            <a:ext cx="8520600" cy="3895200"/>
          </a:xfrm>
          <a:prstGeom prst="rect">
            <a:avLst/>
          </a:prstGeom>
        </p:spPr>
        <p:txBody>
          <a:bodyPr anchorCtr="0" anchor="t" bIns="91425" lIns="91425" rIns="91425" tIns="91425">
            <a:noAutofit/>
          </a:bodyPr>
          <a:lstStyle/>
          <a:p>
            <a:pPr lvl="0">
              <a:spcBef>
                <a:spcPts val="0"/>
              </a:spcBef>
              <a:buNone/>
            </a:pPr>
            <a:r>
              <a:t/>
            </a:r>
            <a:endParaRPr sz="1400"/>
          </a:p>
          <a:p>
            <a:pPr indent="-317500" lvl="0" marL="457200" rtl="0">
              <a:spcBef>
                <a:spcPts val="0"/>
              </a:spcBef>
              <a:buSzPct val="100000"/>
              <a:buAutoNum type="arabicPeriod"/>
            </a:pPr>
            <a:r>
              <a:rPr lang="en" sz="1400"/>
              <a:t>Instructions are issued or decoded  </a:t>
            </a:r>
            <a:r>
              <a:rPr b="1" lang="en" sz="1400"/>
              <a:t>in order</a:t>
            </a:r>
            <a:r>
              <a:rPr lang="en" sz="1400"/>
              <a:t>. </a:t>
            </a:r>
          </a:p>
          <a:p>
            <a:pPr lvl="0" rtl="0">
              <a:spcBef>
                <a:spcPts val="0"/>
              </a:spcBef>
              <a:buNone/>
            </a:pPr>
            <a:r>
              <a:rPr lang="en" sz="1400"/>
              <a:t>2. 	Hardware dynamically schedules instructions, deciding what order the instructions can be executed. </a:t>
            </a:r>
          </a:p>
          <a:p>
            <a:pPr lvl="0" rtl="0">
              <a:spcBef>
                <a:spcPts val="0"/>
              </a:spcBef>
              <a:buNone/>
            </a:pPr>
            <a:r>
              <a:rPr lang="en" sz="1400"/>
              <a:t>3.	If there is no dependency then the instruction may be scheduled for execution without waiting for the stalls. </a:t>
            </a:r>
          </a:p>
          <a:p>
            <a:pPr lv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9" name="Shape 879"/>
        <p:cNvGrpSpPr/>
        <p:nvPr/>
      </p:nvGrpSpPr>
      <p:grpSpPr>
        <a:xfrm>
          <a:off x="0" y="0"/>
          <a:ext cx="0" cy="0"/>
          <a:chOff x="0" y="0"/>
          <a:chExt cx="0" cy="0"/>
        </a:xfrm>
      </p:grpSpPr>
      <p:pic>
        <p:nvPicPr>
          <p:cNvPr id="880" name="Shape 880"/>
          <p:cNvPicPr preferRelativeResize="0"/>
          <p:nvPr/>
        </p:nvPicPr>
        <p:blipFill>
          <a:blip r:embed="rId3">
            <a:alphaModFix/>
          </a:blip>
          <a:stretch>
            <a:fillRect/>
          </a:stretch>
        </p:blipFill>
        <p:spPr>
          <a:xfrm>
            <a:off x="1192262" y="152400"/>
            <a:ext cx="6759475" cy="4838700"/>
          </a:xfrm>
          <a:prstGeom prst="rect">
            <a:avLst/>
          </a:prstGeom>
          <a:noFill/>
          <a:ln>
            <a:noFill/>
          </a:ln>
        </p:spPr>
      </p:pic>
      <p:sp>
        <p:nvSpPr>
          <p:cNvPr id="881" name="Shape 881"/>
          <p:cNvSpPr txBox="1"/>
          <p:nvPr>
            <p:ph idx="4294967295"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Quick Look</a:t>
            </a:r>
          </a:p>
        </p:txBody>
      </p:sp>
      <p:sp>
        <p:nvSpPr>
          <p:cNvPr id="882" name="Shape 882"/>
          <p:cNvSpPr txBox="1"/>
          <p:nvPr/>
        </p:nvSpPr>
        <p:spPr>
          <a:xfrm>
            <a:off x="140850" y="4888800"/>
            <a:ext cx="6692700" cy="254700"/>
          </a:xfrm>
          <a:prstGeom prst="rect">
            <a:avLst/>
          </a:prstGeom>
          <a:noFill/>
          <a:ln>
            <a:noFill/>
          </a:ln>
        </p:spPr>
        <p:txBody>
          <a:bodyPr anchorCtr="0" anchor="t" bIns="91425" lIns="91425" rIns="91425" tIns="91425">
            <a:noAutofit/>
          </a:bodyPr>
          <a:lstStyle/>
          <a:p>
            <a:pPr lvl="0" rtl="0">
              <a:spcBef>
                <a:spcPts val="0"/>
              </a:spcBef>
              <a:buNone/>
            </a:pPr>
            <a:r>
              <a:rPr lang="en" sz="800"/>
              <a:t>Source #2: Georgia Tech College of Computing</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6" name="Shape 886"/>
        <p:cNvGrpSpPr/>
        <p:nvPr/>
      </p:nvGrpSpPr>
      <p:grpSpPr>
        <a:xfrm>
          <a:off x="0" y="0"/>
          <a:ext cx="0" cy="0"/>
          <a:chOff x="0" y="0"/>
          <a:chExt cx="0" cy="0"/>
        </a:xfrm>
      </p:grpSpPr>
      <p:sp>
        <p:nvSpPr>
          <p:cNvPr id="887" name="Shape 887"/>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Tomasulo’s Three Stages</a:t>
            </a:r>
          </a:p>
        </p:txBody>
      </p:sp>
      <p:sp>
        <p:nvSpPr>
          <p:cNvPr id="888" name="Shape 888"/>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a:spcBef>
                <a:spcPts val="0"/>
              </a:spcBef>
              <a:buAutoNum type="arabicPeriod"/>
            </a:pPr>
            <a:r>
              <a:rPr lang="en"/>
              <a:t>Issue—get instruction from FP Op Queue</a:t>
            </a:r>
          </a:p>
          <a:p>
            <a:pPr indent="-228600" lvl="1" marL="914400">
              <a:spcBef>
                <a:spcPts val="0"/>
              </a:spcBef>
              <a:buAutoNum type="alphaLcPeriod"/>
            </a:pPr>
            <a:r>
              <a:rPr lang="en"/>
              <a:t> If reservation station free, the scoreboard issues instr &amp; sends operands (renames registers). </a:t>
            </a:r>
          </a:p>
          <a:p>
            <a:pPr indent="-228600" lvl="0" marL="457200">
              <a:spcBef>
                <a:spcPts val="0"/>
              </a:spcBef>
              <a:buAutoNum type="arabicPeriod"/>
            </a:pPr>
            <a:r>
              <a:rPr lang="en"/>
              <a:t>Execution—operate on operands (EX)</a:t>
            </a:r>
          </a:p>
          <a:p>
            <a:pPr indent="-228600" lvl="1" marL="914400">
              <a:spcBef>
                <a:spcPts val="0"/>
              </a:spcBef>
              <a:buAutoNum type="alphaLcPeriod"/>
            </a:pPr>
            <a:r>
              <a:rPr lang="en"/>
              <a:t>When both operands ready then execute; if not ready, watch CDB for result </a:t>
            </a:r>
          </a:p>
          <a:p>
            <a:pPr indent="-228600" lvl="0" marL="457200">
              <a:spcBef>
                <a:spcPts val="0"/>
              </a:spcBef>
              <a:buAutoNum type="arabicPeriod"/>
            </a:pPr>
            <a:r>
              <a:rPr lang="en"/>
              <a:t>Write result—finish execution (WB)</a:t>
            </a:r>
          </a:p>
          <a:p>
            <a:pPr indent="-228600" lvl="1" marL="914400">
              <a:spcBef>
                <a:spcPts val="0"/>
              </a:spcBef>
              <a:buAutoNum type="alphaLcPeriod"/>
            </a:pPr>
            <a:r>
              <a:rPr lang="en"/>
              <a:t>Write on Common Data Bus to all waiting units; mark reservation station available.</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2" name="Shape 892"/>
        <p:cNvGrpSpPr/>
        <p:nvPr/>
      </p:nvGrpSpPr>
      <p:grpSpPr>
        <a:xfrm>
          <a:off x="0" y="0"/>
          <a:ext cx="0" cy="0"/>
          <a:chOff x="0" y="0"/>
          <a:chExt cx="0" cy="0"/>
        </a:xfrm>
      </p:grpSpPr>
      <p:graphicFrame>
        <p:nvGraphicFramePr>
          <p:cNvPr id="893" name="Shape 893"/>
          <p:cNvGraphicFramePr/>
          <p:nvPr/>
        </p:nvGraphicFramePr>
        <p:xfrm>
          <a:off x="526675" y="1380575"/>
          <a:ext cx="3000000" cy="3000000"/>
        </p:xfrm>
        <a:graphic>
          <a:graphicData uri="http://schemas.openxmlformats.org/drawingml/2006/table">
            <a:tbl>
              <a:tblPr>
                <a:noFill/>
                <a:tableStyleId>{FC22600F-3A1E-40F2-AC4E-408B28DAA20D}</a:tableStyleId>
              </a:tblPr>
              <a:tblGrid>
                <a:gridCol w="1076200"/>
              </a:tblGrid>
              <a:tr h="381000">
                <a:tc>
                  <a:txBody>
                    <a:bodyPr>
                      <a:noAutofit/>
                    </a:bodyPr>
                    <a:lstStyle/>
                    <a:p>
                      <a:pPr lvl="0">
                        <a:spcBef>
                          <a:spcPts val="0"/>
                        </a:spcBef>
                        <a:buNone/>
                      </a:pPr>
                      <a:r>
                        <a:rPr lang="en" sz="1100"/>
                        <a:t>R1 = R2 + R3</a:t>
                      </a:r>
                    </a:p>
                  </a:txBody>
                  <a:tcPr marT="91425" marB="91425" marR="91425" marL="91425"/>
                </a:tc>
              </a:tr>
              <a:tr h="381000">
                <a:tc>
                  <a:txBody>
                    <a:bodyPr>
                      <a:noAutofit/>
                    </a:bodyPr>
                    <a:lstStyle/>
                    <a:p>
                      <a:pPr lvl="0">
                        <a:spcBef>
                          <a:spcPts val="0"/>
                        </a:spcBef>
                        <a:buNone/>
                      </a:pPr>
                      <a:r>
                        <a:rPr lang="en" sz="1100"/>
                        <a:t>R4 = R1 - R2</a:t>
                      </a:r>
                    </a:p>
                  </a:txBody>
                  <a:tcPr marT="91425" marB="91425" marR="91425" marL="91425"/>
                </a:tc>
              </a:tr>
              <a:tr h="381000">
                <a:tc>
                  <a:txBody>
                    <a:bodyPr>
                      <a:noAutofit/>
                    </a:bodyPr>
                    <a:lstStyle/>
                    <a:p>
                      <a:pPr lvl="0">
                        <a:spcBef>
                          <a:spcPts val="0"/>
                        </a:spcBef>
                        <a:buNone/>
                      </a:pPr>
                      <a:r>
                        <a:rPr lang="en" sz="1100"/>
                        <a:t>R1 = R2 / R3</a:t>
                      </a:r>
                    </a:p>
                  </a:txBody>
                  <a:tcPr marT="91425" marB="91425" marR="91425" marL="91425"/>
                </a:tc>
              </a:tr>
              <a:tr h="381000">
                <a:tc>
                  <a:txBody>
                    <a:bodyPr>
                      <a:noAutofit/>
                    </a:bodyPr>
                    <a:lstStyle/>
                    <a:p>
                      <a:pPr lvl="0">
                        <a:spcBef>
                          <a:spcPts val="0"/>
                        </a:spcBef>
                        <a:buNone/>
                      </a:pPr>
                      <a:r>
                        <a:rPr lang="en" sz="1100"/>
                        <a:t>R2 = R4 + R1</a:t>
                      </a:r>
                    </a:p>
                  </a:txBody>
                  <a:tcPr marT="91425" marB="91425" marR="91425" marL="91425"/>
                </a:tc>
              </a:tr>
            </a:tbl>
          </a:graphicData>
        </a:graphic>
      </p:graphicFrame>
      <p:sp>
        <p:nvSpPr>
          <p:cNvPr id="894" name="Shape 894"/>
          <p:cNvSpPr txBox="1"/>
          <p:nvPr/>
        </p:nvSpPr>
        <p:spPr>
          <a:xfrm>
            <a:off x="410912" y="1084775"/>
            <a:ext cx="1307700" cy="295800"/>
          </a:xfrm>
          <a:prstGeom prst="rect">
            <a:avLst/>
          </a:prstGeom>
          <a:noFill/>
          <a:ln>
            <a:noFill/>
          </a:ln>
        </p:spPr>
        <p:txBody>
          <a:bodyPr anchorCtr="0" anchor="t" bIns="91425" lIns="91425" rIns="91425" tIns="91425">
            <a:noAutofit/>
          </a:bodyPr>
          <a:lstStyle/>
          <a:p>
            <a:pPr lvl="0">
              <a:spcBef>
                <a:spcPts val="0"/>
              </a:spcBef>
              <a:buNone/>
            </a:pPr>
            <a:r>
              <a:rPr lang="en" sz="1100"/>
              <a:t>Instruction Queue</a:t>
            </a:r>
          </a:p>
        </p:txBody>
      </p:sp>
      <p:graphicFrame>
        <p:nvGraphicFramePr>
          <p:cNvPr id="895" name="Shape 895"/>
          <p:cNvGraphicFramePr/>
          <p:nvPr/>
        </p:nvGraphicFramePr>
        <p:xfrm>
          <a:off x="526675" y="3285575"/>
          <a:ext cx="3000000" cy="3000000"/>
        </p:xfrm>
        <a:graphic>
          <a:graphicData uri="http://schemas.openxmlformats.org/drawingml/2006/table">
            <a:tbl>
              <a:tblPr>
                <a:noFill/>
                <a:tableStyleId>{FC22600F-3A1E-40F2-AC4E-408B28DAA20D}</a:tableStyleId>
              </a:tblPr>
              <a:tblGrid>
                <a:gridCol w="1076200"/>
              </a:tblGrid>
              <a:tr h="381000">
                <a:tc>
                  <a:txBody>
                    <a:bodyPr>
                      <a:noAutofit/>
                    </a:bodyPr>
                    <a:lstStyle/>
                    <a:p>
                      <a:pPr lvl="0" rtl="0">
                        <a:spcBef>
                          <a:spcPts val="0"/>
                        </a:spcBef>
                        <a:buNone/>
                      </a:pPr>
                      <a:r>
                        <a:t/>
                      </a:r>
                      <a:endParaRPr sz="1100"/>
                    </a:p>
                  </a:txBody>
                  <a:tcPr marT="91425" marB="91425" marR="91425" marL="91425"/>
                </a:tc>
              </a:tr>
              <a:tr h="381000">
                <a:tc>
                  <a:txBody>
                    <a:bodyPr>
                      <a:noAutofit/>
                    </a:bodyPr>
                    <a:lstStyle/>
                    <a:p>
                      <a:pPr lvl="0" rtl="0">
                        <a:spcBef>
                          <a:spcPts val="0"/>
                        </a:spcBef>
                        <a:buNone/>
                      </a:pPr>
                      <a:r>
                        <a:t/>
                      </a:r>
                      <a:endParaRPr sz="1100"/>
                    </a:p>
                  </a:txBody>
                  <a:tcPr marT="91425" marB="91425" marR="91425" marL="91425"/>
                </a:tc>
              </a:tr>
              <a:tr h="381000">
                <a:tc>
                  <a:txBody>
                    <a:bodyPr>
                      <a:noAutofit/>
                    </a:bodyPr>
                    <a:lstStyle/>
                    <a:p>
                      <a:pPr lvl="0" rtl="0">
                        <a:spcBef>
                          <a:spcPts val="0"/>
                        </a:spcBef>
                        <a:buNone/>
                      </a:pPr>
                      <a:r>
                        <a:t/>
                      </a:r>
                      <a:endParaRPr sz="1100"/>
                    </a:p>
                  </a:txBody>
                  <a:tcPr marT="91425" marB="91425" marR="91425" marL="91425"/>
                </a:tc>
              </a:tr>
              <a:tr h="381000">
                <a:tc>
                  <a:txBody>
                    <a:bodyPr>
                      <a:noAutofit/>
                    </a:bodyPr>
                    <a:lstStyle/>
                    <a:p>
                      <a:pPr lvl="0" rtl="0">
                        <a:spcBef>
                          <a:spcPts val="0"/>
                        </a:spcBef>
                        <a:buNone/>
                      </a:pPr>
                      <a:r>
                        <a:t/>
                      </a:r>
                      <a:endParaRPr sz="1100"/>
                    </a:p>
                  </a:txBody>
                  <a:tcPr marT="91425" marB="91425" marR="91425" marL="91425"/>
                </a:tc>
              </a:tr>
            </a:tbl>
          </a:graphicData>
        </a:graphic>
      </p:graphicFrame>
      <p:sp>
        <p:nvSpPr>
          <p:cNvPr id="896" name="Shape 896"/>
          <p:cNvSpPr txBox="1"/>
          <p:nvPr/>
        </p:nvSpPr>
        <p:spPr>
          <a:xfrm>
            <a:off x="357302" y="2989775"/>
            <a:ext cx="1527000" cy="295800"/>
          </a:xfrm>
          <a:prstGeom prst="rect">
            <a:avLst/>
          </a:prstGeom>
          <a:noFill/>
          <a:ln>
            <a:noFill/>
          </a:ln>
        </p:spPr>
        <p:txBody>
          <a:bodyPr anchorCtr="0" anchor="t" bIns="91425" lIns="91425" rIns="91425" tIns="91425">
            <a:noAutofit/>
          </a:bodyPr>
          <a:lstStyle/>
          <a:p>
            <a:pPr lvl="0" rtl="0">
              <a:spcBef>
                <a:spcPts val="0"/>
              </a:spcBef>
              <a:buNone/>
            </a:pPr>
            <a:r>
              <a:rPr lang="en" sz="1100"/>
              <a:t>Register Alias Table</a:t>
            </a:r>
          </a:p>
        </p:txBody>
      </p:sp>
      <p:graphicFrame>
        <p:nvGraphicFramePr>
          <p:cNvPr id="897" name="Shape 897"/>
          <p:cNvGraphicFramePr/>
          <p:nvPr/>
        </p:nvGraphicFramePr>
        <p:xfrm>
          <a:off x="4489075" y="1380575"/>
          <a:ext cx="3000000" cy="3000000"/>
        </p:xfrm>
        <a:graphic>
          <a:graphicData uri="http://schemas.openxmlformats.org/drawingml/2006/table">
            <a:tbl>
              <a:tblPr>
                <a:noFill/>
                <a:tableStyleId>{FC22600F-3A1E-40F2-AC4E-408B28DAA20D}</a:tableStyleId>
              </a:tblPr>
              <a:tblGrid>
                <a:gridCol w="1076200"/>
              </a:tblGrid>
              <a:tr h="381000">
                <a:tc>
                  <a:txBody>
                    <a:bodyPr>
                      <a:noAutofit/>
                    </a:bodyPr>
                    <a:lstStyle/>
                    <a:p>
                      <a:pPr lvl="0" rtl="0">
                        <a:spcBef>
                          <a:spcPts val="0"/>
                        </a:spcBef>
                        <a:buNone/>
                      </a:pPr>
                      <a:r>
                        <a:rPr lang="en" sz="1100"/>
                        <a:t>3.14</a:t>
                      </a:r>
                    </a:p>
                  </a:txBody>
                  <a:tcPr marT="91425" marB="91425" marR="91425" marL="91425"/>
                </a:tc>
              </a:tr>
              <a:tr h="381000">
                <a:tc>
                  <a:txBody>
                    <a:bodyPr>
                      <a:noAutofit/>
                    </a:bodyPr>
                    <a:lstStyle/>
                    <a:p>
                      <a:pPr lvl="0" rtl="0">
                        <a:spcBef>
                          <a:spcPts val="0"/>
                        </a:spcBef>
                        <a:buNone/>
                      </a:pPr>
                      <a:r>
                        <a:rPr lang="en" sz="1100"/>
                        <a:t>-1.00</a:t>
                      </a:r>
                    </a:p>
                  </a:txBody>
                  <a:tcPr marT="91425" marB="91425" marR="91425" marL="91425"/>
                </a:tc>
              </a:tr>
              <a:tr h="381000">
                <a:tc>
                  <a:txBody>
                    <a:bodyPr>
                      <a:noAutofit/>
                    </a:bodyPr>
                    <a:lstStyle/>
                    <a:p>
                      <a:pPr lvl="0" rtl="0">
                        <a:spcBef>
                          <a:spcPts val="0"/>
                        </a:spcBef>
                        <a:buNone/>
                      </a:pPr>
                      <a:r>
                        <a:rPr lang="en" sz="1100"/>
                        <a:t>2.72</a:t>
                      </a:r>
                    </a:p>
                  </a:txBody>
                  <a:tcPr marT="91425" marB="91425" marR="91425" marL="91425"/>
                </a:tc>
              </a:tr>
              <a:tr h="381000">
                <a:tc>
                  <a:txBody>
                    <a:bodyPr>
                      <a:noAutofit/>
                    </a:bodyPr>
                    <a:lstStyle/>
                    <a:p>
                      <a:pPr lvl="0" rtl="0">
                        <a:spcBef>
                          <a:spcPts val="0"/>
                        </a:spcBef>
                        <a:buNone/>
                      </a:pPr>
                      <a:r>
                        <a:rPr lang="en" sz="1100"/>
                        <a:t>.71</a:t>
                      </a:r>
                    </a:p>
                  </a:txBody>
                  <a:tcPr marT="91425" marB="91425" marR="91425" marL="91425"/>
                </a:tc>
              </a:tr>
            </a:tbl>
          </a:graphicData>
        </a:graphic>
      </p:graphicFrame>
      <p:sp>
        <p:nvSpPr>
          <p:cNvPr id="898" name="Shape 898"/>
          <p:cNvSpPr txBox="1"/>
          <p:nvPr/>
        </p:nvSpPr>
        <p:spPr>
          <a:xfrm>
            <a:off x="4548300" y="1084775"/>
            <a:ext cx="992700" cy="295800"/>
          </a:xfrm>
          <a:prstGeom prst="rect">
            <a:avLst/>
          </a:prstGeom>
          <a:noFill/>
          <a:ln>
            <a:noFill/>
          </a:ln>
        </p:spPr>
        <p:txBody>
          <a:bodyPr anchorCtr="0" anchor="t" bIns="91425" lIns="91425" rIns="91425" tIns="91425">
            <a:noAutofit/>
          </a:bodyPr>
          <a:lstStyle/>
          <a:p>
            <a:pPr lvl="0" rtl="0">
              <a:spcBef>
                <a:spcPts val="0"/>
              </a:spcBef>
              <a:buNone/>
            </a:pPr>
            <a:r>
              <a:rPr lang="en" sz="1100"/>
              <a:t>Register File</a:t>
            </a:r>
          </a:p>
        </p:txBody>
      </p:sp>
      <p:sp>
        <p:nvSpPr>
          <p:cNvPr id="899" name="Shape 899"/>
          <p:cNvSpPr txBox="1"/>
          <p:nvPr/>
        </p:nvSpPr>
        <p:spPr>
          <a:xfrm>
            <a:off x="4142875" y="1414350"/>
            <a:ext cx="422400" cy="295800"/>
          </a:xfrm>
          <a:prstGeom prst="rect">
            <a:avLst/>
          </a:prstGeom>
          <a:noFill/>
          <a:ln>
            <a:noFill/>
          </a:ln>
        </p:spPr>
        <p:txBody>
          <a:bodyPr anchorCtr="0" anchor="t" bIns="91425" lIns="91425" rIns="91425" tIns="91425">
            <a:noAutofit/>
          </a:bodyPr>
          <a:lstStyle/>
          <a:p>
            <a:pPr lvl="0">
              <a:spcBef>
                <a:spcPts val="0"/>
              </a:spcBef>
              <a:buNone/>
            </a:pPr>
            <a:r>
              <a:rPr lang="en" sz="1000"/>
              <a:t>R1</a:t>
            </a:r>
          </a:p>
        </p:txBody>
      </p:sp>
      <p:sp>
        <p:nvSpPr>
          <p:cNvPr id="900" name="Shape 900"/>
          <p:cNvSpPr txBox="1"/>
          <p:nvPr/>
        </p:nvSpPr>
        <p:spPr>
          <a:xfrm>
            <a:off x="4142875" y="2195250"/>
            <a:ext cx="422400" cy="295800"/>
          </a:xfrm>
          <a:prstGeom prst="rect">
            <a:avLst/>
          </a:prstGeom>
          <a:noFill/>
          <a:ln>
            <a:noFill/>
          </a:ln>
        </p:spPr>
        <p:txBody>
          <a:bodyPr anchorCtr="0" anchor="t" bIns="91425" lIns="91425" rIns="91425" tIns="91425">
            <a:noAutofit/>
          </a:bodyPr>
          <a:lstStyle/>
          <a:p>
            <a:pPr lvl="0" rtl="0">
              <a:spcBef>
                <a:spcPts val="0"/>
              </a:spcBef>
              <a:buNone/>
            </a:pPr>
            <a:r>
              <a:rPr lang="en" sz="1000"/>
              <a:t>R3</a:t>
            </a:r>
          </a:p>
        </p:txBody>
      </p:sp>
      <p:sp>
        <p:nvSpPr>
          <p:cNvPr id="901" name="Shape 901"/>
          <p:cNvSpPr txBox="1"/>
          <p:nvPr/>
        </p:nvSpPr>
        <p:spPr>
          <a:xfrm>
            <a:off x="4142875" y="1804800"/>
            <a:ext cx="422400" cy="295800"/>
          </a:xfrm>
          <a:prstGeom prst="rect">
            <a:avLst/>
          </a:prstGeom>
          <a:noFill/>
          <a:ln>
            <a:noFill/>
          </a:ln>
        </p:spPr>
        <p:txBody>
          <a:bodyPr anchorCtr="0" anchor="t" bIns="91425" lIns="91425" rIns="91425" tIns="91425">
            <a:noAutofit/>
          </a:bodyPr>
          <a:lstStyle/>
          <a:p>
            <a:pPr lvl="0" rtl="0">
              <a:spcBef>
                <a:spcPts val="0"/>
              </a:spcBef>
              <a:buNone/>
            </a:pPr>
            <a:r>
              <a:rPr lang="en" sz="1000"/>
              <a:t>R2</a:t>
            </a:r>
          </a:p>
        </p:txBody>
      </p:sp>
      <p:sp>
        <p:nvSpPr>
          <p:cNvPr id="902" name="Shape 902"/>
          <p:cNvSpPr txBox="1"/>
          <p:nvPr/>
        </p:nvSpPr>
        <p:spPr>
          <a:xfrm>
            <a:off x="4142875" y="2585700"/>
            <a:ext cx="422400" cy="295800"/>
          </a:xfrm>
          <a:prstGeom prst="rect">
            <a:avLst/>
          </a:prstGeom>
          <a:noFill/>
          <a:ln>
            <a:noFill/>
          </a:ln>
        </p:spPr>
        <p:txBody>
          <a:bodyPr anchorCtr="0" anchor="t" bIns="91425" lIns="91425" rIns="91425" tIns="91425">
            <a:noAutofit/>
          </a:bodyPr>
          <a:lstStyle/>
          <a:p>
            <a:pPr lvl="0" rtl="0">
              <a:spcBef>
                <a:spcPts val="0"/>
              </a:spcBef>
              <a:buNone/>
            </a:pPr>
            <a:r>
              <a:rPr lang="en" sz="1000"/>
              <a:t>R4</a:t>
            </a:r>
          </a:p>
        </p:txBody>
      </p:sp>
      <p:sp>
        <p:nvSpPr>
          <p:cNvPr id="903" name="Shape 903"/>
          <p:cNvSpPr txBox="1"/>
          <p:nvPr/>
        </p:nvSpPr>
        <p:spPr>
          <a:xfrm>
            <a:off x="831475" y="3305556"/>
            <a:ext cx="551700" cy="295800"/>
          </a:xfrm>
          <a:prstGeom prst="rect">
            <a:avLst/>
          </a:prstGeom>
          <a:noFill/>
          <a:ln>
            <a:noFill/>
          </a:ln>
        </p:spPr>
        <p:txBody>
          <a:bodyPr anchorCtr="0" anchor="t" bIns="91425" lIns="91425" rIns="91425" tIns="91425">
            <a:noAutofit/>
          </a:bodyPr>
          <a:lstStyle/>
          <a:p>
            <a:pPr lvl="0">
              <a:spcBef>
                <a:spcPts val="0"/>
              </a:spcBef>
              <a:buClr>
                <a:schemeClr val="dk1"/>
              </a:buClr>
              <a:buSzPct val="100000"/>
              <a:buFont typeface="Arial"/>
              <a:buNone/>
            </a:pPr>
            <a:r>
              <a:rPr lang="en" sz="1100">
                <a:solidFill>
                  <a:schemeClr val="dk1"/>
                </a:solidFill>
              </a:rPr>
              <a:t>RS4</a:t>
            </a:r>
          </a:p>
        </p:txBody>
      </p:sp>
      <p:sp>
        <p:nvSpPr>
          <p:cNvPr id="904" name="Shape 904"/>
          <p:cNvSpPr txBox="1"/>
          <p:nvPr/>
        </p:nvSpPr>
        <p:spPr>
          <a:xfrm>
            <a:off x="831475" y="3643300"/>
            <a:ext cx="551700" cy="2958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dk1"/>
                </a:solidFill>
              </a:rPr>
              <a:t>RS1</a:t>
            </a:r>
          </a:p>
        </p:txBody>
      </p:sp>
      <p:sp>
        <p:nvSpPr>
          <p:cNvPr id="905" name="Shape 905"/>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Example - Tomasulo’s</a:t>
            </a:r>
          </a:p>
        </p:txBody>
      </p:sp>
      <p:graphicFrame>
        <p:nvGraphicFramePr>
          <p:cNvPr id="906" name="Shape 906"/>
          <p:cNvGraphicFramePr/>
          <p:nvPr/>
        </p:nvGraphicFramePr>
        <p:xfrm>
          <a:off x="2556637" y="3347175"/>
          <a:ext cx="3000000" cy="3000000"/>
        </p:xfrm>
        <a:graphic>
          <a:graphicData uri="http://schemas.openxmlformats.org/drawingml/2006/table">
            <a:tbl>
              <a:tblPr>
                <a:noFill/>
                <a:tableStyleId>{FC22600F-3A1E-40F2-AC4E-408B28DAA20D}</a:tableStyleId>
              </a:tblPr>
              <a:tblGrid>
                <a:gridCol w="574450"/>
                <a:gridCol w="574450"/>
                <a:gridCol w="574450"/>
              </a:tblGrid>
              <a:tr h="3293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293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465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graphicFrame>
        <p:nvGraphicFramePr>
          <p:cNvPr id="907" name="Shape 907"/>
          <p:cNvGraphicFramePr/>
          <p:nvPr/>
        </p:nvGraphicFramePr>
        <p:xfrm>
          <a:off x="5002487" y="3347175"/>
          <a:ext cx="3000000" cy="3000000"/>
        </p:xfrm>
        <a:graphic>
          <a:graphicData uri="http://schemas.openxmlformats.org/drawingml/2006/table">
            <a:tbl>
              <a:tblPr>
                <a:noFill/>
                <a:tableStyleId>{FC22600F-3A1E-40F2-AC4E-408B28DAA20D}</a:tableStyleId>
              </a:tblPr>
              <a:tblGrid>
                <a:gridCol w="574450"/>
                <a:gridCol w="574450"/>
                <a:gridCol w="574450"/>
              </a:tblGrid>
              <a:tr h="3574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574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grpSp>
        <p:nvGrpSpPr>
          <p:cNvPr id="908" name="Shape 908"/>
          <p:cNvGrpSpPr/>
          <p:nvPr/>
        </p:nvGrpSpPr>
        <p:grpSpPr>
          <a:xfrm>
            <a:off x="2514750" y="4620425"/>
            <a:ext cx="1193700" cy="348725"/>
            <a:chOff x="2514750" y="4620425"/>
            <a:chExt cx="1193700" cy="348725"/>
          </a:xfrm>
        </p:grpSpPr>
        <p:cxnSp>
          <p:nvCxnSpPr>
            <p:cNvPr id="909" name="Shape 909"/>
            <p:cNvCxnSpPr/>
            <p:nvPr/>
          </p:nvCxnSpPr>
          <p:spPr>
            <a:xfrm>
              <a:off x="2514750" y="4620425"/>
              <a:ext cx="1193700" cy="0"/>
            </a:xfrm>
            <a:prstGeom prst="straightConnector1">
              <a:avLst/>
            </a:prstGeom>
            <a:noFill/>
            <a:ln cap="flat" cmpd="sng" w="9525">
              <a:solidFill>
                <a:schemeClr val="dk2"/>
              </a:solidFill>
              <a:prstDash val="solid"/>
              <a:round/>
              <a:headEnd len="lg" w="lg" type="none"/>
              <a:tailEnd len="lg" w="lg" type="none"/>
            </a:ln>
          </p:spPr>
        </p:cxnSp>
        <p:cxnSp>
          <p:nvCxnSpPr>
            <p:cNvPr id="910" name="Shape 910"/>
            <p:cNvCxnSpPr/>
            <p:nvPr/>
          </p:nvCxnSpPr>
          <p:spPr>
            <a:xfrm flipH="1">
              <a:off x="3379700" y="4627150"/>
              <a:ext cx="315300" cy="335100"/>
            </a:xfrm>
            <a:prstGeom prst="straightConnector1">
              <a:avLst/>
            </a:prstGeom>
            <a:noFill/>
            <a:ln cap="flat" cmpd="sng" w="9525">
              <a:solidFill>
                <a:schemeClr val="dk2"/>
              </a:solidFill>
              <a:prstDash val="solid"/>
              <a:round/>
              <a:headEnd len="lg" w="lg" type="none"/>
              <a:tailEnd len="lg" w="lg" type="none"/>
            </a:ln>
          </p:spPr>
        </p:cxnSp>
        <p:cxnSp>
          <p:nvCxnSpPr>
            <p:cNvPr id="911" name="Shape 911"/>
            <p:cNvCxnSpPr/>
            <p:nvPr/>
          </p:nvCxnSpPr>
          <p:spPr>
            <a:xfrm rot="10800000">
              <a:off x="2716025" y="4962450"/>
              <a:ext cx="670500" cy="0"/>
            </a:xfrm>
            <a:prstGeom prst="straightConnector1">
              <a:avLst/>
            </a:prstGeom>
            <a:noFill/>
            <a:ln cap="flat" cmpd="sng" w="9525">
              <a:solidFill>
                <a:schemeClr val="dk2"/>
              </a:solidFill>
              <a:prstDash val="solid"/>
              <a:round/>
              <a:headEnd len="lg" w="lg" type="none"/>
              <a:tailEnd len="lg" w="lg" type="none"/>
            </a:ln>
          </p:spPr>
        </p:cxnSp>
        <p:cxnSp>
          <p:nvCxnSpPr>
            <p:cNvPr id="912" name="Shape 912"/>
            <p:cNvCxnSpPr/>
            <p:nvPr/>
          </p:nvCxnSpPr>
          <p:spPr>
            <a:xfrm rot="10800000">
              <a:off x="2537750" y="4625650"/>
              <a:ext cx="198300" cy="343500"/>
            </a:xfrm>
            <a:prstGeom prst="straightConnector1">
              <a:avLst/>
            </a:prstGeom>
            <a:noFill/>
            <a:ln cap="flat" cmpd="sng" w="9525">
              <a:solidFill>
                <a:schemeClr val="dk2"/>
              </a:solidFill>
              <a:prstDash val="solid"/>
              <a:round/>
              <a:headEnd len="lg" w="lg" type="none"/>
              <a:tailEnd len="lg" w="lg" type="none"/>
            </a:ln>
          </p:spPr>
        </p:cxnSp>
      </p:grpSp>
      <p:grpSp>
        <p:nvGrpSpPr>
          <p:cNvPr id="913" name="Shape 913"/>
          <p:cNvGrpSpPr/>
          <p:nvPr/>
        </p:nvGrpSpPr>
        <p:grpSpPr>
          <a:xfrm>
            <a:off x="5352775" y="4620425"/>
            <a:ext cx="1193700" cy="348725"/>
            <a:chOff x="2514750" y="4620425"/>
            <a:chExt cx="1193700" cy="348725"/>
          </a:xfrm>
        </p:grpSpPr>
        <p:cxnSp>
          <p:nvCxnSpPr>
            <p:cNvPr id="914" name="Shape 914"/>
            <p:cNvCxnSpPr/>
            <p:nvPr/>
          </p:nvCxnSpPr>
          <p:spPr>
            <a:xfrm>
              <a:off x="2514750" y="4620425"/>
              <a:ext cx="1193700" cy="0"/>
            </a:xfrm>
            <a:prstGeom prst="straightConnector1">
              <a:avLst/>
            </a:prstGeom>
            <a:noFill/>
            <a:ln cap="flat" cmpd="sng" w="9525">
              <a:solidFill>
                <a:schemeClr val="dk2"/>
              </a:solidFill>
              <a:prstDash val="solid"/>
              <a:round/>
              <a:headEnd len="lg" w="lg" type="none"/>
              <a:tailEnd len="lg" w="lg" type="none"/>
            </a:ln>
          </p:spPr>
        </p:cxnSp>
        <p:cxnSp>
          <p:nvCxnSpPr>
            <p:cNvPr id="915" name="Shape 915"/>
            <p:cNvCxnSpPr/>
            <p:nvPr/>
          </p:nvCxnSpPr>
          <p:spPr>
            <a:xfrm flipH="1">
              <a:off x="3379700" y="4627150"/>
              <a:ext cx="315300" cy="335100"/>
            </a:xfrm>
            <a:prstGeom prst="straightConnector1">
              <a:avLst/>
            </a:prstGeom>
            <a:noFill/>
            <a:ln cap="flat" cmpd="sng" w="9525">
              <a:solidFill>
                <a:schemeClr val="dk2"/>
              </a:solidFill>
              <a:prstDash val="solid"/>
              <a:round/>
              <a:headEnd len="lg" w="lg" type="none"/>
              <a:tailEnd len="lg" w="lg" type="none"/>
            </a:ln>
          </p:spPr>
        </p:cxnSp>
        <p:cxnSp>
          <p:nvCxnSpPr>
            <p:cNvPr id="916" name="Shape 916"/>
            <p:cNvCxnSpPr/>
            <p:nvPr/>
          </p:nvCxnSpPr>
          <p:spPr>
            <a:xfrm rot="10800000">
              <a:off x="2716025" y="4962450"/>
              <a:ext cx="670500" cy="0"/>
            </a:xfrm>
            <a:prstGeom prst="straightConnector1">
              <a:avLst/>
            </a:prstGeom>
            <a:noFill/>
            <a:ln cap="flat" cmpd="sng" w="9525">
              <a:solidFill>
                <a:schemeClr val="dk2"/>
              </a:solidFill>
              <a:prstDash val="solid"/>
              <a:round/>
              <a:headEnd len="lg" w="lg" type="none"/>
              <a:tailEnd len="lg" w="lg" type="none"/>
            </a:ln>
          </p:spPr>
        </p:cxnSp>
        <p:cxnSp>
          <p:nvCxnSpPr>
            <p:cNvPr id="917" name="Shape 917"/>
            <p:cNvCxnSpPr/>
            <p:nvPr/>
          </p:nvCxnSpPr>
          <p:spPr>
            <a:xfrm rot="10800000">
              <a:off x="2537750" y="4625650"/>
              <a:ext cx="198300" cy="343500"/>
            </a:xfrm>
            <a:prstGeom prst="straightConnector1">
              <a:avLst/>
            </a:prstGeom>
            <a:noFill/>
            <a:ln cap="flat" cmpd="sng" w="9525">
              <a:solidFill>
                <a:schemeClr val="dk2"/>
              </a:solidFill>
              <a:prstDash val="solid"/>
              <a:round/>
              <a:headEnd len="lg" w="lg" type="none"/>
              <a:tailEnd len="lg" w="lg" type="none"/>
            </a:ln>
          </p:spPr>
        </p:cxnSp>
      </p:grpSp>
      <p:sp>
        <p:nvSpPr>
          <p:cNvPr id="918" name="Shape 918"/>
          <p:cNvSpPr txBox="1"/>
          <p:nvPr/>
        </p:nvSpPr>
        <p:spPr>
          <a:xfrm>
            <a:off x="2803050" y="4620425"/>
            <a:ext cx="617100" cy="295800"/>
          </a:xfrm>
          <a:prstGeom prst="rect">
            <a:avLst/>
          </a:prstGeom>
          <a:noFill/>
          <a:ln>
            <a:noFill/>
          </a:ln>
        </p:spPr>
        <p:txBody>
          <a:bodyPr anchorCtr="0" anchor="t" bIns="91425" lIns="91425" rIns="91425" tIns="91425">
            <a:noAutofit/>
          </a:bodyPr>
          <a:lstStyle/>
          <a:p>
            <a:pPr lvl="0">
              <a:spcBef>
                <a:spcPts val="0"/>
              </a:spcBef>
              <a:buNone/>
            </a:pPr>
            <a:r>
              <a:rPr lang="en"/>
              <a:t>Add</a:t>
            </a:r>
          </a:p>
        </p:txBody>
      </p:sp>
      <p:sp>
        <p:nvSpPr>
          <p:cNvPr id="919" name="Shape 919"/>
          <p:cNvSpPr txBox="1"/>
          <p:nvPr/>
        </p:nvSpPr>
        <p:spPr>
          <a:xfrm>
            <a:off x="5701425" y="4544212"/>
            <a:ext cx="617100" cy="295800"/>
          </a:xfrm>
          <a:prstGeom prst="rect">
            <a:avLst/>
          </a:prstGeom>
          <a:noFill/>
          <a:ln>
            <a:noFill/>
          </a:ln>
        </p:spPr>
        <p:txBody>
          <a:bodyPr anchorCtr="0" anchor="t" bIns="91425" lIns="91425" rIns="91425" tIns="91425">
            <a:noAutofit/>
          </a:bodyPr>
          <a:lstStyle/>
          <a:p>
            <a:pPr lvl="0" rtl="0">
              <a:spcBef>
                <a:spcPts val="0"/>
              </a:spcBef>
              <a:buNone/>
            </a:pPr>
            <a:r>
              <a:rPr lang="en"/>
              <a:t>Mult</a:t>
            </a:r>
          </a:p>
        </p:txBody>
      </p:sp>
      <p:sp>
        <p:nvSpPr>
          <p:cNvPr id="920" name="Shape 920"/>
          <p:cNvSpPr txBox="1"/>
          <p:nvPr/>
        </p:nvSpPr>
        <p:spPr>
          <a:xfrm>
            <a:off x="188987" y="3363587"/>
            <a:ext cx="422400" cy="295800"/>
          </a:xfrm>
          <a:prstGeom prst="rect">
            <a:avLst/>
          </a:prstGeom>
          <a:noFill/>
          <a:ln>
            <a:noFill/>
          </a:ln>
        </p:spPr>
        <p:txBody>
          <a:bodyPr anchorCtr="0" anchor="t" bIns="91425" lIns="91425" rIns="91425" tIns="91425">
            <a:noAutofit/>
          </a:bodyPr>
          <a:lstStyle/>
          <a:p>
            <a:pPr lvl="0" rtl="0">
              <a:spcBef>
                <a:spcPts val="0"/>
              </a:spcBef>
              <a:buNone/>
            </a:pPr>
            <a:r>
              <a:rPr lang="en" sz="1000"/>
              <a:t>R</a:t>
            </a:r>
            <a:r>
              <a:rPr lang="en" sz="1000"/>
              <a:t>1</a:t>
            </a:r>
          </a:p>
        </p:txBody>
      </p:sp>
      <p:sp>
        <p:nvSpPr>
          <p:cNvPr id="921" name="Shape 921"/>
          <p:cNvSpPr txBox="1"/>
          <p:nvPr/>
        </p:nvSpPr>
        <p:spPr>
          <a:xfrm>
            <a:off x="188987" y="3737400"/>
            <a:ext cx="422400" cy="295800"/>
          </a:xfrm>
          <a:prstGeom prst="rect">
            <a:avLst/>
          </a:prstGeom>
          <a:noFill/>
          <a:ln>
            <a:noFill/>
          </a:ln>
        </p:spPr>
        <p:txBody>
          <a:bodyPr anchorCtr="0" anchor="t" bIns="91425" lIns="91425" rIns="91425" tIns="91425">
            <a:noAutofit/>
          </a:bodyPr>
          <a:lstStyle/>
          <a:p>
            <a:pPr lvl="0" rtl="0">
              <a:spcBef>
                <a:spcPts val="0"/>
              </a:spcBef>
              <a:buNone/>
            </a:pPr>
            <a:r>
              <a:rPr lang="en" sz="1000"/>
              <a:t>R2</a:t>
            </a:r>
          </a:p>
        </p:txBody>
      </p:sp>
      <p:sp>
        <p:nvSpPr>
          <p:cNvPr id="922" name="Shape 922"/>
          <p:cNvSpPr txBox="1"/>
          <p:nvPr/>
        </p:nvSpPr>
        <p:spPr>
          <a:xfrm>
            <a:off x="188987" y="4456275"/>
            <a:ext cx="422400" cy="295800"/>
          </a:xfrm>
          <a:prstGeom prst="rect">
            <a:avLst/>
          </a:prstGeom>
          <a:noFill/>
          <a:ln>
            <a:noFill/>
          </a:ln>
        </p:spPr>
        <p:txBody>
          <a:bodyPr anchorCtr="0" anchor="t" bIns="91425" lIns="91425" rIns="91425" tIns="91425">
            <a:noAutofit/>
          </a:bodyPr>
          <a:lstStyle/>
          <a:p>
            <a:pPr lvl="0" rtl="0">
              <a:spcBef>
                <a:spcPts val="0"/>
              </a:spcBef>
              <a:buNone/>
            </a:pPr>
            <a:r>
              <a:rPr lang="en" sz="1000"/>
              <a:t>R</a:t>
            </a:r>
            <a:r>
              <a:rPr lang="en" sz="1000"/>
              <a:t>4</a:t>
            </a:r>
          </a:p>
        </p:txBody>
      </p:sp>
      <p:sp>
        <p:nvSpPr>
          <p:cNvPr id="923" name="Shape 923"/>
          <p:cNvSpPr txBox="1"/>
          <p:nvPr/>
        </p:nvSpPr>
        <p:spPr>
          <a:xfrm>
            <a:off x="188987" y="4104025"/>
            <a:ext cx="422400" cy="295800"/>
          </a:xfrm>
          <a:prstGeom prst="rect">
            <a:avLst/>
          </a:prstGeom>
          <a:noFill/>
          <a:ln>
            <a:noFill/>
          </a:ln>
        </p:spPr>
        <p:txBody>
          <a:bodyPr anchorCtr="0" anchor="t" bIns="91425" lIns="91425" rIns="91425" tIns="91425">
            <a:noAutofit/>
          </a:bodyPr>
          <a:lstStyle/>
          <a:p>
            <a:pPr lvl="0" rtl="0">
              <a:spcBef>
                <a:spcPts val="0"/>
              </a:spcBef>
              <a:buNone/>
            </a:pPr>
            <a:r>
              <a:rPr lang="en" sz="1000"/>
              <a:t>R</a:t>
            </a:r>
            <a:r>
              <a:rPr lang="en" sz="1000"/>
              <a:t>3</a:t>
            </a:r>
          </a:p>
        </p:txBody>
      </p:sp>
      <p:sp>
        <p:nvSpPr>
          <p:cNvPr id="924" name="Shape 924"/>
          <p:cNvSpPr txBox="1"/>
          <p:nvPr/>
        </p:nvSpPr>
        <p:spPr>
          <a:xfrm>
            <a:off x="4533302" y="3363600"/>
            <a:ext cx="509700" cy="295800"/>
          </a:xfrm>
          <a:prstGeom prst="rect">
            <a:avLst/>
          </a:prstGeom>
          <a:noFill/>
          <a:ln>
            <a:noFill/>
          </a:ln>
        </p:spPr>
        <p:txBody>
          <a:bodyPr anchorCtr="0" anchor="t" bIns="91425" lIns="91425" rIns="91425" tIns="91425">
            <a:noAutofit/>
          </a:bodyPr>
          <a:lstStyle/>
          <a:p>
            <a:pPr lvl="0" rtl="0">
              <a:spcBef>
                <a:spcPts val="0"/>
              </a:spcBef>
              <a:buNone/>
            </a:pPr>
            <a:r>
              <a:rPr lang="en" sz="1000"/>
              <a:t>RS4</a:t>
            </a:r>
          </a:p>
        </p:txBody>
      </p:sp>
      <p:sp>
        <p:nvSpPr>
          <p:cNvPr id="925" name="Shape 925"/>
          <p:cNvSpPr txBox="1"/>
          <p:nvPr/>
        </p:nvSpPr>
        <p:spPr>
          <a:xfrm>
            <a:off x="2102202" y="3758025"/>
            <a:ext cx="509700" cy="295800"/>
          </a:xfrm>
          <a:prstGeom prst="rect">
            <a:avLst/>
          </a:prstGeom>
          <a:noFill/>
          <a:ln>
            <a:noFill/>
          </a:ln>
        </p:spPr>
        <p:txBody>
          <a:bodyPr anchorCtr="0" anchor="t" bIns="91425" lIns="91425" rIns="91425" tIns="91425">
            <a:noAutofit/>
          </a:bodyPr>
          <a:lstStyle/>
          <a:p>
            <a:pPr lvl="0" rtl="0">
              <a:spcBef>
                <a:spcPts val="0"/>
              </a:spcBef>
              <a:buNone/>
            </a:pPr>
            <a:r>
              <a:rPr lang="en" sz="1000"/>
              <a:t>RS2</a:t>
            </a:r>
          </a:p>
        </p:txBody>
      </p:sp>
      <p:sp>
        <p:nvSpPr>
          <p:cNvPr id="926" name="Shape 926"/>
          <p:cNvSpPr txBox="1"/>
          <p:nvPr/>
        </p:nvSpPr>
        <p:spPr>
          <a:xfrm>
            <a:off x="2102202" y="4104025"/>
            <a:ext cx="509700" cy="295800"/>
          </a:xfrm>
          <a:prstGeom prst="rect">
            <a:avLst/>
          </a:prstGeom>
          <a:noFill/>
          <a:ln>
            <a:noFill/>
          </a:ln>
        </p:spPr>
        <p:txBody>
          <a:bodyPr anchorCtr="0" anchor="t" bIns="91425" lIns="91425" rIns="91425" tIns="91425">
            <a:noAutofit/>
          </a:bodyPr>
          <a:lstStyle/>
          <a:p>
            <a:pPr lvl="0" rtl="0">
              <a:spcBef>
                <a:spcPts val="0"/>
              </a:spcBef>
              <a:buNone/>
            </a:pPr>
            <a:r>
              <a:rPr lang="en" sz="1000"/>
              <a:t>RS3</a:t>
            </a:r>
          </a:p>
        </p:txBody>
      </p:sp>
      <p:sp>
        <p:nvSpPr>
          <p:cNvPr id="927" name="Shape 927"/>
          <p:cNvSpPr txBox="1"/>
          <p:nvPr/>
        </p:nvSpPr>
        <p:spPr>
          <a:xfrm>
            <a:off x="2102202" y="3363600"/>
            <a:ext cx="509700" cy="295800"/>
          </a:xfrm>
          <a:prstGeom prst="rect">
            <a:avLst/>
          </a:prstGeom>
          <a:noFill/>
          <a:ln>
            <a:noFill/>
          </a:ln>
        </p:spPr>
        <p:txBody>
          <a:bodyPr anchorCtr="0" anchor="t" bIns="91425" lIns="91425" rIns="91425" tIns="91425">
            <a:noAutofit/>
          </a:bodyPr>
          <a:lstStyle/>
          <a:p>
            <a:pPr lvl="0" rtl="0">
              <a:spcBef>
                <a:spcPts val="0"/>
              </a:spcBef>
              <a:buNone/>
            </a:pPr>
            <a:r>
              <a:rPr lang="en" sz="1000"/>
              <a:t>RS1</a:t>
            </a:r>
          </a:p>
        </p:txBody>
      </p:sp>
      <p:sp>
        <p:nvSpPr>
          <p:cNvPr id="928" name="Shape 928"/>
          <p:cNvSpPr txBox="1"/>
          <p:nvPr/>
        </p:nvSpPr>
        <p:spPr>
          <a:xfrm>
            <a:off x="4492802" y="3737400"/>
            <a:ext cx="509700" cy="295800"/>
          </a:xfrm>
          <a:prstGeom prst="rect">
            <a:avLst/>
          </a:prstGeom>
          <a:noFill/>
          <a:ln>
            <a:noFill/>
          </a:ln>
        </p:spPr>
        <p:txBody>
          <a:bodyPr anchorCtr="0" anchor="t" bIns="91425" lIns="91425" rIns="91425" tIns="91425">
            <a:noAutofit/>
          </a:bodyPr>
          <a:lstStyle/>
          <a:p>
            <a:pPr lvl="0" rtl="0">
              <a:spcBef>
                <a:spcPts val="0"/>
              </a:spcBef>
              <a:buNone/>
            </a:pPr>
            <a:r>
              <a:rPr lang="en" sz="1000"/>
              <a:t>RS5</a:t>
            </a:r>
          </a:p>
        </p:txBody>
      </p:sp>
      <p:sp>
        <p:nvSpPr>
          <p:cNvPr id="929" name="Shape 929"/>
          <p:cNvSpPr txBox="1"/>
          <p:nvPr/>
        </p:nvSpPr>
        <p:spPr>
          <a:xfrm>
            <a:off x="2556650" y="3363600"/>
            <a:ext cx="2445900" cy="450600"/>
          </a:xfrm>
          <a:prstGeom prst="rect">
            <a:avLst/>
          </a:prstGeom>
          <a:noFill/>
          <a:ln>
            <a:noFill/>
          </a:ln>
        </p:spPr>
        <p:txBody>
          <a:bodyPr anchorCtr="0" anchor="t" bIns="91425" lIns="91425" rIns="91425" tIns="91425">
            <a:noAutofit/>
          </a:bodyPr>
          <a:lstStyle/>
          <a:p>
            <a:pPr lvl="0">
              <a:spcBef>
                <a:spcPts val="0"/>
              </a:spcBef>
              <a:buNone/>
            </a:pPr>
            <a:r>
              <a:rPr lang="en"/>
              <a:t>+	  .71	     3.14</a:t>
            </a:r>
          </a:p>
        </p:txBody>
      </p:sp>
      <p:sp>
        <p:nvSpPr>
          <p:cNvPr id="930" name="Shape 930"/>
          <p:cNvSpPr txBox="1"/>
          <p:nvPr/>
        </p:nvSpPr>
        <p:spPr>
          <a:xfrm>
            <a:off x="5118100" y="3363600"/>
            <a:ext cx="1956600" cy="295800"/>
          </a:xfrm>
          <a:prstGeom prst="rect">
            <a:avLst/>
          </a:prstGeom>
          <a:noFill/>
          <a:ln>
            <a:noFill/>
          </a:ln>
        </p:spPr>
        <p:txBody>
          <a:bodyPr anchorCtr="0" anchor="t" bIns="91425" lIns="91425" rIns="91425" tIns="91425">
            <a:noAutofit/>
          </a:bodyPr>
          <a:lstStyle/>
          <a:p>
            <a:pPr lvl="0" rtl="0">
              <a:spcBef>
                <a:spcPts val="0"/>
              </a:spcBef>
              <a:buNone/>
            </a:pPr>
            <a:r>
              <a:rPr lang="en"/>
              <a:t>/	RS1	  2.72</a:t>
            </a:r>
          </a:p>
        </p:txBody>
      </p:sp>
      <p:cxnSp>
        <p:nvCxnSpPr>
          <p:cNvPr id="931" name="Shape 931"/>
          <p:cNvCxnSpPr/>
          <p:nvPr/>
        </p:nvCxnSpPr>
        <p:spPr>
          <a:xfrm>
            <a:off x="576725" y="2695800"/>
            <a:ext cx="952200" cy="0"/>
          </a:xfrm>
          <a:prstGeom prst="straightConnector1">
            <a:avLst/>
          </a:prstGeom>
          <a:noFill/>
          <a:ln cap="flat" cmpd="sng" w="28575">
            <a:solidFill>
              <a:srgbClr val="FF0000"/>
            </a:solidFill>
            <a:prstDash val="solid"/>
            <a:round/>
            <a:headEnd len="lg" w="lg" type="none"/>
            <a:tailEnd len="lg" w="lg" type="none"/>
          </a:ln>
        </p:spPr>
      </p:cxnSp>
      <p:cxnSp>
        <p:nvCxnSpPr>
          <p:cNvPr id="932" name="Shape 932"/>
          <p:cNvCxnSpPr/>
          <p:nvPr/>
        </p:nvCxnSpPr>
        <p:spPr>
          <a:xfrm>
            <a:off x="526675" y="1942425"/>
            <a:ext cx="952200" cy="0"/>
          </a:xfrm>
          <a:prstGeom prst="straightConnector1">
            <a:avLst/>
          </a:prstGeom>
          <a:noFill/>
          <a:ln cap="flat" cmpd="sng" w="28575">
            <a:solidFill>
              <a:srgbClr val="FF0000"/>
            </a:solidFill>
            <a:prstDash val="solid"/>
            <a:round/>
            <a:headEnd len="lg" w="lg" type="none"/>
            <a:tailEnd len="lg" w="lg" type="none"/>
          </a:ln>
        </p:spPr>
      </p:cxnSp>
      <p:cxnSp>
        <p:nvCxnSpPr>
          <p:cNvPr id="933" name="Shape 933"/>
          <p:cNvCxnSpPr/>
          <p:nvPr/>
        </p:nvCxnSpPr>
        <p:spPr>
          <a:xfrm>
            <a:off x="526675" y="1562400"/>
            <a:ext cx="952200" cy="0"/>
          </a:xfrm>
          <a:prstGeom prst="straightConnector1">
            <a:avLst/>
          </a:prstGeom>
          <a:noFill/>
          <a:ln cap="flat" cmpd="sng" w="28575">
            <a:solidFill>
              <a:srgbClr val="FF0000"/>
            </a:solidFill>
            <a:prstDash val="solid"/>
            <a:round/>
            <a:headEnd len="lg" w="lg" type="none"/>
            <a:tailEnd len="lg" w="lg" type="none"/>
          </a:ln>
        </p:spPr>
      </p:cxnSp>
      <p:cxnSp>
        <p:nvCxnSpPr>
          <p:cNvPr id="934" name="Shape 934"/>
          <p:cNvCxnSpPr/>
          <p:nvPr/>
        </p:nvCxnSpPr>
        <p:spPr>
          <a:xfrm>
            <a:off x="526675" y="2329200"/>
            <a:ext cx="952200" cy="0"/>
          </a:xfrm>
          <a:prstGeom prst="straightConnector1">
            <a:avLst/>
          </a:prstGeom>
          <a:noFill/>
          <a:ln cap="flat" cmpd="sng" w="28575">
            <a:solidFill>
              <a:srgbClr val="FF0000"/>
            </a:solidFill>
            <a:prstDash val="solid"/>
            <a:round/>
            <a:headEnd len="lg" w="lg" type="none"/>
            <a:tailEnd len="lg" w="lg" type="none"/>
          </a:ln>
        </p:spPr>
      </p:cxnSp>
      <p:sp>
        <p:nvSpPr>
          <p:cNvPr id="935" name="Shape 935"/>
          <p:cNvSpPr txBox="1"/>
          <p:nvPr/>
        </p:nvSpPr>
        <p:spPr>
          <a:xfrm>
            <a:off x="2556650" y="3737400"/>
            <a:ext cx="2445900" cy="450600"/>
          </a:xfrm>
          <a:prstGeom prst="rect">
            <a:avLst/>
          </a:prstGeom>
          <a:noFill/>
          <a:ln>
            <a:noFill/>
          </a:ln>
        </p:spPr>
        <p:txBody>
          <a:bodyPr anchorCtr="0" anchor="t" bIns="91425" lIns="91425" rIns="91425" tIns="91425">
            <a:noAutofit/>
          </a:bodyPr>
          <a:lstStyle/>
          <a:p>
            <a:pPr lvl="0" rtl="0">
              <a:spcBef>
                <a:spcPts val="0"/>
              </a:spcBef>
              <a:buNone/>
            </a:pPr>
            <a:r>
              <a:rPr lang="en"/>
              <a:t>-	  RS4	     RS1</a:t>
            </a:r>
          </a:p>
        </p:txBody>
      </p:sp>
      <p:sp>
        <p:nvSpPr>
          <p:cNvPr id="936" name="Shape 936"/>
          <p:cNvSpPr txBox="1"/>
          <p:nvPr/>
        </p:nvSpPr>
        <p:spPr>
          <a:xfrm>
            <a:off x="788925" y="4456275"/>
            <a:ext cx="551700" cy="2958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dk1"/>
                </a:solidFill>
              </a:rPr>
              <a:t>RS2</a:t>
            </a:r>
          </a:p>
        </p:txBody>
      </p:sp>
      <p:sp>
        <p:nvSpPr>
          <p:cNvPr id="937" name="Shape 937"/>
          <p:cNvSpPr txBox="1"/>
          <p:nvPr/>
        </p:nvSpPr>
        <p:spPr>
          <a:xfrm>
            <a:off x="2556650" y="4130025"/>
            <a:ext cx="2445900" cy="450600"/>
          </a:xfrm>
          <a:prstGeom prst="rect">
            <a:avLst/>
          </a:prstGeom>
          <a:noFill/>
          <a:ln>
            <a:noFill/>
          </a:ln>
        </p:spPr>
        <p:txBody>
          <a:bodyPr anchorCtr="0" anchor="t" bIns="91425" lIns="91425" rIns="91425" tIns="91425">
            <a:noAutofit/>
          </a:bodyPr>
          <a:lstStyle/>
          <a:p>
            <a:pPr lvl="0" rtl="0">
              <a:spcBef>
                <a:spcPts val="0"/>
              </a:spcBef>
              <a:buNone/>
            </a:pPr>
            <a:r>
              <a:rPr lang="en"/>
              <a:t>+	  RS1	     2.72</a:t>
            </a:r>
          </a:p>
        </p:txBody>
      </p:sp>
      <p:sp>
        <p:nvSpPr>
          <p:cNvPr id="938" name="Shape 938"/>
          <p:cNvSpPr txBox="1"/>
          <p:nvPr/>
        </p:nvSpPr>
        <p:spPr>
          <a:xfrm>
            <a:off x="489850" y="3305556"/>
            <a:ext cx="551700" cy="2958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dk1"/>
                </a:solidFill>
              </a:rPr>
              <a:t>RS3</a:t>
            </a:r>
          </a:p>
        </p:txBody>
      </p:sp>
      <p:sp>
        <p:nvSpPr>
          <p:cNvPr id="939" name="Shape 939"/>
          <p:cNvSpPr/>
          <p:nvPr/>
        </p:nvSpPr>
        <p:spPr>
          <a:xfrm>
            <a:off x="858375" y="3413350"/>
            <a:ext cx="382225" cy="160950"/>
          </a:xfrm>
          <a:custGeom>
            <a:pathLst>
              <a:path extrusionOk="0" h="6438" w="15289">
                <a:moveTo>
                  <a:pt x="0" y="6438"/>
                </a:moveTo>
                <a:cubicBezTo>
                  <a:pt x="5316" y="4916"/>
                  <a:pt x="10043" y="1748"/>
                  <a:pt x="15289" y="0"/>
                </a:cubicBezTo>
              </a:path>
            </a:pathLst>
          </a:custGeom>
          <a:noFill/>
          <a:ln cap="flat" cmpd="sng" w="9525">
            <a:solidFill>
              <a:srgbClr val="FF0000"/>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4">
                                            <p:txEl>
                                              <p:pRg end="0" st="0"/>
                                            </p:txEl>
                                          </p:spTgt>
                                        </p:tgtEl>
                                        <p:attrNameLst>
                                          <p:attrName>style.visibility</p:attrName>
                                        </p:attrNameLst>
                                      </p:cBhvr>
                                      <p:to>
                                        <p:strVal val="visible"/>
                                      </p:to>
                                    </p:set>
                                    <p:animEffect filter="fade" transition="in">
                                      <p:cBhvr>
                                        <p:cTn dur="1000"/>
                                        <p:tgtEl>
                                          <p:spTgt spid="9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1000"/>
                                        <p:tgtEl>
                                          <p:spTgt spid="9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1000"/>
                                        <p:tgtEl>
                                          <p:spTgt spid="9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1000"/>
                                        <p:tgtEl>
                                          <p:spTgt spid="9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1000"/>
                                        <p:tgtEl>
                                          <p:spTgt spid="9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000"/>
                                        <p:tgtEl>
                                          <p:spTgt spid="9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1000"/>
                                        <p:tgtEl>
                                          <p:spTgt spid="9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000"/>
                                        <p:tgtEl>
                                          <p:spTgt spid="9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1000"/>
                                        <p:tgtEl>
                                          <p:spTgt spid="9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3" name="Shape 943"/>
        <p:cNvGrpSpPr/>
        <p:nvPr/>
      </p:nvGrpSpPr>
      <p:grpSpPr>
        <a:xfrm>
          <a:off x="0" y="0"/>
          <a:ext cx="0" cy="0"/>
          <a:chOff x="0" y="0"/>
          <a:chExt cx="0" cy="0"/>
        </a:xfrm>
      </p:grpSpPr>
      <p:sp>
        <p:nvSpPr>
          <p:cNvPr id="944" name="Shape 944"/>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Limitations to Tomasulo’s</a:t>
            </a:r>
          </a:p>
        </p:txBody>
      </p:sp>
      <p:sp>
        <p:nvSpPr>
          <p:cNvPr id="945" name="Shape 945"/>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buChar char="-"/>
            </a:pPr>
            <a:r>
              <a:rPr lang="en"/>
              <a:t>Hardware additions</a:t>
            </a:r>
          </a:p>
          <a:p>
            <a:pPr indent="-228600" lvl="1" marL="914400" rtl="0">
              <a:spcBef>
                <a:spcPts val="0"/>
              </a:spcBef>
              <a:buChar char="-"/>
            </a:pPr>
            <a:r>
              <a:rPr lang="en"/>
              <a:t>The basic algorithm does not account for branch prediction, hardware must be added</a:t>
            </a:r>
          </a:p>
          <a:p>
            <a:pPr indent="-228600" lvl="0" marL="457200" rtl="0">
              <a:spcBef>
                <a:spcPts val="0"/>
              </a:spcBef>
              <a:buChar char="-"/>
            </a:pPr>
            <a:r>
              <a:rPr lang="en"/>
              <a:t>Many associative stores (CDB) at high speed</a:t>
            </a:r>
          </a:p>
          <a:p>
            <a:pPr indent="-228600" lvl="0" marL="457200" rtl="0">
              <a:spcBef>
                <a:spcPts val="0"/>
              </a:spcBef>
              <a:buChar char="-"/>
            </a:pPr>
            <a:r>
              <a:rPr lang="en"/>
              <a:t>Performance limited by Common Data Bus</a:t>
            </a:r>
          </a:p>
          <a:p>
            <a:pPr indent="-228600" lvl="1" marL="914400" rtl="0">
              <a:spcBef>
                <a:spcPts val="0"/>
              </a:spcBef>
              <a:buChar char="-"/>
            </a:pPr>
            <a:r>
              <a:rPr lang="en"/>
              <a:t>Each CDB must go to multiple functional units </a:t>
            </a:r>
          </a:p>
          <a:p>
            <a:pPr lv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9" name="Shape 949"/>
        <p:cNvGrpSpPr/>
        <p:nvPr/>
      </p:nvGrpSpPr>
      <p:grpSpPr>
        <a:xfrm>
          <a:off x="0" y="0"/>
          <a:ext cx="0" cy="0"/>
          <a:chOff x="0" y="0"/>
          <a:chExt cx="0" cy="0"/>
        </a:xfrm>
      </p:grpSpPr>
      <p:sp>
        <p:nvSpPr>
          <p:cNvPr id="950" name="Shape 950"/>
          <p:cNvSpPr txBox="1"/>
          <p:nvPr>
            <p:ph type="title"/>
          </p:nvPr>
        </p:nvSpPr>
        <p:spPr>
          <a:xfrm>
            <a:off x="430800" y="1889700"/>
            <a:ext cx="8282400" cy="1516500"/>
          </a:xfrm>
          <a:prstGeom prst="rect">
            <a:avLst/>
          </a:prstGeom>
        </p:spPr>
        <p:txBody>
          <a:bodyPr anchorCtr="0" anchor="ctr" bIns="91425" lIns="91425" rIns="91425" tIns="91425">
            <a:noAutofit/>
          </a:bodyPr>
          <a:lstStyle/>
          <a:p>
            <a:pPr lvl="0">
              <a:spcBef>
                <a:spcPts val="0"/>
              </a:spcBef>
              <a:buNone/>
            </a:pPr>
            <a:r>
              <a:rPr lang="en"/>
              <a:t>Why would Tomasulo be a bad chemist?</a:t>
            </a:r>
          </a:p>
        </p:txBody>
      </p:sp>
      <p:sp>
        <p:nvSpPr>
          <p:cNvPr id="951" name="Shape 951"/>
          <p:cNvSpPr txBox="1"/>
          <p:nvPr/>
        </p:nvSpPr>
        <p:spPr>
          <a:xfrm>
            <a:off x="2392200" y="3638925"/>
            <a:ext cx="4359600" cy="462000"/>
          </a:xfrm>
          <a:prstGeom prst="rect">
            <a:avLst/>
          </a:prstGeom>
          <a:noFill/>
          <a:ln>
            <a:noFill/>
          </a:ln>
        </p:spPr>
        <p:txBody>
          <a:bodyPr anchorCtr="0" anchor="t" bIns="91425" lIns="91425" rIns="91425" tIns="91425">
            <a:noAutofit/>
          </a:bodyPr>
          <a:lstStyle/>
          <a:p>
            <a:pPr lvl="0">
              <a:spcBef>
                <a:spcPts val="0"/>
              </a:spcBef>
              <a:buNone/>
            </a:pPr>
            <a:r>
              <a:rPr lang="en"/>
              <a:t>Because he would have to keep reordering the buffer</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5" name="Shape 955"/>
        <p:cNvGrpSpPr/>
        <p:nvPr/>
      </p:nvGrpSpPr>
      <p:grpSpPr>
        <a:xfrm>
          <a:off x="0" y="0"/>
          <a:ext cx="0" cy="0"/>
          <a:chOff x="0" y="0"/>
          <a:chExt cx="0" cy="0"/>
        </a:xfrm>
      </p:grpSpPr>
      <p:sp>
        <p:nvSpPr>
          <p:cNvPr id="956" name="Shape 956"/>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Tomasulo’s and Scoreboarding - Differences </a:t>
            </a:r>
          </a:p>
        </p:txBody>
      </p:sp>
      <p:sp>
        <p:nvSpPr>
          <p:cNvPr id="957" name="Shape 957"/>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304800" lvl="0" marL="457200">
              <a:spcBef>
                <a:spcPts val="0"/>
              </a:spcBef>
              <a:buSzPct val="100000"/>
            </a:pPr>
            <a:r>
              <a:rPr lang="en" sz="1200"/>
              <a:t>Control &amp; buffers distributed with Function Units vs. centralized in scoreboard; called “reservation stations”</a:t>
            </a:r>
          </a:p>
          <a:p>
            <a:pPr indent="-304800" lvl="1" marL="914400" rtl="0">
              <a:spcBef>
                <a:spcPts val="0"/>
              </a:spcBef>
              <a:buSzPct val="100000"/>
            </a:pPr>
            <a:r>
              <a:rPr lang="en" sz="1200"/>
              <a:t>i</a:t>
            </a:r>
            <a:r>
              <a:rPr lang="en" sz="1200"/>
              <a:t>nstructions schedule themselves</a:t>
            </a:r>
          </a:p>
          <a:p>
            <a:pPr indent="-304800" lvl="0" marL="457200">
              <a:spcBef>
                <a:spcPts val="0"/>
              </a:spcBef>
              <a:buSzPct val="100000"/>
            </a:pPr>
            <a:r>
              <a:rPr lang="en" sz="1200"/>
              <a:t>Registers in instructions replaced by pointers to reservation station buffer</a:t>
            </a:r>
          </a:p>
          <a:p>
            <a:pPr indent="-304800" lvl="1" marL="914400">
              <a:spcBef>
                <a:spcPts val="0"/>
              </a:spcBef>
              <a:buSzPct val="100000"/>
            </a:pPr>
            <a:r>
              <a:rPr lang="en" sz="1200"/>
              <a:t>scoreboard =&gt; registers primary operand storage</a:t>
            </a:r>
          </a:p>
          <a:p>
            <a:pPr indent="-304800" lvl="1" marL="914400" rtl="0">
              <a:spcBef>
                <a:spcPts val="0"/>
              </a:spcBef>
              <a:buSzPct val="100000"/>
            </a:pPr>
            <a:r>
              <a:rPr lang="en" sz="1200"/>
              <a:t>Tomasulo =&gt; reservation stations as operand storage</a:t>
            </a:r>
          </a:p>
          <a:p>
            <a:pPr indent="-304800" lvl="0" marL="457200">
              <a:spcBef>
                <a:spcPts val="0"/>
              </a:spcBef>
              <a:buSzPct val="100000"/>
            </a:pPr>
            <a:r>
              <a:rPr lang="en" sz="1200"/>
              <a:t>HW renaming of registers to avoid WAR, WAW hazards</a:t>
            </a:r>
          </a:p>
          <a:p>
            <a:pPr indent="-304800" lvl="1" marL="914400" rtl="0">
              <a:spcBef>
                <a:spcPts val="0"/>
              </a:spcBef>
              <a:buSzPct val="100000"/>
            </a:pPr>
            <a:r>
              <a:rPr lang="en" sz="1200"/>
              <a:t>Scoreboard =&gt; both source registers read together (thus one could not be overwritten while we wait for the other).</a:t>
            </a:r>
          </a:p>
          <a:p>
            <a:pPr indent="-304800" lvl="1" marL="914400" rtl="0">
              <a:spcBef>
                <a:spcPts val="0"/>
              </a:spcBef>
              <a:buSzPct val="100000"/>
            </a:pPr>
            <a:r>
              <a:rPr lang="en" sz="1200"/>
              <a:t>Tomasulo =&gt; each register read as soon as available.</a:t>
            </a:r>
          </a:p>
          <a:p>
            <a:pPr indent="-304800" lvl="0" marL="457200" rtl="0">
              <a:spcBef>
                <a:spcPts val="0"/>
              </a:spcBef>
              <a:buSzPct val="100000"/>
            </a:pPr>
            <a:r>
              <a:rPr lang="en" sz="1200"/>
              <a:t>Common Data Bus broadcasts results to all FUs</a:t>
            </a:r>
          </a:p>
          <a:p>
            <a:pPr indent="-304800" lvl="1" marL="914400" rtl="0">
              <a:spcBef>
                <a:spcPts val="0"/>
              </a:spcBef>
              <a:buSzPct val="100000"/>
            </a:pPr>
            <a:r>
              <a:rPr lang="en" sz="1200"/>
              <a:t>RS’s (FU’s), registers, etc. responsible for collecting own data off CDB</a:t>
            </a:r>
          </a:p>
          <a:p>
            <a:pPr indent="-304800" lvl="0" marL="457200" rtl="0">
              <a:spcBef>
                <a:spcPts val="0"/>
              </a:spcBef>
              <a:buSzPct val="100000"/>
            </a:pPr>
            <a:r>
              <a:rPr lang="en" sz="1200"/>
              <a:t>Load and Store Queues treated as FUs as well</a:t>
            </a:r>
          </a:p>
          <a:p>
            <a:pPr lvl="0" rtl="0">
              <a:spcBef>
                <a:spcPts val="0"/>
              </a:spcBef>
              <a:buNone/>
            </a:pPr>
            <a:r>
              <a:t/>
            </a:r>
            <a:endParaRPr sz="12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1" name="Shape 961"/>
        <p:cNvGrpSpPr/>
        <p:nvPr/>
      </p:nvGrpSpPr>
      <p:grpSpPr>
        <a:xfrm>
          <a:off x="0" y="0"/>
          <a:ext cx="0" cy="0"/>
          <a:chOff x="0" y="0"/>
          <a:chExt cx="0" cy="0"/>
        </a:xfrm>
      </p:grpSpPr>
      <p:sp>
        <p:nvSpPr>
          <p:cNvPr id="962" name="Shape 962"/>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References</a:t>
            </a:r>
          </a:p>
        </p:txBody>
      </p:sp>
      <p:sp>
        <p:nvSpPr>
          <p:cNvPr id="963" name="Shape 963"/>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304800" lvl="0" marL="457200" rtl="0">
              <a:spcBef>
                <a:spcPts val="0"/>
              </a:spcBef>
              <a:buSzPct val="100000"/>
              <a:buAutoNum type="arabicPeriod"/>
            </a:pPr>
            <a:r>
              <a:rPr lang="en" sz="1200"/>
              <a:t>"Recent Papers by IBM Authors." IBM Journal of Research and Development 24.2 (1980): 253-58. Web.</a:t>
            </a:r>
          </a:p>
          <a:p>
            <a:pPr indent="-304800" lvl="0" marL="457200" rtl="0">
              <a:spcBef>
                <a:spcPts val="0"/>
              </a:spcBef>
              <a:buSzPct val="100000"/>
              <a:buAutoNum type="arabicPeriod"/>
            </a:pPr>
            <a:r>
              <a:rPr lang="en" sz="1200"/>
              <a:t>Georgia Tech Lecture - College of Computing: </a:t>
            </a:r>
            <a:r>
              <a:rPr lang="en" sz="1200" u="sng">
                <a:solidFill>
                  <a:schemeClr val="hlink"/>
                </a:solidFill>
                <a:hlinkClick r:id="rId3"/>
              </a:rPr>
              <a:t>http://www.cc.gatech.edu/~milos/Teaching/CS6290F07/4_Tomasulo.pdf</a:t>
            </a:r>
          </a:p>
          <a:p>
            <a:pPr indent="-304800" lvl="0" marL="457200" rtl="0">
              <a:spcBef>
                <a:spcPts val="0"/>
              </a:spcBef>
              <a:buSzPct val="100000"/>
              <a:buAutoNum type="arabicPeriod"/>
            </a:pPr>
            <a:r>
              <a:rPr lang="en" sz="1200"/>
              <a:t>Dartmouth College Lecture - College of Computing: </a:t>
            </a:r>
            <a:r>
              <a:rPr lang="en" sz="1200" u="sng">
                <a:solidFill>
                  <a:schemeClr val="hlink"/>
                </a:solidFill>
                <a:highlight>
                  <a:srgbClr val="FFFFFF"/>
                </a:highlight>
                <a:hlinkClick r:id="rId4"/>
              </a:rPr>
              <a:t>engineering.dartmouth.edu/courses/engs116/.../engs%20116%20lecture%207-05f.ppt</a:t>
            </a:r>
          </a:p>
          <a:p>
            <a:pPr indent="-304800" lvl="0" marL="457200" rtl="0">
              <a:spcBef>
                <a:spcPts val="0"/>
              </a:spcBef>
              <a:buClr>
                <a:srgbClr val="000000"/>
              </a:buClr>
              <a:buSzPct val="100000"/>
              <a:buAutoNum type="arabicPeriod"/>
            </a:pPr>
            <a:r>
              <a:rPr lang="en" sz="1200">
                <a:solidFill>
                  <a:srgbClr val="000000"/>
                </a:solidFill>
                <a:highlight>
                  <a:srgbClr val="FFFFFF"/>
                </a:highlight>
              </a:rPr>
              <a:t>Tomasulo, Robert M. (Jan 1967). "An Efficient Algorithm for Exploiting Multiple Arithmetic Units". IBM Journal of Research and Development. IBM. 11 (1): 25–33. doi:10.1147/rd.111.0025. ISSN 0018-8646.</a:t>
            </a:r>
          </a:p>
          <a:p>
            <a:pPr indent="-304800" lvl="0" marL="457200" rtl="0">
              <a:spcBef>
                <a:spcPts val="0"/>
              </a:spcBef>
              <a:buClr>
                <a:srgbClr val="000000"/>
              </a:buClr>
              <a:buSzPct val="100000"/>
              <a:buAutoNum type="arabicPeriod"/>
            </a:pPr>
            <a:r>
              <a:rPr lang="en" sz="1200">
                <a:solidFill>
                  <a:srgbClr val="000000"/>
                </a:solidFill>
                <a:highlight>
                  <a:srgbClr val="FFFFFF"/>
                </a:highlight>
              </a:rPr>
              <a:t>Yoga, Adarsh. "Differences between Tomasulo's algorithm and dynamic scheduling in Intel Core microarchitecture". The boozier.</a:t>
            </a:r>
          </a:p>
          <a:p>
            <a:pPr lvl="0" rtl="0">
              <a:spcBef>
                <a:spcPts val="0"/>
              </a:spcBef>
              <a:buNone/>
            </a:pPr>
            <a:r>
              <a:t/>
            </a:r>
            <a:endParaRPr sz="1200"/>
          </a:p>
          <a:p>
            <a:pPr lvl="0" rtl="0">
              <a:spcBef>
                <a:spcPts val="0"/>
              </a:spcBef>
              <a:buNone/>
            </a:pPr>
            <a:r>
              <a:t/>
            </a:r>
            <a:endParaRPr sz="1200"/>
          </a:p>
          <a:p>
            <a:pPr lvl="0" rtl="0">
              <a:spcBef>
                <a:spcPts val="0"/>
              </a:spcBef>
              <a:buNone/>
            </a:pPr>
            <a:r>
              <a:t/>
            </a:r>
            <a:endParaRPr sz="1200"/>
          </a:p>
          <a:p>
            <a:pPr lvl="0" rtl="0">
              <a:spcBef>
                <a:spcPts val="0"/>
              </a:spcBef>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Dynamic Scheduling</a:t>
            </a:r>
          </a:p>
        </p:txBody>
      </p:sp>
      <p:sp>
        <p:nvSpPr>
          <p:cNvPr id="111" name="Shape 111"/>
          <p:cNvSpPr txBox="1"/>
          <p:nvPr>
            <p:ph idx="1" type="body"/>
          </p:nvPr>
        </p:nvSpPr>
        <p:spPr>
          <a:xfrm>
            <a:off x="311700" y="1304875"/>
            <a:ext cx="8520600" cy="3895200"/>
          </a:xfrm>
          <a:prstGeom prst="rect">
            <a:avLst/>
          </a:prstGeom>
        </p:spPr>
        <p:txBody>
          <a:bodyPr anchorCtr="0" anchor="t" bIns="91425" lIns="91425" rIns="91425" tIns="91425">
            <a:noAutofit/>
          </a:bodyPr>
          <a:lstStyle/>
          <a:p>
            <a:pPr lvl="0">
              <a:spcBef>
                <a:spcPts val="0"/>
              </a:spcBef>
              <a:buNone/>
            </a:pPr>
            <a:r>
              <a:rPr lang="en"/>
              <a:t>Pros:</a:t>
            </a:r>
          </a:p>
          <a:p>
            <a:pPr indent="-228600" lvl="0" marL="457200" rtl="0">
              <a:spcBef>
                <a:spcPts val="0"/>
              </a:spcBef>
              <a:buChar char="-"/>
            </a:pPr>
            <a:r>
              <a:rPr lang="en"/>
              <a:t>Increase Performance</a:t>
            </a:r>
          </a:p>
          <a:p>
            <a:pPr indent="-228600" lvl="0" marL="457200" rtl="0">
              <a:spcBef>
                <a:spcPts val="0"/>
              </a:spcBef>
              <a:buChar char="-"/>
            </a:pPr>
            <a:r>
              <a:rPr lang="en"/>
              <a:t>Less processor stalling</a:t>
            </a:r>
          </a:p>
          <a:p>
            <a:pPr indent="-228600" lvl="0" marL="457200" rtl="0">
              <a:spcBef>
                <a:spcPts val="0"/>
              </a:spcBef>
              <a:buChar char="-"/>
            </a:pPr>
            <a:r>
              <a:rPr lang="en"/>
              <a:t>Simplifies the compiler</a:t>
            </a:r>
          </a:p>
          <a:p>
            <a:pPr indent="-228600" lvl="0" marL="457200" rtl="0">
              <a:spcBef>
                <a:spcPts val="0"/>
              </a:spcBef>
              <a:buChar char="-"/>
            </a:pPr>
            <a:r>
              <a:rPr lang="en"/>
              <a:t>Handle dependencies unknown at compile time.</a:t>
            </a:r>
          </a:p>
          <a:p>
            <a:pPr lvl="0">
              <a:spcBef>
                <a:spcPts val="0"/>
              </a:spcBef>
              <a:buNone/>
            </a:pPr>
            <a:r>
              <a:rPr lang="en"/>
              <a:t>Cons:</a:t>
            </a:r>
          </a:p>
          <a:p>
            <a:pPr indent="-228600" lvl="0" marL="457200" rtl="0">
              <a:spcBef>
                <a:spcPts val="0"/>
              </a:spcBef>
              <a:buChar char="-"/>
            </a:pPr>
            <a:r>
              <a:rPr lang="en"/>
              <a:t>Added complexity for designing and developing</a:t>
            </a:r>
          </a:p>
          <a:p>
            <a:pPr indent="-228600" lvl="1" marL="914400">
              <a:spcBef>
                <a:spcPts val="0"/>
              </a:spcBef>
              <a:buChar char="-"/>
            </a:pPr>
            <a:r>
              <a:rPr lang="en"/>
              <a:t>Partially due to handling of WAR and WAW exceptions.</a:t>
            </a:r>
          </a:p>
          <a:p>
            <a:pPr lvl="0">
              <a:spcBef>
                <a:spcPts val="0"/>
              </a:spcBef>
              <a:buNone/>
            </a:pPr>
            <a:r>
              <a:t/>
            </a:r>
            <a:endParaRPr sz="1400"/>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Dynamic Scheduling</a:t>
            </a:r>
          </a:p>
        </p:txBody>
      </p:sp>
      <p:sp>
        <p:nvSpPr>
          <p:cNvPr id="117" name="Shape 117"/>
          <p:cNvSpPr txBox="1"/>
          <p:nvPr>
            <p:ph idx="1" type="body"/>
          </p:nvPr>
        </p:nvSpPr>
        <p:spPr>
          <a:xfrm>
            <a:off x="311700" y="1468825"/>
            <a:ext cx="8520600" cy="1029900"/>
          </a:xfrm>
          <a:prstGeom prst="rect">
            <a:avLst/>
          </a:prstGeom>
        </p:spPr>
        <p:txBody>
          <a:bodyPr anchorCtr="0" anchor="t" bIns="91425" lIns="91425" rIns="91425" tIns="91425">
            <a:noAutofit/>
          </a:bodyPr>
          <a:lstStyle/>
          <a:p>
            <a:pPr lvl="0">
              <a:spcBef>
                <a:spcPts val="0"/>
              </a:spcBef>
              <a:buNone/>
            </a:pPr>
            <a:r>
              <a:rPr lang="en"/>
              <a:t>However, if out-of-order execution is allowed, </a:t>
            </a:r>
            <a:r>
              <a:rPr b="1" lang="en">
                <a:solidFill>
                  <a:srgbClr val="0000FF"/>
                </a:solidFill>
              </a:rPr>
              <a:t>WAR</a:t>
            </a:r>
            <a:r>
              <a:rPr lang="en"/>
              <a:t> or </a:t>
            </a:r>
            <a:r>
              <a:rPr b="1" lang="en">
                <a:solidFill>
                  <a:srgbClr val="E69138"/>
                </a:solidFill>
              </a:rPr>
              <a:t>WAW</a:t>
            </a:r>
            <a:r>
              <a:rPr lang="en"/>
              <a:t> hazards could arise.</a:t>
            </a:r>
          </a:p>
          <a:p>
            <a:pPr lvl="0">
              <a:lnSpc>
                <a:spcPct val="100000"/>
              </a:lnSpc>
              <a:spcBef>
                <a:spcPts val="0"/>
              </a:spcBef>
              <a:spcAft>
                <a:spcPts val="0"/>
              </a:spcAft>
              <a:buClr>
                <a:schemeClr val="dk1"/>
              </a:buClr>
              <a:buSzPct val="61111"/>
              <a:buFont typeface="Arial"/>
              <a:buNone/>
            </a:pPr>
            <a:r>
              <a:t/>
            </a:r>
            <a:endParaRPr b="1">
              <a:latin typeface="Arial"/>
              <a:ea typeface="Arial"/>
              <a:cs typeface="Arial"/>
              <a:sym typeface="Arial"/>
            </a:endParaRPr>
          </a:p>
        </p:txBody>
      </p:sp>
      <p:sp>
        <p:nvSpPr>
          <p:cNvPr id="118" name="Shape 118"/>
          <p:cNvSpPr txBox="1"/>
          <p:nvPr/>
        </p:nvSpPr>
        <p:spPr>
          <a:xfrm>
            <a:off x="3409050" y="2392400"/>
            <a:ext cx="2325900" cy="1461900"/>
          </a:xfrm>
          <a:prstGeom prst="rect">
            <a:avLst/>
          </a:prstGeom>
          <a:solidFill>
            <a:srgbClr val="CFE2F3"/>
          </a:solidFill>
          <a:ln>
            <a:noFill/>
          </a:ln>
        </p:spPr>
        <p:txBody>
          <a:bodyPr anchorCtr="0" anchor="t" bIns="91425" lIns="91425" rIns="91425" tIns="91425">
            <a:noAutofit/>
          </a:bodyPr>
          <a:lstStyle/>
          <a:p>
            <a:pPr lvl="0" rtl="0" algn="ctr">
              <a:spcBef>
                <a:spcPts val="0"/>
              </a:spcBef>
              <a:buNone/>
            </a:pPr>
            <a:r>
              <a:rPr b="1" lang="en" sz="1800">
                <a:solidFill>
                  <a:schemeClr val="dk2"/>
                </a:solidFill>
              </a:rPr>
              <a:t>add </a:t>
            </a:r>
            <a:r>
              <a:rPr b="1" lang="en" sz="1800">
                <a:solidFill>
                  <a:srgbClr val="FF00FF"/>
                </a:solidFill>
              </a:rPr>
              <a:t>t0</a:t>
            </a:r>
            <a:r>
              <a:rPr b="1" lang="en" sz="1800">
                <a:solidFill>
                  <a:schemeClr val="dk2"/>
                </a:solidFill>
              </a:rPr>
              <a:t>,t1,t2</a:t>
            </a:r>
          </a:p>
          <a:p>
            <a:pPr lvl="0" rtl="0" algn="ctr">
              <a:spcBef>
                <a:spcPts val="0"/>
              </a:spcBef>
              <a:buNone/>
            </a:pPr>
            <a:r>
              <a:rPr b="1" lang="en" sz="1800">
                <a:solidFill>
                  <a:schemeClr val="dk2"/>
                </a:solidFill>
              </a:rPr>
              <a:t>add </a:t>
            </a:r>
            <a:r>
              <a:rPr b="1" lang="en" sz="1800">
                <a:solidFill>
                  <a:srgbClr val="0000FF"/>
                </a:solidFill>
              </a:rPr>
              <a:t>t6</a:t>
            </a:r>
            <a:r>
              <a:rPr b="1" lang="en" sz="1800">
                <a:solidFill>
                  <a:schemeClr val="dk2"/>
                </a:solidFill>
              </a:rPr>
              <a:t>,</a:t>
            </a:r>
            <a:r>
              <a:rPr b="1" lang="en" sz="1800">
                <a:solidFill>
                  <a:srgbClr val="FF00FF"/>
                </a:solidFill>
              </a:rPr>
              <a:t>t0</a:t>
            </a:r>
            <a:r>
              <a:rPr b="1" lang="en" sz="1800">
                <a:solidFill>
                  <a:schemeClr val="dk2"/>
                </a:solidFill>
              </a:rPr>
              <a:t>,</a:t>
            </a:r>
            <a:r>
              <a:rPr b="1" lang="en" sz="1800">
                <a:solidFill>
                  <a:srgbClr val="E69138"/>
                </a:solidFill>
              </a:rPr>
              <a:t>t8</a:t>
            </a:r>
          </a:p>
          <a:p>
            <a:pPr lvl="0" rtl="0" algn="ctr">
              <a:spcBef>
                <a:spcPts val="0"/>
              </a:spcBef>
              <a:buNone/>
            </a:pPr>
            <a:r>
              <a:rPr b="1" lang="en" sz="1800">
                <a:solidFill>
                  <a:schemeClr val="dk2"/>
                </a:solidFill>
              </a:rPr>
              <a:t>sub</a:t>
            </a:r>
            <a:r>
              <a:rPr b="1" lang="en" sz="1800">
                <a:solidFill>
                  <a:srgbClr val="E69138"/>
                </a:solidFill>
              </a:rPr>
              <a:t> t8</a:t>
            </a:r>
            <a:r>
              <a:rPr b="1" lang="en" sz="1800">
                <a:solidFill>
                  <a:schemeClr val="dk2"/>
                </a:solidFill>
              </a:rPr>
              <a:t>,t10,t14</a:t>
            </a:r>
          </a:p>
          <a:p>
            <a:pPr lvl="0" rtl="0" algn="ctr">
              <a:spcBef>
                <a:spcPts val="0"/>
              </a:spcBef>
              <a:buNone/>
            </a:pPr>
            <a:r>
              <a:rPr b="1" lang="en" sz="1800">
                <a:solidFill>
                  <a:schemeClr val="dk2"/>
                </a:solidFill>
              </a:rPr>
              <a:t>Add </a:t>
            </a:r>
            <a:r>
              <a:rPr b="1" lang="en" sz="1800">
                <a:solidFill>
                  <a:srgbClr val="0000FF"/>
                </a:solidFill>
              </a:rPr>
              <a:t>t6</a:t>
            </a:r>
            <a:r>
              <a:rPr b="1" lang="en" sz="1800">
                <a:solidFill>
                  <a:schemeClr val="dk2"/>
                </a:solidFill>
              </a:rPr>
              <a:t>,t10,t8</a:t>
            </a:r>
          </a:p>
        </p:txBody>
      </p:sp>
      <p:sp>
        <p:nvSpPr>
          <p:cNvPr id="119" name="Shape 119"/>
          <p:cNvSpPr txBox="1"/>
          <p:nvPr/>
        </p:nvSpPr>
        <p:spPr>
          <a:xfrm>
            <a:off x="666600" y="4153050"/>
            <a:ext cx="7810800" cy="9111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434343"/>
                </a:solidFill>
                <a:latin typeface="Source Code Pro"/>
                <a:ea typeface="Source Code Pro"/>
                <a:cs typeface="Source Code Pro"/>
                <a:sym typeface="Source Code Pro"/>
              </a:rPr>
              <a:t>Eliminating these hazards is </a:t>
            </a:r>
            <a:r>
              <a:rPr b="1" lang="en" sz="1800">
                <a:solidFill>
                  <a:srgbClr val="434343"/>
                </a:solidFill>
                <a:latin typeface="Source Code Pro"/>
                <a:ea typeface="Source Code Pro"/>
                <a:cs typeface="Source Code Pro"/>
                <a:sym typeface="Source Code Pro"/>
              </a:rPr>
              <a:t>essential</a:t>
            </a:r>
            <a:r>
              <a:rPr lang="en" sz="1800">
                <a:solidFill>
                  <a:srgbClr val="434343"/>
                </a:solidFill>
                <a:latin typeface="Source Code Pro"/>
                <a:ea typeface="Source Code Pro"/>
                <a:cs typeface="Source Code Pro"/>
                <a:sym typeface="Source Code Pro"/>
              </a:rPr>
              <a:t> to out-of order execution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Dynamic Scheduling</a:t>
            </a:r>
          </a:p>
        </p:txBody>
      </p:sp>
      <p:sp>
        <p:nvSpPr>
          <p:cNvPr id="125" name="Shape 125"/>
          <p:cNvSpPr txBox="1"/>
          <p:nvPr>
            <p:ph idx="1" type="body"/>
          </p:nvPr>
        </p:nvSpPr>
        <p:spPr>
          <a:xfrm>
            <a:off x="311700" y="1304875"/>
            <a:ext cx="8520600" cy="3764700"/>
          </a:xfrm>
          <a:prstGeom prst="rect">
            <a:avLst/>
          </a:prstGeom>
        </p:spPr>
        <p:txBody>
          <a:bodyPr anchorCtr="0" anchor="t" bIns="91425" lIns="91425" rIns="91425" tIns="91425">
            <a:noAutofit/>
          </a:bodyPr>
          <a:lstStyle/>
          <a:p>
            <a:pPr lvl="0">
              <a:spcBef>
                <a:spcPts val="0"/>
              </a:spcBef>
              <a:buNone/>
            </a:pPr>
            <a:r>
              <a:t/>
            </a:r>
            <a:endParaRPr/>
          </a:p>
          <a:p>
            <a:pPr lvl="0" rtl="0">
              <a:spcBef>
                <a:spcPts val="0"/>
              </a:spcBef>
              <a:buNone/>
            </a:pPr>
            <a:r>
              <a:rPr lang="en"/>
              <a:t>In order solve the problems of WAR and WAW hazards when dynamic scheduling we present two historical and popular algorithms.</a:t>
            </a:r>
          </a:p>
          <a:p>
            <a:pPr lvl="0" rtl="0" algn="ctr">
              <a:spcBef>
                <a:spcPts val="0"/>
              </a:spcBef>
              <a:buNone/>
            </a:pPr>
            <a:r>
              <a:t/>
            </a:r>
            <a:endParaRPr b="1"/>
          </a:p>
          <a:p>
            <a:pPr lvl="0" algn="ctr">
              <a:spcBef>
                <a:spcPts val="0"/>
              </a:spcBef>
              <a:buNone/>
            </a:pPr>
            <a:r>
              <a:rPr b="1" lang="en"/>
              <a:t>Tomasulo’s Algorithm and Scoreboarding.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30800" y="1889700"/>
            <a:ext cx="8282400" cy="1516500"/>
          </a:xfrm>
          <a:prstGeom prst="rect">
            <a:avLst/>
          </a:prstGeom>
        </p:spPr>
        <p:txBody>
          <a:bodyPr anchorCtr="0" anchor="ctr" bIns="91425" lIns="91425" rIns="91425" tIns="91425">
            <a:noAutofit/>
          </a:bodyPr>
          <a:lstStyle/>
          <a:p>
            <a:pPr lvl="0">
              <a:spcBef>
                <a:spcPts val="0"/>
              </a:spcBef>
              <a:buNone/>
            </a:pPr>
            <a:r>
              <a:rPr lang="en"/>
              <a:t>The Scoreboard - What is it?</a:t>
            </a:r>
          </a:p>
        </p:txBody>
      </p:sp>
    </p:spTree>
  </p:cSld>
  <p:clrMapOvr>
    <a:masterClrMapping/>
  </p:clrMapOvr>
</p:sld>
</file>

<file path=ppt/theme/theme1.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