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2" r:id="rId21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52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52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52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52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360252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360252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ster.io/darthbison/raspberry-pi-cluster-with-mpi-4602cb" TargetMode="External"/><Relationship Id="rId2" Type="http://schemas.openxmlformats.org/officeDocument/2006/relationships/hyperlink" Target="https://github.com/PaulBrownMagic/ClusterHat_Distribute" TargetMode="Externa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hyperlink" Target="https://github.com/samjabrahams/tensorflow-on-raspberry-pi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/>
            <a:r>
              <a:rPr lang="en-US" sz="4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Shrewsbury Raspberry Pi Meetup</a:t>
            </a:r>
            <a:endParaRPr sz="4000" dirty="0"/>
          </a:p>
          <a:p>
            <a:endParaRPr dirty="0"/>
          </a:p>
          <a:p>
            <a:pPr algn="ctr">
              <a:lnSpc>
                <a:spcPct val="100000"/>
              </a:lnSpc>
            </a:pPr>
            <a:r>
              <a:rPr lang="en-US" sz="5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Raspberry Pi Clusters</a:t>
            </a:r>
            <a:endParaRPr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Brian Lingard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Sept. 26, 2017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Pi Zero W (an aside)</a:t>
            </a:r>
            <a:endParaRPr dirty="0"/>
          </a:p>
        </p:txBody>
      </p:sp>
      <p:sp>
        <p:nvSpPr>
          <p:cNvPr id="151" name="CustomShape 2"/>
          <p:cNvSpPr/>
          <p:nvPr/>
        </p:nvSpPr>
        <p:spPr>
          <a:xfrm>
            <a:off x="838080" y="1825560"/>
            <a:ext cx="1038276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Only $10</a:t>
            </a:r>
            <a:endParaRPr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endParaRPr lang="en-US"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Ghz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Single Core</a:t>
            </a:r>
            <a:endParaRPr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512 MB RAM</a:t>
            </a:r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Built-in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WiFi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BT4.1 and BLE</a:t>
            </a:r>
            <a:endParaRPr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CSI camera connector</a:t>
            </a:r>
            <a:endParaRPr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endParaRPr lang="en-US"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endParaRPr lang="en-US"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Recommend using 4GB or 8GB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SDcard</a:t>
            </a:r>
            <a:endParaRPr dirty="0"/>
          </a:p>
        </p:txBody>
      </p:sp>
      <p:pic>
        <p:nvPicPr>
          <p:cNvPr id="152" name="Picture 5"/>
          <p:cNvPicPr/>
          <p:nvPr/>
        </p:nvPicPr>
        <p:blipFill>
          <a:blip r:embed="rId2"/>
          <a:stretch/>
        </p:blipFill>
        <p:spPr>
          <a:xfrm>
            <a:off x="6990120" y="2297160"/>
            <a:ext cx="4791600" cy="2384640"/>
          </a:xfrm>
          <a:prstGeom prst="rect">
            <a:avLst/>
          </a:prstGeom>
          <a:ln>
            <a:noFill/>
          </a:ln>
        </p:spPr>
      </p:pic>
      <p:sp>
        <p:nvSpPr>
          <p:cNvPr id="153" name="CustomShape 3"/>
          <p:cNvSpPr/>
          <p:nvPr/>
        </p:nvSpPr>
        <p:spPr>
          <a:xfrm>
            <a:off x="7699320" y="4486320"/>
            <a:ext cx="715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Mini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HDMI</a:t>
            </a:r>
            <a:endParaRPr/>
          </a:p>
        </p:txBody>
      </p:sp>
      <p:sp>
        <p:nvSpPr>
          <p:cNvPr id="154" name="CustomShape 4"/>
          <p:cNvSpPr/>
          <p:nvPr/>
        </p:nvSpPr>
        <p:spPr>
          <a:xfrm>
            <a:off x="9720720" y="4486320"/>
            <a:ext cx="6069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USB 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OTG</a:t>
            </a:r>
            <a:endParaRPr/>
          </a:p>
        </p:txBody>
      </p:sp>
      <p:sp>
        <p:nvSpPr>
          <p:cNvPr id="155" name="CustomShape 5"/>
          <p:cNvSpPr/>
          <p:nvPr/>
        </p:nvSpPr>
        <p:spPr>
          <a:xfrm>
            <a:off x="6379920" y="2976480"/>
            <a:ext cx="7214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Micro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Pi Cluster Hat – Full Setup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838080" y="1825560"/>
            <a:ext cx="1038276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Still compact when fully configured</a:t>
            </a:r>
            <a:endParaRPr dirty="0"/>
          </a:p>
          <a:p>
            <a:pPr>
              <a:lnSpc>
                <a:spcPct val="90000"/>
              </a:lnSpc>
            </a:pPr>
            <a:endParaRPr sz="2800"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Gets power from Raspberry Pi host</a:t>
            </a:r>
            <a:endParaRPr dirty="0"/>
          </a:p>
          <a:p>
            <a:pPr>
              <a:lnSpc>
                <a:spcPct val="90000"/>
              </a:lnSpc>
            </a:pPr>
            <a:endParaRPr sz="2800"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 Zeros get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comms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power via USB</a:t>
            </a:r>
            <a:endParaRPr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endParaRPr lang="en-US" sz="2800"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endParaRPr lang="en-US" sz="2800"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endParaRPr sz="2800"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Recommend using 16GB or 32GB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SDcard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158" name="Picture 4"/>
          <p:cNvPicPr/>
          <p:nvPr/>
        </p:nvPicPr>
        <p:blipFill>
          <a:blip r:embed="rId2"/>
          <a:stretch/>
        </p:blipFill>
        <p:spPr>
          <a:xfrm>
            <a:off x="7478830" y="1689480"/>
            <a:ext cx="4370380" cy="435023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152360" y="3339360"/>
            <a:ext cx="988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Ethernet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LAN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3303407" y="224640"/>
            <a:ext cx="5550613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 Cluster Hat Architecture (</a:t>
            </a:r>
            <a:r>
              <a:rPr lang="en-US" sz="280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ver</a:t>
            </a:r>
            <a:r>
              <a:rPr lang="en-US" sz="280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1.x)</a:t>
            </a:r>
            <a:endParaRPr sz="2800" dirty="0"/>
          </a:p>
        </p:txBody>
      </p:sp>
      <p:sp>
        <p:nvSpPr>
          <p:cNvPr id="161" name="CustomShape 3"/>
          <p:cNvSpPr/>
          <p:nvPr/>
        </p:nvSpPr>
        <p:spPr>
          <a:xfrm>
            <a:off x="2908800" y="1697040"/>
            <a:ext cx="1272600" cy="393732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Raspberry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 3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(Host)</a:t>
            </a:r>
            <a:endParaRPr/>
          </a:p>
        </p:txBody>
      </p:sp>
      <p:sp>
        <p:nvSpPr>
          <p:cNvPr id="162" name="CustomShape 4"/>
          <p:cNvSpPr/>
          <p:nvPr/>
        </p:nvSpPr>
        <p:spPr>
          <a:xfrm>
            <a:off x="5807520" y="3064680"/>
            <a:ext cx="765720" cy="1096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Zero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/>
          </a:p>
        </p:txBody>
      </p:sp>
      <p:sp>
        <p:nvSpPr>
          <p:cNvPr id="163" name="CustomShape 5"/>
          <p:cNvSpPr/>
          <p:nvPr/>
        </p:nvSpPr>
        <p:spPr>
          <a:xfrm>
            <a:off x="5049360" y="4923720"/>
            <a:ext cx="5349600" cy="7106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USB Networking</a:t>
            </a:r>
            <a:endParaRPr/>
          </a:p>
        </p:txBody>
      </p:sp>
      <p:sp>
        <p:nvSpPr>
          <p:cNvPr id="164" name="Line 6"/>
          <p:cNvSpPr/>
          <p:nvPr/>
        </p:nvSpPr>
        <p:spPr>
          <a:xfrm>
            <a:off x="2147760" y="3662280"/>
            <a:ext cx="760680" cy="39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7"/>
          <p:cNvSpPr/>
          <p:nvPr/>
        </p:nvSpPr>
        <p:spPr>
          <a:xfrm>
            <a:off x="5049360" y="1697040"/>
            <a:ext cx="5349600" cy="710640"/>
          </a:xfrm>
          <a:prstGeom prst="rect">
            <a:avLst/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Power / GPIOs</a:t>
            </a:r>
            <a:endParaRPr/>
          </a:p>
        </p:txBody>
      </p:sp>
      <p:sp>
        <p:nvSpPr>
          <p:cNvPr id="166" name="Line 8"/>
          <p:cNvSpPr/>
          <p:nvPr/>
        </p:nvSpPr>
        <p:spPr>
          <a:xfrm>
            <a:off x="5661000" y="2418480"/>
            <a:ext cx="10800" cy="25052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Line 9"/>
          <p:cNvSpPr/>
          <p:nvPr/>
        </p:nvSpPr>
        <p:spPr>
          <a:xfrm flipH="1">
            <a:off x="4182120" y="5279760"/>
            <a:ext cx="86724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Line 10"/>
          <p:cNvSpPr/>
          <p:nvPr/>
        </p:nvSpPr>
        <p:spPr>
          <a:xfrm flipH="1">
            <a:off x="4182120" y="2052720"/>
            <a:ext cx="86724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1"/>
          <p:cNvSpPr/>
          <p:nvPr/>
        </p:nvSpPr>
        <p:spPr>
          <a:xfrm>
            <a:off x="5616720" y="4496040"/>
            <a:ext cx="671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USB4</a:t>
            </a:r>
            <a:endParaRPr/>
          </a:p>
        </p:txBody>
      </p:sp>
      <p:sp>
        <p:nvSpPr>
          <p:cNvPr id="170" name="CustomShape 12"/>
          <p:cNvSpPr/>
          <p:nvPr/>
        </p:nvSpPr>
        <p:spPr>
          <a:xfrm>
            <a:off x="7016760" y="4525200"/>
            <a:ext cx="671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USB3</a:t>
            </a:r>
            <a:endParaRPr/>
          </a:p>
        </p:txBody>
      </p:sp>
      <p:sp>
        <p:nvSpPr>
          <p:cNvPr id="171" name="CustomShape 13"/>
          <p:cNvSpPr/>
          <p:nvPr/>
        </p:nvSpPr>
        <p:spPr>
          <a:xfrm>
            <a:off x="8382600" y="4525200"/>
            <a:ext cx="671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USB2</a:t>
            </a:r>
            <a:endParaRPr/>
          </a:p>
        </p:txBody>
      </p:sp>
      <p:sp>
        <p:nvSpPr>
          <p:cNvPr id="172" name="CustomShape 14"/>
          <p:cNvSpPr/>
          <p:nvPr/>
        </p:nvSpPr>
        <p:spPr>
          <a:xfrm>
            <a:off x="9768960" y="4496040"/>
            <a:ext cx="671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USB1</a:t>
            </a:r>
            <a:endParaRPr/>
          </a:p>
        </p:txBody>
      </p:sp>
      <p:sp>
        <p:nvSpPr>
          <p:cNvPr id="173" name="CustomShape 15"/>
          <p:cNvSpPr/>
          <p:nvPr/>
        </p:nvSpPr>
        <p:spPr>
          <a:xfrm>
            <a:off x="5617080" y="2421360"/>
            <a:ext cx="883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GPIO22</a:t>
            </a:r>
            <a:endParaRPr/>
          </a:p>
        </p:txBody>
      </p:sp>
      <p:sp>
        <p:nvSpPr>
          <p:cNvPr id="174" name="CustomShape 16"/>
          <p:cNvSpPr/>
          <p:nvPr/>
        </p:nvSpPr>
        <p:spPr>
          <a:xfrm>
            <a:off x="7014600" y="2419200"/>
            <a:ext cx="883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GPIO23</a:t>
            </a:r>
            <a:endParaRPr/>
          </a:p>
        </p:txBody>
      </p:sp>
      <p:sp>
        <p:nvSpPr>
          <p:cNvPr id="175" name="CustomShape 17"/>
          <p:cNvSpPr/>
          <p:nvPr/>
        </p:nvSpPr>
        <p:spPr>
          <a:xfrm>
            <a:off x="8412480" y="2429640"/>
            <a:ext cx="883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GPIO24</a:t>
            </a:r>
            <a:endParaRPr/>
          </a:p>
        </p:txBody>
      </p:sp>
      <p:sp>
        <p:nvSpPr>
          <p:cNvPr id="176" name="CustomShape 18"/>
          <p:cNvSpPr/>
          <p:nvPr/>
        </p:nvSpPr>
        <p:spPr>
          <a:xfrm>
            <a:off x="9767160" y="2436840"/>
            <a:ext cx="883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GPIO25</a:t>
            </a:r>
            <a:endParaRPr/>
          </a:p>
        </p:txBody>
      </p:sp>
      <p:sp>
        <p:nvSpPr>
          <p:cNvPr id="177" name="Line 19"/>
          <p:cNvSpPr/>
          <p:nvPr/>
        </p:nvSpPr>
        <p:spPr>
          <a:xfrm>
            <a:off x="4615920" y="1024560"/>
            <a:ext cx="0" cy="5067720"/>
          </a:xfrm>
          <a:prstGeom prst="line">
            <a:avLst/>
          </a:prstGeom>
          <a:ln>
            <a:solidFill>
              <a:srgbClr val="4A7EBB"/>
            </a:solidFill>
            <a:custDash>
              <a:ds d="1200000" sp="8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Line 20"/>
          <p:cNvSpPr/>
          <p:nvPr/>
        </p:nvSpPr>
        <p:spPr>
          <a:xfrm>
            <a:off x="6987960" y="2428920"/>
            <a:ext cx="10800" cy="25052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Line 21"/>
          <p:cNvSpPr/>
          <p:nvPr/>
        </p:nvSpPr>
        <p:spPr>
          <a:xfrm>
            <a:off x="8371800" y="2428920"/>
            <a:ext cx="10800" cy="25052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Line 22"/>
          <p:cNvSpPr/>
          <p:nvPr/>
        </p:nvSpPr>
        <p:spPr>
          <a:xfrm>
            <a:off x="9762840" y="2418480"/>
            <a:ext cx="10440" cy="25052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23"/>
          <p:cNvSpPr/>
          <p:nvPr/>
        </p:nvSpPr>
        <p:spPr>
          <a:xfrm>
            <a:off x="7124760" y="3064680"/>
            <a:ext cx="765720" cy="1096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Zero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/>
          </a:p>
        </p:txBody>
      </p:sp>
      <p:sp>
        <p:nvSpPr>
          <p:cNvPr id="182" name="CustomShape 24"/>
          <p:cNvSpPr/>
          <p:nvPr/>
        </p:nvSpPr>
        <p:spPr>
          <a:xfrm>
            <a:off x="8506080" y="3032640"/>
            <a:ext cx="765720" cy="1096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Zero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/>
          </a:p>
        </p:txBody>
      </p:sp>
      <p:sp>
        <p:nvSpPr>
          <p:cNvPr id="183" name="CustomShape 25"/>
          <p:cNvSpPr/>
          <p:nvPr/>
        </p:nvSpPr>
        <p:spPr>
          <a:xfrm>
            <a:off x="9892800" y="3001680"/>
            <a:ext cx="765720" cy="1096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Zero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endParaRPr/>
          </a:p>
        </p:txBody>
      </p:sp>
      <p:sp>
        <p:nvSpPr>
          <p:cNvPr id="184" name="Line 26"/>
          <p:cNvSpPr/>
          <p:nvPr/>
        </p:nvSpPr>
        <p:spPr>
          <a:xfrm>
            <a:off x="5671800" y="3612960"/>
            <a:ext cx="13536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Line 27"/>
          <p:cNvSpPr/>
          <p:nvPr/>
        </p:nvSpPr>
        <p:spPr>
          <a:xfrm flipH="1">
            <a:off x="7010280" y="3612960"/>
            <a:ext cx="11412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28"/>
          <p:cNvSpPr/>
          <p:nvPr/>
        </p:nvSpPr>
        <p:spPr>
          <a:xfrm flipH="1">
            <a:off x="8378640" y="3580920"/>
            <a:ext cx="12744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Line 29"/>
          <p:cNvSpPr/>
          <p:nvPr/>
        </p:nvSpPr>
        <p:spPr>
          <a:xfrm flipH="1">
            <a:off x="9773280" y="3550320"/>
            <a:ext cx="11952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30"/>
          <p:cNvSpPr/>
          <p:nvPr/>
        </p:nvSpPr>
        <p:spPr>
          <a:xfrm>
            <a:off x="1175400" y="1775880"/>
            <a:ext cx="9424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HDMI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Monitor</a:t>
            </a:r>
            <a:endParaRPr/>
          </a:p>
        </p:txBody>
      </p:sp>
      <p:sp>
        <p:nvSpPr>
          <p:cNvPr id="189" name="Line 31"/>
          <p:cNvSpPr/>
          <p:nvPr/>
        </p:nvSpPr>
        <p:spPr>
          <a:xfrm>
            <a:off x="2124360" y="2098800"/>
            <a:ext cx="784080" cy="39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32"/>
          <p:cNvSpPr/>
          <p:nvPr/>
        </p:nvSpPr>
        <p:spPr>
          <a:xfrm>
            <a:off x="749520" y="4956480"/>
            <a:ext cx="17852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USB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Keyboard/Mouse</a:t>
            </a:r>
            <a:endParaRPr/>
          </a:p>
        </p:txBody>
      </p:sp>
      <p:sp>
        <p:nvSpPr>
          <p:cNvPr id="191" name="Line 33"/>
          <p:cNvSpPr/>
          <p:nvPr/>
        </p:nvSpPr>
        <p:spPr>
          <a:xfrm>
            <a:off x="2546640" y="5279760"/>
            <a:ext cx="357480" cy="36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Pi Cluster Hat – Software Setup</a:t>
            </a: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838080" y="1825560"/>
            <a:ext cx="1038276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See </a:t>
            </a:r>
            <a:r>
              <a:rPr lang="en-US" sz="2800" u="sng" strike="noStrike" spc="-1" dirty="0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https://clusterhat.com/setup-software</a:t>
            </a:r>
            <a:endParaRPr dirty="0"/>
          </a:p>
          <a:p>
            <a:pPr>
              <a:lnSpc>
                <a:spcPct val="90000"/>
              </a:lnSpc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Configure Raspberry Pi host using</a:t>
            </a:r>
            <a:endParaRPr dirty="0"/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PIXEL controller image</a:t>
            </a:r>
            <a:endParaRPr dirty="0"/>
          </a:p>
          <a:p>
            <a:pPr marL="1143000" lvl="2" indent="-227520">
              <a:lnSpc>
                <a:spcPct val="100000"/>
              </a:lnSpc>
              <a:buFont typeface="Arial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Standard </a:t>
            </a:r>
            <a:r>
              <a:rPr lang="en-US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Raspbian</a:t>
            </a: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with extras</a:t>
            </a:r>
            <a:endParaRPr dirty="0"/>
          </a:p>
          <a:p>
            <a:pPr>
              <a:lnSpc>
                <a:spcPct val="100000"/>
              </a:lnSpc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Configure each Pi Zero W node using </a:t>
            </a:r>
            <a:endParaRPr dirty="0"/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LITE image (host names set to P1, P2,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etc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dirty="0"/>
          </a:p>
          <a:p>
            <a:pPr marL="1143000" lvl="2" indent="-227520">
              <a:lnSpc>
                <a:spcPct val="100000"/>
              </a:lnSpc>
              <a:buFont typeface="Arial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GUI</a:t>
            </a:r>
          </a:p>
          <a:p>
            <a:pPr marL="685800" lvl="1" indent="-227520">
              <a:buFont typeface="Arial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Setup password-less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ssh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7520">
              <a:buFont typeface="Arial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Optionally setup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WiFi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on each Pi Zero W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61" y="4305735"/>
            <a:ext cx="2183735" cy="15650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981" y="2447457"/>
            <a:ext cx="2167288" cy="15532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Pi Cluster Hat – Useful Packages</a:t>
            </a:r>
            <a:endParaRPr dirty="0"/>
          </a:p>
        </p:txBody>
      </p:sp>
      <p:sp>
        <p:nvSpPr>
          <p:cNvPr id="196" name="CustomShape 2"/>
          <p:cNvSpPr/>
          <p:nvPr/>
        </p:nvSpPr>
        <p:spPr>
          <a:xfrm>
            <a:off x="838080" y="1825560"/>
            <a:ext cx="1038276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Distribute</a:t>
            </a:r>
          </a:p>
          <a:p>
            <a:pPr marL="685800" lvl="1" indent="-227520">
              <a:lnSpc>
                <a:spcPct val="90000"/>
              </a:lnSpc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https://github.com/PaulBrownMagic/ClusterHat_Distribute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7520">
              <a:lnSpc>
                <a:spcPct val="90000"/>
              </a:lnSpc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MPICH</a:t>
            </a:r>
          </a:p>
          <a:p>
            <a:pPr marL="685800" lvl="1" indent="-227520">
              <a:lnSpc>
                <a:spcPct val="90000"/>
              </a:lnSpc>
              <a:buFont typeface="Arial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sudo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apt-get install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mpich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1080">
              <a:lnSpc>
                <a:spcPct val="90000"/>
              </a:lnSpc>
            </a:pP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MPI4PY</a:t>
            </a:r>
          </a:p>
          <a:p>
            <a:pPr marL="685800" lvl="1" indent="-227520">
              <a:lnSpc>
                <a:spcPct val="90000"/>
              </a:lnSpc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https://www.hackster.io/darthbison/raspberry-pi-cluster-with-mpi-4602cb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0" lvl="1" indent="-25200">
              <a:lnSpc>
                <a:spcPct val="90000"/>
              </a:lnSpc>
              <a:buClr>
                <a:srgbClr val="FFFFFF"/>
              </a:buClr>
              <a:buSzPct val="45000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TensorFlow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7520">
              <a:lnSpc>
                <a:spcPct val="90000"/>
              </a:lnSpc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https://github.com/samjabrahams/tensorflow-on-raspberry-pi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7520">
              <a:lnSpc>
                <a:spcPct val="90000"/>
              </a:lnSpc>
              <a:buFont typeface="Arial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70" y="2248314"/>
            <a:ext cx="1639831" cy="1627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915" y="4363936"/>
            <a:ext cx="2005848" cy="20178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Pi Cluster Hat – What do you do with it?</a:t>
            </a:r>
            <a:endParaRPr dirty="0"/>
          </a:p>
        </p:txBody>
      </p:sp>
      <p:sp>
        <p:nvSpPr>
          <p:cNvPr id="199" name="CustomShape 2"/>
          <p:cNvSpPr/>
          <p:nvPr/>
        </p:nvSpPr>
        <p:spPr>
          <a:xfrm>
            <a:off x="838080" y="1825560"/>
            <a:ext cx="1038276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90000"/>
              </a:lnSpc>
            </a:pPr>
            <a:endParaRPr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Learn distributed processing</a:t>
            </a:r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Learn parallel programming</a:t>
            </a:r>
          </a:p>
          <a:p>
            <a:pPr marL="685800" lvl="1" indent="-227520">
              <a:lnSpc>
                <a:spcPct val="90000"/>
              </a:lnSpc>
              <a:buFont typeface="Arial"/>
              <a:buChar char="•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Using MPI or other library</a:t>
            </a:r>
          </a:p>
          <a:p>
            <a:pPr marL="1080">
              <a:lnSpc>
                <a:spcPct val="90000"/>
              </a:lnSpc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Simulate neural networks</a:t>
            </a:r>
          </a:p>
          <a:p>
            <a:pPr marL="685800" lvl="1" indent="-227520">
              <a:lnSpc>
                <a:spcPct val="90000"/>
              </a:lnSpc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TensorFlow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or other library</a:t>
            </a:r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learning</a:t>
            </a:r>
            <a:endParaRPr lang="en-US" dirty="0"/>
          </a:p>
          <a:p>
            <a:pPr marL="685800" lvl="1" indent="-227520"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or other library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603" y="2256101"/>
            <a:ext cx="5627674" cy="34891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Demos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838080" y="1825560"/>
            <a:ext cx="1038276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Demo of power controls</a:t>
            </a:r>
            <a:endParaRPr dirty="0"/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clusterhat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on p1</a:t>
            </a:r>
            <a:endParaRPr dirty="0"/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clusterhat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off p3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Demo of networked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comms</a:t>
            </a:r>
            <a:endParaRPr dirty="0"/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ssh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pi@p1</a:t>
            </a:r>
            <a:endParaRPr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 of distribute</a:t>
            </a:r>
            <a:endParaRPr lang="en-US" dirty="0"/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distribute myprog.py</a:t>
            </a:r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distribute –c “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sudo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shutdown –h now”</a:t>
            </a:r>
            <a:endParaRPr lang="en-US" dirty="0"/>
          </a:p>
          <a:p>
            <a:pPr>
              <a:lnSpc>
                <a:spcPct val="90000"/>
              </a:lnSpc>
            </a:pPr>
            <a:endParaRPr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Demo of parallel computing</a:t>
            </a:r>
            <a:endParaRPr dirty="0"/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uptime script</a:t>
            </a:r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mpi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program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Resources</a:t>
            </a:r>
            <a:endParaRPr dirty="0"/>
          </a:p>
        </p:txBody>
      </p:sp>
      <p:sp>
        <p:nvSpPr>
          <p:cNvPr id="204" name="CustomShape 2"/>
          <p:cNvSpPr/>
          <p:nvPr/>
        </p:nvSpPr>
        <p:spPr>
          <a:xfrm>
            <a:off x="838080" y="1825560"/>
            <a:ext cx="1038276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Font typeface="Arial"/>
              <a:buChar char="•"/>
            </a:pP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1080">
              <a:lnSpc>
                <a:spcPct val="90000"/>
              </a:lnSpc>
            </a:pP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228600" indent="-227520">
              <a:buClr>
                <a:srgbClr val="0563C1"/>
              </a:buClr>
              <a:buFont typeface="Arial"/>
              <a:buChar char="•"/>
            </a:pPr>
            <a:r>
              <a:rPr lang="en-US" sz="2800" u="sng" strike="noStrike" spc="-1" dirty="0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https://clusterhat.com/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 marL="228600" indent="-227520">
              <a:buClr>
                <a:srgbClr val="0563C1"/>
              </a:buClr>
              <a:buFont typeface="Arial"/>
              <a:buChar char="•"/>
            </a:pPr>
            <a:r>
              <a:rPr lang="en-US" sz="2800" u="sng" strike="noStrike" spc="-1" dirty="0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https://8086.support/category/23/cluster-hat.html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 marL="228600" indent="-227520">
              <a:buClr>
                <a:srgbClr val="0563C1"/>
              </a:buClr>
              <a:buFont typeface="Arial"/>
              <a:buChar char="•"/>
            </a:pPr>
            <a:r>
              <a:rPr lang="en-US" sz="2800" u="sng" strike="noStrike" spc="-1" dirty="0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https://groups.google.com/forum/#!forum/clusterhat</a:t>
            </a:r>
            <a:endParaRPr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65518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Questions?</a:t>
            </a:r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838080" y="1825560"/>
            <a:ext cx="1038276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Font typeface="Arial"/>
              <a:buChar char="•"/>
            </a:pP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What’s a cluster?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838080" y="1825560"/>
            <a:ext cx="1038276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Generic cluster</a:t>
            </a:r>
            <a:endParaRPr dirty="0"/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Group of networked computers where each node works on the same task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HW is typically high performance or specially designed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Think “supercomputer”</a:t>
            </a:r>
          </a:p>
          <a:p>
            <a:pPr marL="1143000" lvl="2" indent="-227520"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i.e. thousands of nodes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02" y="3609474"/>
            <a:ext cx="6487483" cy="2800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00200" y="3411720"/>
            <a:ext cx="931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Internet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4116846" y="202680"/>
            <a:ext cx="3895427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Basic Cluster Architecture</a:t>
            </a:r>
            <a:endParaRPr sz="2800" dirty="0"/>
          </a:p>
        </p:txBody>
      </p:sp>
      <p:sp>
        <p:nvSpPr>
          <p:cNvPr id="114" name="CustomShape 3"/>
          <p:cNvSpPr/>
          <p:nvPr/>
        </p:nvSpPr>
        <p:spPr>
          <a:xfrm>
            <a:off x="2545200" y="3230640"/>
            <a:ext cx="1272600" cy="73044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Host Node</a:t>
            </a:r>
            <a:endParaRPr/>
          </a:p>
        </p:txBody>
      </p:sp>
      <p:sp>
        <p:nvSpPr>
          <p:cNvPr id="115" name="CustomShape 4"/>
          <p:cNvSpPr/>
          <p:nvPr/>
        </p:nvSpPr>
        <p:spPr>
          <a:xfrm>
            <a:off x="4685760" y="3222000"/>
            <a:ext cx="1222560" cy="73044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Compute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 1</a:t>
            </a:r>
            <a:endParaRPr/>
          </a:p>
        </p:txBody>
      </p:sp>
      <p:sp>
        <p:nvSpPr>
          <p:cNvPr id="116" name="CustomShape 5"/>
          <p:cNvSpPr/>
          <p:nvPr/>
        </p:nvSpPr>
        <p:spPr>
          <a:xfrm>
            <a:off x="4685760" y="4835880"/>
            <a:ext cx="6221880" cy="7106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High Speed Network Switch</a:t>
            </a:r>
            <a:endParaRPr dirty="0"/>
          </a:p>
        </p:txBody>
      </p:sp>
      <p:sp>
        <p:nvSpPr>
          <p:cNvPr id="117" name="CustomShape 6"/>
          <p:cNvSpPr/>
          <p:nvPr/>
        </p:nvSpPr>
        <p:spPr>
          <a:xfrm>
            <a:off x="6064560" y="3230640"/>
            <a:ext cx="1222560" cy="73044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Compute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 2</a:t>
            </a:r>
            <a:endParaRPr/>
          </a:p>
        </p:txBody>
      </p:sp>
      <p:sp>
        <p:nvSpPr>
          <p:cNvPr id="118" name="CustomShape 7"/>
          <p:cNvSpPr/>
          <p:nvPr/>
        </p:nvSpPr>
        <p:spPr>
          <a:xfrm>
            <a:off x="7438680" y="3222000"/>
            <a:ext cx="1222560" cy="73044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Compute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 3</a:t>
            </a:r>
            <a:endParaRPr/>
          </a:p>
        </p:txBody>
      </p:sp>
      <p:sp>
        <p:nvSpPr>
          <p:cNvPr id="119" name="CustomShape 8"/>
          <p:cNvSpPr/>
          <p:nvPr/>
        </p:nvSpPr>
        <p:spPr>
          <a:xfrm>
            <a:off x="9685080" y="3230640"/>
            <a:ext cx="1222560" cy="73044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Compute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 N</a:t>
            </a:r>
            <a:endParaRPr/>
          </a:p>
        </p:txBody>
      </p:sp>
      <p:sp>
        <p:nvSpPr>
          <p:cNvPr id="120" name="CustomShape 9"/>
          <p:cNvSpPr/>
          <p:nvPr/>
        </p:nvSpPr>
        <p:spPr>
          <a:xfrm>
            <a:off x="8894160" y="3403080"/>
            <a:ext cx="558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. . . </a:t>
            </a:r>
            <a:endParaRPr/>
          </a:p>
        </p:txBody>
      </p:sp>
      <p:sp>
        <p:nvSpPr>
          <p:cNvPr id="121" name="Line 10"/>
          <p:cNvSpPr/>
          <p:nvPr/>
        </p:nvSpPr>
        <p:spPr>
          <a:xfrm>
            <a:off x="3181680" y="3962160"/>
            <a:ext cx="1504080" cy="12294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Line 11"/>
          <p:cNvSpPr/>
          <p:nvPr/>
        </p:nvSpPr>
        <p:spPr>
          <a:xfrm>
            <a:off x="5297400" y="3953520"/>
            <a:ext cx="360" cy="872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Line 12"/>
          <p:cNvSpPr/>
          <p:nvPr/>
        </p:nvSpPr>
        <p:spPr>
          <a:xfrm>
            <a:off x="6676200" y="3971160"/>
            <a:ext cx="360" cy="873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Line 13"/>
          <p:cNvSpPr/>
          <p:nvPr/>
        </p:nvSpPr>
        <p:spPr>
          <a:xfrm>
            <a:off x="8050320" y="3953520"/>
            <a:ext cx="360" cy="872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Line 14"/>
          <p:cNvSpPr/>
          <p:nvPr/>
        </p:nvSpPr>
        <p:spPr>
          <a:xfrm>
            <a:off x="10296360" y="3962160"/>
            <a:ext cx="360" cy="872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5"/>
          <p:cNvSpPr/>
          <p:nvPr/>
        </p:nvSpPr>
        <p:spPr>
          <a:xfrm>
            <a:off x="4685760" y="1644840"/>
            <a:ext cx="6221880" cy="710640"/>
          </a:xfrm>
          <a:prstGeom prst="rect">
            <a:avLst/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Storage Array</a:t>
            </a:r>
            <a:endParaRPr/>
          </a:p>
        </p:txBody>
      </p:sp>
      <p:sp>
        <p:nvSpPr>
          <p:cNvPr id="127" name="Line 16"/>
          <p:cNvSpPr/>
          <p:nvPr/>
        </p:nvSpPr>
        <p:spPr>
          <a:xfrm flipV="1">
            <a:off x="3181680" y="2000520"/>
            <a:ext cx="1504080" cy="12301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Line 17"/>
          <p:cNvSpPr/>
          <p:nvPr/>
        </p:nvSpPr>
        <p:spPr>
          <a:xfrm>
            <a:off x="5297400" y="2357640"/>
            <a:ext cx="360" cy="873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Line 18"/>
          <p:cNvSpPr/>
          <p:nvPr/>
        </p:nvSpPr>
        <p:spPr>
          <a:xfrm>
            <a:off x="6673320" y="2347920"/>
            <a:ext cx="360" cy="872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Line 19"/>
          <p:cNvSpPr/>
          <p:nvPr/>
        </p:nvSpPr>
        <p:spPr>
          <a:xfrm>
            <a:off x="8031240" y="2339640"/>
            <a:ext cx="360" cy="873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Line 20"/>
          <p:cNvSpPr/>
          <p:nvPr/>
        </p:nvSpPr>
        <p:spPr>
          <a:xfrm>
            <a:off x="10296360" y="2356560"/>
            <a:ext cx="360" cy="872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Line 21"/>
          <p:cNvSpPr/>
          <p:nvPr/>
        </p:nvSpPr>
        <p:spPr>
          <a:xfrm>
            <a:off x="1638720" y="3596400"/>
            <a:ext cx="90612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What’s a cluster?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838080" y="1825560"/>
            <a:ext cx="1038276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Beowulf cluster</a:t>
            </a:r>
            <a:endParaRPr dirty="0"/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Name came from project built in 1994 by a pair of NASA engineers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Group of commodity-grade computers connected in a network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Repurposed older/low-end computers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nd now </a:t>
            </a:r>
            <a:r>
              <a:rPr lang="en-US" sz="240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Raspberry Pi’s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703" y="3492099"/>
            <a:ext cx="4233454" cy="30193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Raspberry Pi Clusters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838080" y="1825560"/>
            <a:ext cx="1038276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Simple, home built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Usually 4 or 5 nodes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USB for power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Ethernet for comms</a:t>
            </a:r>
            <a:endParaRPr/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Via switch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37" name="Picture 4"/>
          <p:cNvPicPr/>
          <p:nvPr/>
        </p:nvPicPr>
        <p:blipFill>
          <a:blip r:embed="rId2"/>
          <a:stretch/>
        </p:blipFill>
        <p:spPr>
          <a:xfrm>
            <a:off x="5390146" y="2156058"/>
            <a:ext cx="6071533" cy="401974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Raspberry Pi Clusters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838080" y="1825560"/>
            <a:ext cx="1038276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University projects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Usually 10 to 100 nodes</a:t>
            </a:r>
            <a:endParaRPr/>
          </a:p>
        </p:txBody>
      </p:sp>
      <p:pic>
        <p:nvPicPr>
          <p:cNvPr id="140" name="Picture 3"/>
          <p:cNvPicPr/>
          <p:nvPr/>
        </p:nvPicPr>
        <p:blipFill>
          <a:blip r:embed="rId2"/>
          <a:stretch/>
        </p:blipFill>
        <p:spPr>
          <a:xfrm>
            <a:off x="5363640" y="1752480"/>
            <a:ext cx="6192000" cy="4647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Raspberry Pi Clusters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838080" y="1825560"/>
            <a:ext cx="1038276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Specially designed I/O board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Custom designed for Pi-Zeros 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143" name="Picture 4"/>
          <p:cNvPicPr/>
          <p:nvPr/>
        </p:nvPicPr>
        <p:blipFill>
          <a:blip r:embed="rId2"/>
          <a:stretch/>
        </p:blipFill>
        <p:spPr>
          <a:xfrm>
            <a:off x="5810322" y="1949040"/>
            <a:ext cx="5863680" cy="436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Pi Cluster Hat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838080" y="1825560"/>
            <a:ext cx="1038276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Designed and built by 8086 Consultancy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HAT module plugs into Raspberry Pi A+/B+/2/3</a:t>
            </a:r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Accepts up to 4 Pi Zero boards</a:t>
            </a:r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Supplies power to each node</a:t>
            </a:r>
            <a:endParaRPr dirty="0"/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Controlled via GPIO pins</a:t>
            </a:r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Enables network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comms</a:t>
            </a:r>
            <a:endParaRPr dirty="0"/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Via USB gadget mode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095" y="2954956"/>
            <a:ext cx="5228043" cy="34648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Pi Cluster Hat - Kit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838080" y="1825560"/>
            <a:ext cx="1038276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Runs about $35</a:t>
            </a:r>
            <a:endParaRPr dirty="0"/>
          </a:p>
          <a:p>
            <a:pPr>
              <a:lnSpc>
                <a:spcPct val="90000"/>
              </a:lnSpc>
            </a:pPr>
            <a:endParaRPr sz="2800" dirty="0"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Kit comes with</a:t>
            </a:r>
            <a:endParaRPr dirty="0"/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Cluster Hat board</a:t>
            </a:r>
            <a:endParaRPr dirty="0"/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USB power cable</a:t>
            </a:r>
            <a:endParaRPr dirty="0"/>
          </a:p>
          <a:p>
            <a:pPr marL="685800" lvl="1" indent="-227520">
              <a:lnSpc>
                <a:spcPct val="100000"/>
              </a:lnSpc>
              <a:buFont typeface="Arial"/>
              <a:buChar char="•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Four stand-offs with screws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149" name="Picture 3"/>
          <p:cNvPicPr/>
          <p:nvPr/>
        </p:nvPicPr>
        <p:blipFill>
          <a:blip r:embed="rId2"/>
          <a:stretch/>
        </p:blipFill>
        <p:spPr>
          <a:xfrm>
            <a:off x="6707520" y="1322280"/>
            <a:ext cx="4853520" cy="4853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562</Words>
  <Application>Microsoft Office PowerPoint</Application>
  <PresentationFormat>Widescreen</PresentationFormat>
  <Paragraphs>197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DejaVu Sans</vt:lpstr>
      <vt:lpstr>StarSymbol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Office Prototype</dc:title>
  <dc:creator>Lingard, Brian</dc:creator>
  <cp:lastModifiedBy>Lingard, Brian</cp:lastModifiedBy>
  <cp:revision>62</cp:revision>
  <dcterms:created xsi:type="dcterms:W3CDTF">2017-04-20T18:30:24Z</dcterms:created>
  <dcterms:modified xsi:type="dcterms:W3CDTF">2017-09-22T17:34:34Z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