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2" r:id="rId20"/>
    <p:sldId id="273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08F5-7591-489D-BBF3-9977D6652BB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7F60-886A-4E5A-9850-F5992555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7F60-886A-4E5A-9850-F59925556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darthbison/raspberry-pi-cluster-with-mpi-4602cb" TargetMode="External"/><Relationship Id="rId2" Type="http://schemas.openxmlformats.org/officeDocument/2006/relationships/hyperlink" Target="https://github.com/PaulBrownMagic/ClusterHat_Distribute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hyperlink" Target="https://github.com/samjabrahams/tensorflow-on-raspberry-p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8086.support/category/23/cluster-hat.html" TargetMode="External"/><Relationship Id="rId2" Type="http://schemas.openxmlformats.org/officeDocument/2006/relationships/hyperlink" Target="https://clusterhat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open-mpi.org/" TargetMode="External"/><Relationship Id="rId4" Type="http://schemas.openxmlformats.org/officeDocument/2006/relationships/hyperlink" Target="https://groups.google.com/forum/#!forum/clusterha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3611" y="1122480"/>
            <a:ext cx="10936705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360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Shrewsbury Pi Meetup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dirty="0">
              <a:solidFill>
                <a:srgbClr val="FFFF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720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Raspberry Pi </a:t>
            </a:r>
            <a:r>
              <a:rPr lang="en-US" sz="720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ClusterHAT</a:t>
            </a:r>
            <a:endParaRPr sz="7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Brian Lingard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Sept. 26, 2017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Zero W (an aside)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Only $10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Ghz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Single Core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512 MB RAM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Built-in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WiFi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BT4.1 and BLE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CSI camera connector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 using 4GB or 8GB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SDcard</a:t>
            </a:r>
            <a:endParaRPr dirty="0"/>
          </a:p>
        </p:txBody>
      </p:sp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6990120" y="2297160"/>
            <a:ext cx="4791600" cy="238464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99320" y="4486320"/>
            <a:ext cx="715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HDMI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9720720" y="4486320"/>
            <a:ext cx="606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OTG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379920" y="2976480"/>
            <a:ext cx="721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Micro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Full Setup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Still compact when fully configured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Gets power from Raspberry Pi host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Zeros get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power via USB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 using 16GB or 32GB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SDcard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7478830" y="1689480"/>
            <a:ext cx="4370380" cy="43502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2360" y="3339360"/>
            <a:ext cx="988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Ethernet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03407" y="224640"/>
            <a:ext cx="5550613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Cluster Hat Architecture (</a:t>
            </a:r>
            <a:r>
              <a:rPr lang="en-US" sz="280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</a:t>
            </a: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1.x)</a:t>
            </a:r>
            <a:endParaRPr sz="2800" dirty="0"/>
          </a:p>
        </p:txBody>
      </p:sp>
      <p:sp>
        <p:nvSpPr>
          <p:cNvPr id="161" name="CustomShape 3"/>
          <p:cNvSpPr/>
          <p:nvPr/>
        </p:nvSpPr>
        <p:spPr>
          <a:xfrm>
            <a:off x="2908800" y="1697040"/>
            <a:ext cx="1272600" cy="3937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Raspberry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(Host)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5807520" y="3064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5049360" y="4923720"/>
            <a:ext cx="5349600" cy="710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Networking</a:t>
            </a:r>
            <a:endParaRPr/>
          </a:p>
        </p:txBody>
      </p:sp>
      <p:sp>
        <p:nvSpPr>
          <p:cNvPr id="164" name="Line 6"/>
          <p:cNvSpPr/>
          <p:nvPr/>
        </p:nvSpPr>
        <p:spPr>
          <a:xfrm>
            <a:off x="2147760" y="3662280"/>
            <a:ext cx="760680" cy="3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5049360" y="1697040"/>
            <a:ext cx="5349600" cy="71064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/ GPIOs</a:t>
            </a:r>
            <a:endParaRPr/>
          </a:p>
        </p:txBody>
      </p:sp>
      <p:sp>
        <p:nvSpPr>
          <p:cNvPr id="166" name="Line 8"/>
          <p:cNvSpPr/>
          <p:nvPr/>
        </p:nvSpPr>
        <p:spPr>
          <a:xfrm>
            <a:off x="5661000" y="241848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9"/>
          <p:cNvSpPr/>
          <p:nvPr/>
        </p:nvSpPr>
        <p:spPr>
          <a:xfrm flipH="1">
            <a:off x="4182120" y="5279760"/>
            <a:ext cx="8672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10"/>
          <p:cNvSpPr/>
          <p:nvPr/>
        </p:nvSpPr>
        <p:spPr>
          <a:xfrm flipH="1">
            <a:off x="4182120" y="2052720"/>
            <a:ext cx="8672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616720" y="449604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USB4</a:t>
            </a:r>
            <a:endParaRPr/>
          </a:p>
        </p:txBody>
      </p:sp>
      <p:sp>
        <p:nvSpPr>
          <p:cNvPr id="170" name="CustomShape 12"/>
          <p:cNvSpPr/>
          <p:nvPr/>
        </p:nvSpPr>
        <p:spPr>
          <a:xfrm>
            <a:off x="7016760" y="452520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USB3</a:t>
            </a:r>
            <a:endParaRPr/>
          </a:p>
        </p:txBody>
      </p:sp>
      <p:sp>
        <p:nvSpPr>
          <p:cNvPr id="171" name="CustomShape 13"/>
          <p:cNvSpPr/>
          <p:nvPr/>
        </p:nvSpPr>
        <p:spPr>
          <a:xfrm>
            <a:off x="8382600" y="452520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USB2</a:t>
            </a:r>
            <a:endParaRPr/>
          </a:p>
        </p:txBody>
      </p:sp>
      <p:sp>
        <p:nvSpPr>
          <p:cNvPr id="172" name="CustomShape 14"/>
          <p:cNvSpPr/>
          <p:nvPr/>
        </p:nvSpPr>
        <p:spPr>
          <a:xfrm>
            <a:off x="9768960" y="449604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USB1</a:t>
            </a:r>
            <a:endParaRPr/>
          </a:p>
        </p:txBody>
      </p:sp>
      <p:sp>
        <p:nvSpPr>
          <p:cNvPr id="173" name="CustomShape 15"/>
          <p:cNvSpPr/>
          <p:nvPr/>
        </p:nvSpPr>
        <p:spPr>
          <a:xfrm>
            <a:off x="5617080" y="242136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GPIO22</a:t>
            </a:r>
            <a:endParaRPr/>
          </a:p>
        </p:txBody>
      </p:sp>
      <p:sp>
        <p:nvSpPr>
          <p:cNvPr id="174" name="CustomShape 16"/>
          <p:cNvSpPr/>
          <p:nvPr/>
        </p:nvSpPr>
        <p:spPr>
          <a:xfrm>
            <a:off x="7014600" y="241920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GPIO23</a:t>
            </a:r>
            <a:endParaRPr/>
          </a:p>
        </p:txBody>
      </p:sp>
      <p:sp>
        <p:nvSpPr>
          <p:cNvPr id="175" name="CustomShape 17"/>
          <p:cNvSpPr/>
          <p:nvPr/>
        </p:nvSpPr>
        <p:spPr>
          <a:xfrm>
            <a:off x="8412480" y="242964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GPIO24</a:t>
            </a:r>
            <a:endParaRPr/>
          </a:p>
        </p:txBody>
      </p:sp>
      <p:sp>
        <p:nvSpPr>
          <p:cNvPr id="176" name="CustomShape 18"/>
          <p:cNvSpPr/>
          <p:nvPr/>
        </p:nvSpPr>
        <p:spPr>
          <a:xfrm>
            <a:off x="9767160" y="243684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GPIO25</a:t>
            </a:r>
            <a:endParaRPr/>
          </a:p>
        </p:txBody>
      </p:sp>
      <p:sp>
        <p:nvSpPr>
          <p:cNvPr id="177" name="Line 19"/>
          <p:cNvSpPr/>
          <p:nvPr/>
        </p:nvSpPr>
        <p:spPr>
          <a:xfrm>
            <a:off x="4615920" y="1024560"/>
            <a:ext cx="0" cy="5067720"/>
          </a:xfrm>
          <a:prstGeom prst="line">
            <a:avLst/>
          </a:prstGeom>
          <a:ln>
            <a:solidFill>
              <a:srgbClr val="4A7EBB"/>
            </a:solidFill>
            <a:custDash>
              <a:ds d="1200000" sp="8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20"/>
          <p:cNvSpPr/>
          <p:nvPr/>
        </p:nvSpPr>
        <p:spPr>
          <a:xfrm>
            <a:off x="6987960" y="242892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1"/>
          <p:cNvSpPr/>
          <p:nvPr/>
        </p:nvSpPr>
        <p:spPr>
          <a:xfrm>
            <a:off x="8371800" y="242892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9762840" y="2418480"/>
            <a:ext cx="1044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7124760" y="3064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82" name="CustomShape 24"/>
          <p:cNvSpPr/>
          <p:nvPr/>
        </p:nvSpPr>
        <p:spPr>
          <a:xfrm>
            <a:off x="8506080" y="303264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83" name="CustomShape 25"/>
          <p:cNvSpPr/>
          <p:nvPr/>
        </p:nvSpPr>
        <p:spPr>
          <a:xfrm>
            <a:off x="9892800" y="3001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84" name="Line 26"/>
          <p:cNvSpPr/>
          <p:nvPr/>
        </p:nvSpPr>
        <p:spPr>
          <a:xfrm>
            <a:off x="5671800" y="3612960"/>
            <a:ext cx="135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7"/>
          <p:cNvSpPr/>
          <p:nvPr/>
        </p:nvSpPr>
        <p:spPr>
          <a:xfrm flipH="1">
            <a:off x="7010280" y="3612960"/>
            <a:ext cx="1141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8"/>
          <p:cNvSpPr/>
          <p:nvPr/>
        </p:nvSpPr>
        <p:spPr>
          <a:xfrm flipH="1">
            <a:off x="8378640" y="3580920"/>
            <a:ext cx="1274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29"/>
          <p:cNvSpPr/>
          <p:nvPr/>
        </p:nvSpPr>
        <p:spPr>
          <a:xfrm flipH="1">
            <a:off x="9773280" y="3550320"/>
            <a:ext cx="1195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1175400" y="1775880"/>
            <a:ext cx="942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HDMI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</a:t>
            </a:r>
            <a:endParaRPr/>
          </a:p>
        </p:txBody>
      </p:sp>
      <p:sp>
        <p:nvSpPr>
          <p:cNvPr id="189" name="Line 31"/>
          <p:cNvSpPr/>
          <p:nvPr/>
        </p:nvSpPr>
        <p:spPr>
          <a:xfrm>
            <a:off x="2124360" y="2098800"/>
            <a:ext cx="784080" cy="3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2"/>
          <p:cNvSpPr/>
          <p:nvPr/>
        </p:nvSpPr>
        <p:spPr>
          <a:xfrm>
            <a:off x="749520" y="4956480"/>
            <a:ext cx="1785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Keyboard/Mouse</a:t>
            </a:r>
            <a:endParaRPr/>
          </a:p>
        </p:txBody>
      </p:sp>
      <p:sp>
        <p:nvSpPr>
          <p:cNvPr id="191" name="Line 33"/>
          <p:cNvSpPr/>
          <p:nvPr/>
        </p:nvSpPr>
        <p:spPr>
          <a:xfrm>
            <a:off x="2546640" y="5279760"/>
            <a:ext cx="357480" cy="3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Software Setup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 </a:t>
            </a: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https://clusterhat.com/setup-software</a:t>
            </a:r>
            <a:endParaRPr dirty="0"/>
          </a:p>
          <a:p>
            <a:pPr>
              <a:lnSpc>
                <a:spcPct val="9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Raspberry Pi host using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PIXEL controller image</a:t>
            </a:r>
            <a:endParaRPr dirty="0"/>
          </a:p>
          <a:p>
            <a:pPr marL="1143000" lvl="2" indent="-22752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Raspbian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with extras</a:t>
            </a:r>
            <a:endParaRPr dirty="0"/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each Pi Zero W node using 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LITE image (host names set to P1, P2,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 marL="1143000" lvl="2" indent="-22752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GUI</a:t>
            </a:r>
          </a:p>
          <a:p>
            <a:pPr marL="685800" lvl="1" indent="-227520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Setup password-less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520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Optionally setup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each Pi Zero W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61" y="4305735"/>
            <a:ext cx="2183735" cy="1565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81" y="2447457"/>
            <a:ext cx="2167288" cy="155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Useful Packages</a:t>
            </a:r>
            <a:endParaRPr dirty="0"/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Distribute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https://github.com/PaulBrownMagic/ClusterHat_Distribute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MPICH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apt-get install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MPI4PY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https://www.hackster.io/darthbison/raspberry-pi-cluster-with-mpi-4602cb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lvl="1" indent="-25200">
              <a:lnSpc>
                <a:spcPct val="90000"/>
              </a:lnSpc>
              <a:buClr>
                <a:srgbClr val="FFFFFF"/>
              </a:buClr>
              <a:buSzPct val="45000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https://github.com/samjabrahams/tensorflow-on-raspberry-pi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70" y="2248314"/>
            <a:ext cx="1639831" cy="1627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15" y="4363936"/>
            <a:ext cx="2005848" cy="2017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What do you do with it?</a:t>
            </a:r>
            <a:endParaRPr dirty="0"/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 distributed processing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 parallel programming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Open MPI or other library</a:t>
            </a:r>
          </a:p>
          <a:p>
            <a:pPr marL="1080">
              <a:lnSpc>
                <a:spcPct val="9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Simulate neural networks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other library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endParaRPr lang="en-US" dirty="0"/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other library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03" y="2256101"/>
            <a:ext cx="5627674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4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power controls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clusterhat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on p1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clusterhat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off p3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networked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ssh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pi@p1.local</a:t>
            </a:r>
            <a:endParaRPr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of distribute</a:t>
            </a:r>
            <a:endParaRPr lang="en-US"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distribute test.txt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distribute –c “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shutdown –h now”</a:t>
            </a:r>
            <a:endParaRPr lang="en-US"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parallel computing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./uptime.sh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–n 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--host cluster.local,p1.local,p2.local,p3.local,p4.local python helloworld.py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Resources</a:t>
            </a:r>
            <a:endParaRPr dirty="0"/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https://clusterhat.com/</a:t>
            </a:r>
            <a:endParaRPr lang="en-US" sz="2800" u="sng" strike="noStrike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sz="2800" dirty="0"/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https://8086.support/category/23/cluster-hat.html</a:t>
            </a:r>
            <a:endParaRPr lang="en-US" sz="2800" u="sng" strike="noStrike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sz="2800" dirty="0"/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https://groups.google.com/forum/#!forum/clusterhat</a:t>
            </a:r>
            <a:endParaRPr lang="en-US" sz="2800" u="sng" strike="noStrike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endParaRPr lang="en-US" sz="2800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https://www.open-mpi.org/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endParaRPr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531964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80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Questions?</a:t>
            </a:r>
            <a:endParaRPr sz="8000" dirty="0">
              <a:solidFill>
                <a:srgbClr val="FFFF00"/>
              </a:solidFill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407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What’s a cluster?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cluster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of networked computers where each node works on the same task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HW is typically high performance or specially designed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Think “supercomputer”</a:t>
            </a:r>
          </a:p>
          <a:p>
            <a:pPr marL="1143000" lvl="2" indent="-22752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 thousands of nodes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3609474"/>
            <a:ext cx="6487483" cy="280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00200" y="3411720"/>
            <a:ext cx="931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116846" y="202680"/>
            <a:ext cx="3895427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 Cluster Architecture</a:t>
            </a:r>
            <a:endParaRPr sz="2800" dirty="0"/>
          </a:p>
        </p:txBody>
      </p:sp>
      <p:sp>
        <p:nvSpPr>
          <p:cNvPr id="114" name="CustomShape 3"/>
          <p:cNvSpPr/>
          <p:nvPr/>
        </p:nvSpPr>
        <p:spPr>
          <a:xfrm>
            <a:off x="2545200" y="3230640"/>
            <a:ext cx="1272600" cy="7304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 Node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4685760" y="322200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1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4685760" y="4835880"/>
            <a:ext cx="6221880" cy="710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Speed Network Switch</a:t>
            </a:r>
            <a:endParaRPr dirty="0"/>
          </a:p>
        </p:txBody>
      </p:sp>
      <p:sp>
        <p:nvSpPr>
          <p:cNvPr id="117" name="CustomShape 6"/>
          <p:cNvSpPr/>
          <p:nvPr/>
        </p:nvSpPr>
        <p:spPr>
          <a:xfrm>
            <a:off x="6064560" y="323064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2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7438680" y="322200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3</a:t>
            </a:r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9685080" y="323064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N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94160" y="3403080"/>
            <a:ext cx="55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. . . </a:t>
            </a:r>
            <a:endParaRPr/>
          </a:p>
        </p:txBody>
      </p:sp>
      <p:sp>
        <p:nvSpPr>
          <p:cNvPr id="121" name="Line 10"/>
          <p:cNvSpPr/>
          <p:nvPr/>
        </p:nvSpPr>
        <p:spPr>
          <a:xfrm>
            <a:off x="3181680" y="3962160"/>
            <a:ext cx="1504080" cy="1229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1"/>
          <p:cNvSpPr/>
          <p:nvPr/>
        </p:nvSpPr>
        <p:spPr>
          <a:xfrm>
            <a:off x="5297400" y="39535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2"/>
          <p:cNvSpPr/>
          <p:nvPr/>
        </p:nvSpPr>
        <p:spPr>
          <a:xfrm>
            <a:off x="6676200" y="397116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3"/>
          <p:cNvSpPr/>
          <p:nvPr/>
        </p:nvSpPr>
        <p:spPr>
          <a:xfrm>
            <a:off x="8050320" y="39535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4"/>
          <p:cNvSpPr/>
          <p:nvPr/>
        </p:nvSpPr>
        <p:spPr>
          <a:xfrm>
            <a:off x="10296360" y="396216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4685760" y="1644840"/>
            <a:ext cx="6221880" cy="71064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Storage Array</a:t>
            </a:r>
            <a:endParaRPr/>
          </a:p>
        </p:txBody>
      </p:sp>
      <p:sp>
        <p:nvSpPr>
          <p:cNvPr id="127" name="Line 16"/>
          <p:cNvSpPr/>
          <p:nvPr/>
        </p:nvSpPr>
        <p:spPr>
          <a:xfrm flipV="1">
            <a:off x="3181680" y="2000520"/>
            <a:ext cx="1504080" cy="123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7"/>
          <p:cNvSpPr/>
          <p:nvPr/>
        </p:nvSpPr>
        <p:spPr>
          <a:xfrm>
            <a:off x="5297400" y="235764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18"/>
          <p:cNvSpPr/>
          <p:nvPr/>
        </p:nvSpPr>
        <p:spPr>
          <a:xfrm>
            <a:off x="6673320" y="23479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19"/>
          <p:cNvSpPr/>
          <p:nvPr/>
        </p:nvSpPr>
        <p:spPr>
          <a:xfrm>
            <a:off x="8031240" y="233964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0"/>
          <p:cNvSpPr/>
          <p:nvPr/>
        </p:nvSpPr>
        <p:spPr>
          <a:xfrm>
            <a:off x="10296360" y="235656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1"/>
          <p:cNvSpPr/>
          <p:nvPr/>
        </p:nvSpPr>
        <p:spPr>
          <a:xfrm>
            <a:off x="1638720" y="3596400"/>
            <a:ext cx="9061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What’s a cluster?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Beowulf cluster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came from project built in 1994 by a pair of NASA engineers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of commodity-grade computers connected in a network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Repurposed older/low-end computers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 now </a:t>
            </a:r>
            <a:r>
              <a:rPr lang="en-US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Raspberry Pi’s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3" y="3492099"/>
            <a:ext cx="4233454" cy="301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home built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Usually 4 or 5 nodes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for power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Ethernet for comms</a:t>
            </a:r>
            <a:endParaRPr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Via switch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37" name="Picture 4"/>
          <p:cNvPicPr/>
          <p:nvPr/>
        </p:nvPicPr>
        <p:blipFill>
          <a:blip r:embed="rId2"/>
          <a:stretch/>
        </p:blipFill>
        <p:spPr>
          <a:xfrm>
            <a:off x="5390146" y="2156058"/>
            <a:ext cx="6071533" cy="40197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University projects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Usually 10 to 100 nodes</a:t>
            </a:r>
            <a:endParaRPr/>
          </a:p>
        </p:txBody>
      </p:sp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5363640" y="1752480"/>
            <a:ext cx="6192000" cy="46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Specially designed I/O board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Custom designed for Pi-Zeros 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3" name="Picture 4"/>
          <p:cNvPicPr/>
          <p:nvPr/>
        </p:nvPicPr>
        <p:blipFill>
          <a:blip r:embed="rId2"/>
          <a:stretch/>
        </p:blipFill>
        <p:spPr>
          <a:xfrm>
            <a:off x="5810322" y="1949040"/>
            <a:ext cx="5863680" cy="43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Designed and built by 8086 Consultancy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HAT module plugs into Raspberry Pi A+/B+/2/3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Accepts up to 4 Pi Zero boards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Supplies power to each node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Controlled via GPIO pins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Enables network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Via USB gadget mode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95" y="2954956"/>
            <a:ext cx="5228043" cy="346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- Kit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Runs about $35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Kit comes with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Cluster Hat board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power cable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Four stand-offs with screws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9" name="Picture 3"/>
          <p:cNvPicPr/>
          <p:nvPr/>
        </p:nvPicPr>
        <p:blipFill>
          <a:blip r:embed="rId2"/>
          <a:stretch/>
        </p:blipFill>
        <p:spPr>
          <a:xfrm>
            <a:off x="6707520" y="1322280"/>
            <a:ext cx="4853520" cy="485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602</Words>
  <Application>Microsoft Office PowerPoint</Application>
  <PresentationFormat>Widescreen</PresentationFormat>
  <Paragraphs>202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DejaVu Sans</vt:lpstr>
      <vt:lpstr>StarSymbol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Prototype</dc:title>
  <dc:creator>Lingard, Brian</dc:creator>
  <cp:lastModifiedBy>Lingard, Brian</cp:lastModifiedBy>
  <cp:revision>66</cp:revision>
  <dcterms:created xsi:type="dcterms:W3CDTF">2017-04-20T18:30:24Z</dcterms:created>
  <dcterms:modified xsi:type="dcterms:W3CDTF">2017-09-25T13:25:54Z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