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y="2516624" x="914400"/>
            <a:ext cy="2595025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5166530" x="914400"/>
            <a:ext cy="114463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  <a:defRPr/>
            </a:lvl1pPr>
            <a:lvl2pPr algn="ctr" rtl="0" marR="0" indent="0" marL="457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  <a:defRPr/>
            </a:lvl2pPr>
            <a:lvl3pPr algn="ctr" rtl="0" marR="0" indent="0" marL="9144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  <a:defRPr/>
            </a:lvl3pPr>
            <a:lvl4pPr algn="ctr" rtl="0" marR="0" indent="0" marL="13716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  <a:defRPr/>
            </a:lvl4pPr>
            <a:lvl5pPr algn="ctr" rtl="0" marR="0" indent="0" marL="18288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  <a:defRPr/>
            </a:lvl5pPr>
            <a:lvl6pPr algn="ctr" rtl="0" marR="0" indent="0" marL="22860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  <a:defRPr/>
            </a:lvl6pPr>
            <a:lvl7pPr algn="ctr" rtl="0" marR="0" indent="0" marL="27432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  <a:defRPr/>
            </a:lvl7pPr>
            <a:lvl8pPr algn="ctr" rtl="0" marR="0" indent="0" marL="32004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  <a:defRPr/>
            </a:lvl8pPr>
            <a:lvl9pPr algn="ctr" rtl="0" marR="0" indent="0" marL="36576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y="548797" x="6007689"/>
            <a:ext cy="297918" cx="118913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y="548797" x="7314414"/>
            <a:ext cy="301752" cx="9412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y="855954" x="6008687"/>
            <a:ext cy="301227" cx="22464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1544715" x="914400"/>
            <a:ext cy="1154095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y="881995" x="2802235"/>
            <a:ext cy="7315200" cx="353952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25400" marL="228600"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algn="l" rtl="0" indent="17780" marL="502919">
              <a:spcBef>
                <a:spcPts val="360"/>
              </a:spcBef>
              <a:buClr>
                <a:schemeClr val="lt2"/>
              </a:buClr>
              <a:buFont typeface="Noto Symbol"/>
              <a:buChar char="▪"/>
              <a:defRPr/>
            </a:lvl2pPr>
            <a:lvl3pPr algn="l" rtl="0" indent="0" marL="685800">
              <a:spcBef>
                <a:spcPts val="320"/>
              </a:spcBef>
              <a:buClr>
                <a:schemeClr val="lt2"/>
              </a:buClr>
              <a:buFont typeface="Noto Symbol"/>
              <a:buChar char="▪"/>
              <a:defRPr/>
            </a:lvl3pPr>
            <a:lvl4pPr algn="l" rtl="0" indent="-12700" marL="9144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4pPr>
            <a:lvl5pPr algn="l" rtl="0" indent="-12700" marL="11430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5pPr>
            <a:lvl6pPr algn="l" rtl="0" indent="-12700" marL="13716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6pPr>
            <a:lvl7pPr algn="l" rtl="0" indent="-12700" marL="16002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7pPr>
            <a:lvl8pPr algn="l" rtl="0" indent="-12700" marL="18288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8pPr>
            <a:lvl9pPr algn="l" rtl="0" indent="-12700" marL="20574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y="548797" x="6007689"/>
            <a:ext cy="297918" cx="118913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y="855954" x="6008687"/>
            <a:ext cy="301227" cx="22464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y="548797" x="7314414"/>
            <a:ext cy="301752" cx="9412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y="3322685" x="4752421"/>
            <a:ext cy="1492499" cx="448445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y="1448196" x="1233034"/>
            <a:ext cy="5241474" cx="448445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25400" marL="228600"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algn="l" rtl="0" indent="17780" marL="502919">
              <a:spcBef>
                <a:spcPts val="360"/>
              </a:spcBef>
              <a:buClr>
                <a:schemeClr val="lt2"/>
              </a:buClr>
              <a:buFont typeface="Noto Symbol"/>
              <a:buChar char="▪"/>
              <a:defRPr/>
            </a:lvl2pPr>
            <a:lvl3pPr algn="l" rtl="0" indent="0" marL="685800">
              <a:spcBef>
                <a:spcPts val="320"/>
              </a:spcBef>
              <a:buClr>
                <a:schemeClr val="lt2"/>
              </a:buClr>
              <a:buFont typeface="Noto Symbol"/>
              <a:buChar char="▪"/>
              <a:defRPr/>
            </a:lvl3pPr>
            <a:lvl4pPr algn="l" rtl="0" indent="-12700" marL="9144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4pPr>
            <a:lvl5pPr algn="l" rtl="0" indent="-12700" marL="11430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5pPr>
            <a:lvl6pPr algn="l" rtl="0" indent="-12700" marL="13716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6pPr>
            <a:lvl7pPr algn="l" rtl="0" indent="-12700" marL="16002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7pPr>
            <a:lvl8pPr algn="l" rtl="0" indent="-12700" marL="18288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8pPr>
            <a:lvl9pPr algn="l" rtl="0" indent="-12700" marL="20574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y="548797" x="6007689"/>
            <a:ext cy="297918" cx="118913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y="855954" x="6008687"/>
            <a:ext cy="301227" cx="22464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y="548797" x="7314414"/>
            <a:ext cy="301752" cx="9412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y="1544715" x="914400"/>
            <a:ext cy="1154095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y="2769833" x="914400"/>
            <a:ext cy="35394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25400" marL="228600"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algn="l" rtl="0" indent="17780" marL="502919">
              <a:spcBef>
                <a:spcPts val="360"/>
              </a:spcBef>
              <a:buClr>
                <a:schemeClr val="lt2"/>
              </a:buClr>
              <a:buFont typeface="Noto Symbol"/>
              <a:buChar char="▪"/>
              <a:defRPr/>
            </a:lvl2pPr>
            <a:lvl3pPr algn="l" rtl="0" indent="0" marL="685800">
              <a:spcBef>
                <a:spcPts val="320"/>
              </a:spcBef>
              <a:buClr>
                <a:schemeClr val="lt2"/>
              </a:buClr>
              <a:buFont typeface="Noto Symbol"/>
              <a:buChar char="▪"/>
              <a:defRPr/>
            </a:lvl3pPr>
            <a:lvl4pPr algn="l" rtl="0" indent="-12700" marL="9144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4pPr>
            <a:lvl5pPr algn="l" rtl="0" indent="-12700" marL="11430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5pPr>
            <a:lvl6pPr algn="l" rtl="0" indent="-12700" marL="13716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6pPr>
            <a:lvl7pPr algn="l" rtl="0" indent="-12700" marL="16002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7pPr>
            <a:lvl8pPr algn="l" rtl="0" indent="-12700" marL="18288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8pPr>
            <a:lvl9pPr algn="l" rtl="0" indent="-12700" marL="20574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y="548797" x="6007689"/>
            <a:ext cy="297918" cx="118913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y="855954" x="6008687"/>
            <a:ext cy="301227" cx="22464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548797" x="7314414"/>
            <a:ext cy="301752" cx="9412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1544715" x="914400"/>
            <a:ext cy="1154095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y="548797" x="6007689"/>
            <a:ext cy="297918" cx="118913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y="855954" x="6008687"/>
            <a:ext cy="301227" cx="22464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y="548797" x="7314414"/>
            <a:ext cy="301752" cx="9412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5017571" x="914400"/>
            <a:ext cy="1293592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3865096" x="914400"/>
            <a:ext cy="1098437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548797" x="6007689"/>
            <a:ext cy="297918" cx="118913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855954" x="6008687"/>
            <a:ext cy="301227" cx="22464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548797" x="7314414"/>
            <a:ext cy="301752" cx="9412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idx="10" type="dt"/>
          </p:nvPr>
        </p:nvSpPr>
        <p:spPr>
          <a:xfrm>
            <a:off y="548797" x="6007689"/>
            <a:ext cy="297918" cx="118913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855954" x="6008687"/>
            <a:ext cy="301227" cx="22464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548797" x="7314414"/>
            <a:ext cy="301752" cx="9412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y="1544715" x="914400"/>
            <a:ext cy="1154095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2743200" x="914400"/>
            <a:ext cy="3593592" cx="356615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25400" marL="228600"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algn="l" rtl="0" indent="17780" marL="502919">
              <a:spcBef>
                <a:spcPts val="360"/>
              </a:spcBef>
              <a:buClr>
                <a:schemeClr val="lt2"/>
              </a:buClr>
              <a:buFont typeface="Noto Symbol"/>
              <a:buChar char="▪"/>
              <a:defRPr/>
            </a:lvl2pPr>
            <a:lvl3pPr algn="l" rtl="0" indent="0" marL="685800">
              <a:spcBef>
                <a:spcPts val="320"/>
              </a:spcBef>
              <a:buClr>
                <a:schemeClr val="lt2"/>
              </a:buClr>
              <a:buFont typeface="Noto Symbol"/>
              <a:buChar char="▪"/>
              <a:defRPr/>
            </a:lvl3pPr>
            <a:lvl4pPr algn="l" rtl="0" indent="-12700" marL="9144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4pPr>
            <a:lvl5pPr algn="l" rtl="0" indent="-12700" marL="11430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5pPr>
            <a:lvl6pPr algn="l" rtl="0" indent="-12700" marL="13716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6pPr>
            <a:lvl7pPr algn="l" rtl="0" indent="-12700" marL="16002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7pPr>
            <a:lvl8pPr algn="l" rtl="0" indent="-12700" marL="18288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8pPr>
            <a:lvl9pPr algn="l" rtl="0" indent="-12700" marL="20574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y="2743200" x="4681728"/>
            <a:ext cy="3595687" cx="356615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25400" marL="228600"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algn="l" rtl="0" indent="17780" marL="502919">
              <a:spcBef>
                <a:spcPts val="360"/>
              </a:spcBef>
              <a:buClr>
                <a:schemeClr val="lt2"/>
              </a:buClr>
              <a:buFont typeface="Noto Symbol"/>
              <a:buChar char="▪"/>
              <a:defRPr/>
            </a:lvl2pPr>
            <a:lvl3pPr algn="l" rtl="0" indent="0" marL="685800">
              <a:spcBef>
                <a:spcPts val="320"/>
              </a:spcBef>
              <a:buClr>
                <a:schemeClr val="lt2"/>
              </a:buClr>
              <a:buFont typeface="Noto Symbol"/>
              <a:buChar char="▪"/>
              <a:defRPr/>
            </a:lvl3pPr>
            <a:lvl4pPr algn="l" rtl="0" indent="-12700" marL="9144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4pPr>
            <a:lvl5pPr algn="l" rtl="0" indent="-12700" marL="11430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5pPr>
            <a:lvl6pPr algn="l" rtl="0" indent="-12700" marL="13716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6pPr>
            <a:lvl7pPr algn="l" rtl="0" indent="-12700" marL="16002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7pPr>
            <a:lvl8pPr algn="l" rtl="0" indent="-12700" marL="18288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8pPr>
            <a:lvl9pPr algn="l" rtl="0" indent="-12700" marL="20574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y="2743200" x="1116348"/>
            <a:ext cy="621792" cx="336499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y="2743200" x="4885144"/>
            <a:ext cy="621792" cx="33620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548797" x="6007689"/>
            <a:ext cy="297918" cx="118913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855954" x="6008687"/>
            <a:ext cy="301227" cx="22464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548797" x="7314414"/>
            <a:ext cy="301752" cx="9412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y="1544715" x="914400"/>
            <a:ext cy="1154095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y="3383280" x="914400"/>
            <a:ext cy="2953511" cx="356615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25400" marL="228600"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algn="l" rtl="0" indent="17780" marL="502919">
              <a:spcBef>
                <a:spcPts val="360"/>
              </a:spcBef>
              <a:buClr>
                <a:schemeClr val="lt2"/>
              </a:buClr>
              <a:buFont typeface="Noto Symbol"/>
              <a:buChar char="▪"/>
              <a:defRPr/>
            </a:lvl2pPr>
            <a:lvl3pPr algn="l" rtl="0" indent="0" marL="685800">
              <a:spcBef>
                <a:spcPts val="320"/>
              </a:spcBef>
              <a:buClr>
                <a:schemeClr val="lt2"/>
              </a:buClr>
              <a:buFont typeface="Noto Symbol"/>
              <a:buChar char="▪"/>
              <a:defRPr/>
            </a:lvl3pPr>
            <a:lvl4pPr algn="l" rtl="0" indent="-12700" marL="9144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4pPr>
            <a:lvl5pPr algn="l" rtl="0" indent="-12700" marL="11430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5pPr>
            <a:lvl6pPr algn="l" rtl="0" indent="-12700" marL="13716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6pPr>
            <a:lvl7pPr algn="l" rtl="0" indent="-12700" marL="16002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7pPr>
            <a:lvl8pPr algn="l" rtl="0" indent="-12700" marL="18288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8pPr>
            <a:lvl9pPr algn="l" rtl="0" indent="-12700" marL="20574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y="3383280" x="4681726"/>
            <a:ext cy="2953511" cx="356615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25400" marL="228600"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algn="l" rtl="0" indent="17780" marL="502919">
              <a:spcBef>
                <a:spcPts val="360"/>
              </a:spcBef>
              <a:buClr>
                <a:schemeClr val="lt2"/>
              </a:buClr>
              <a:buFont typeface="Noto Symbol"/>
              <a:buChar char="▪"/>
              <a:defRPr/>
            </a:lvl2pPr>
            <a:lvl3pPr algn="l" rtl="0" indent="0" marL="685800">
              <a:spcBef>
                <a:spcPts val="320"/>
              </a:spcBef>
              <a:buClr>
                <a:schemeClr val="lt2"/>
              </a:buClr>
              <a:buFont typeface="Noto Symbol"/>
              <a:buChar char="▪"/>
              <a:defRPr/>
            </a:lvl3pPr>
            <a:lvl4pPr algn="l" rtl="0" indent="-12700" marL="9144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4pPr>
            <a:lvl5pPr algn="l" rtl="0" indent="-12700" marL="11430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5pPr>
            <a:lvl6pPr algn="l" rtl="0" indent="-12700" marL="13716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6pPr>
            <a:lvl7pPr algn="l" rtl="0" indent="-12700" marL="16002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7pPr>
            <a:lvl8pPr algn="l" rtl="0" indent="-12700" marL="18288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8pPr>
            <a:lvl9pPr algn="l" rtl="0" indent="-12700" marL="205740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y="548797" x="6007689"/>
            <a:ext cy="297918" cx="118913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y="855954" x="6008687"/>
            <a:ext cy="301227" cx="22464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y="548797" x="7314414"/>
            <a:ext cy="301752" cx="9412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1825360" x="914400"/>
            <a:ext cy="2173015" cx="295093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826708" x="4021751"/>
            <a:ext cy="4476612" cx="420784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y="4061094" x="914400"/>
            <a:ext cy="2245386" cx="295093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y="548797" x="6007689"/>
            <a:ext cy="297918" cx="118913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y="855954" x="6008687"/>
            <a:ext cy="301227" cx="22464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y="548797" x="7314414"/>
            <a:ext cy="301752" cx="9412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1828800" x="914400"/>
            <a:ext cy="2176271" cx="29535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y="2286000" x="4191000"/>
            <a:ext cy="3352799" cx="4038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059935" x="914400"/>
            <a:ext cy="2249424" cx="29535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y="548797" x="6007689"/>
            <a:ext cy="297918" cx="118913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y="855954" x="6008687"/>
            <a:ext cy="301227" cx="22464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y="548797" x="7314414"/>
            <a:ext cy="301752" cx="9412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242C32"/>
            </a:gs>
            <a:gs pos="65000">
              <a:srgbClr val="273037"/>
            </a:gs>
            <a:gs pos="100000">
              <a:srgbClr val="697E93"/>
            </a:gs>
          </a:gsLst>
          <a:lin ang="5400000" scaled="0"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/>
          <p:nvPr/>
        </p:nvSpPr>
        <p:spPr>
          <a:xfrm>
            <a:off y="573806" x="8435267"/>
            <a:ext cy="572315" cx="862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" name="Shape 6"/>
          <p:cNvSpPr/>
          <p:nvPr/>
        </p:nvSpPr>
        <p:spPr>
          <a:xfrm>
            <a:off y="573806" x="8569417"/>
            <a:ext cy="572315" cx="5760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y="1544715" x="914400"/>
            <a:ext cy="1154095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y="2769833" x="914400"/>
            <a:ext cy="3539527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25400" marL="228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1pPr>
            <a:lvl2pPr algn="l" rtl="0" marR="0" indent="17780" marL="502919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2pPr>
            <a:lvl3pPr algn="l" rtl="0" marR="0" indent="0" marL="6858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3pPr>
            <a:lvl4pPr algn="l" rtl="0" marR="0" indent="-12700" marL="9144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4pPr>
            <a:lvl5pPr algn="l" rtl="0" marR="0" indent="-12700" marL="11430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5pPr>
            <a:lvl6pPr algn="l" rtl="0" marR="0" indent="-12700" marL="13716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6pPr>
            <a:lvl7pPr algn="l" rtl="0" marR="0" indent="-12700" marL="16002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7pPr>
            <a:lvl8pPr algn="l" rtl="0" marR="0" indent="-12700" marL="18288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8pPr>
            <a:lvl9pPr algn="l" rtl="0" marR="0" indent="-12700" marL="20574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y="548797" x="6007689"/>
            <a:ext cy="297918" cx="118913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y="548797" x="7314414"/>
            <a:ext cy="301752" cx="9412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Noto Symbol"/>
              <a:buChar char="▪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y="855954" x="6008687"/>
            <a:ext cy="301227" cx="22464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y="452050" x="914400"/>
            <a:ext cy="1528200" cx="731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Distributed Virtual Computing</a:t>
            </a:r>
            <a:br>
              <a:rPr strike="noStrike" u="none" b="0" cap="none" baseline="0" sz="48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y="3805875" x="6096000"/>
            <a:ext cy="2518800" cx="266699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ymbo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Advisor: Danny Miller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r>
              <a:t/>
            </a:r>
            <a:endParaRPr strike="noStrike" u="none" b="1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ymbo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Presented By: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ymbo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Chris Oelke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ymbo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Ryan George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ymbo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Dustin Schaut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ymbo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Michael Dery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ymbol"/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0" x="835000"/>
            <a:ext cy="1154100" cx="7306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4000" lang="en-US">
                <a:solidFill>
                  <a:srgbClr val="FF9900"/>
                </a:solidFill>
              </a:rPr>
              <a:t>What Lies Ahead?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y="1260950" x="798400"/>
            <a:ext cy="5138700" cx="738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spcBef>
                <a:spcPts val="0"/>
              </a:spcBef>
              <a:buClr>
                <a:srgbClr val="FF9900"/>
              </a:buClr>
              <a:buSzPct val="60000"/>
              <a:buFont typeface="Arial"/>
              <a:buChar char="■"/>
            </a:pPr>
            <a:r>
              <a:rPr sz="2000" lang="en-US">
                <a:solidFill>
                  <a:srgbClr val="EFEFEF"/>
                </a:solidFill>
              </a:rPr>
              <a:t>If we exhaust our resources with ScaleMP in troubleshooting we may need to acquire certified hardware or newer servers.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</a:endParaRPr>
          </a:p>
          <a:p>
            <a:pPr rtl="0" lvl="0" indent="-304800" marL="457200">
              <a:spcBef>
                <a:spcPts val="0"/>
              </a:spcBef>
              <a:buClr>
                <a:srgbClr val="FF9900"/>
              </a:buClr>
              <a:buSzPct val="60000"/>
              <a:buFont typeface="Arial"/>
              <a:buChar char="■"/>
            </a:pPr>
            <a:r>
              <a:rPr sz="2000" lang="en-US">
                <a:solidFill>
                  <a:srgbClr val="EFEFEF"/>
                </a:solidFill>
              </a:rPr>
              <a:t>Once or if we can get around the problem, we can then boot into RHEL as our system spanning OS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</a:endParaRPr>
          </a:p>
          <a:p>
            <a:pPr rtl="0" lvl="0" indent="-304800" marL="457200">
              <a:spcBef>
                <a:spcPts val="0"/>
              </a:spcBef>
              <a:buClr>
                <a:srgbClr val="FF9900"/>
              </a:buClr>
              <a:buSzPct val="60000"/>
              <a:buFont typeface="Arial"/>
              <a:buChar char="■"/>
            </a:pPr>
            <a:r>
              <a:rPr sz="2000" lang="en-US">
                <a:solidFill>
                  <a:srgbClr val="EFEFEF"/>
                </a:solidFill>
              </a:rPr>
              <a:t>With RHEL we will then make way for installation of KVM and configuring KVM as our VM sandbox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3505200" x="914400"/>
            <a:ext cy="1154095" cx="731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Questions?</a:t>
            </a:r>
            <a:br>
              <a:rPr strike="noStrike" u="none" b="0" cap="none" baseline="0" sz="36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br>
              <a:rPr strike="noStrike" u="none" b="0" cap="none" baseline="0" sz="36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0" x="378625"/>
            <a:ext cy="1154100" cx="731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z="4000" lang="en-US">
                <a:solidFill>
                  <a:schemeClr val="lt2"/>
                </a:solidFill>
              </a:rPr>
              <a:t>What is DVC?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659308" x="914400"/>
            <a:ext cy="3539400" cx="731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b="1" sz="2400" lang="en-US">
                <a:solidFill>
                  <a:schemeClr val="lt1"/>
                </a:solidFill>
              </a:rPr>
              <a:t>Distributed Computing:</a:t>
            </a:r>
          </a:p>
          <a:p>
            <a:pPr algn="l" rtl="0" lvl="0" marR="0" indent="-215900" marL="228600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rgbClr val="FF8600"/>
              </a:buClr>
              <a:buSzPct val="100000"/>
              <a:buFont typeface="Noto Symbol"/>
              <a:buChar char="▪"/>
            </a:pPr>
            <a:r>
              <a:rPr sz="2400" lang="en-US">
                <a:solidFill>
                  <a:schemeClr val="lt1"/>
                </a:solidFill>
              </a:rPr>
              <a:t>A computing system comprised of components located on multiple networked computers.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b="1" sz="2400" lang="en-US">
                <a:solidFill>
                  <a:schemeClr val="lt1"/>
                </a:solidFill>
              </a:rPr>
              <a:t>Virtual Computing:</a:t>
            </a:r>
          </a:p>
          <a:p>
            <a:pPr algn="l" rtl="0" lvl="0" marR="0" indent="-215900" marL="228600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rgbClr val="FF8600"/>
              </a:buClr>
              <a:buSzPct val="100000"/>
              <a:buFont typeface="Noto Symbol"/>
              <a:buChar char="▪"/>
            </a:pPr>
            <a:r>
              <a:rPr sz="2400" lang="en-US">
                <a:solidFill>
                  <a:schemeClr val="lt1"/>
                </a:solidFill>
              </a:rPr>
              <a:t>A computing system where comprised of components that are abstracted from the hardware itself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0" x="378625"/>
            <a:ext cy="1154100" cx="731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z="4000" lang="en-US">
                <a:solidFill>
                  <a:schemeClr val="lt2"/>
                </a:solidFill>
              </a:rPr>
              <a:t>Our Goal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659308" x="914400"/>
            <a:ext cy="3539400" cx="731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15900" marL="228600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rgbClr val="FF8600"/>
              </a:buClr>
              <a:buSzPct val="100000"/>
              <a:buFont typeface="Noto Symbol"/>
              <a:buChar char="▪"/>
            </a:pPr>
            <a:r>
              <a:rPr sz="2400" lang="en-US">
                <a:solidFill>
                  <a:schemeClr val="lt1"/>
                </a:solidFill>
              </a:rPr>
              <a:t>Expand on the concept of Distributed Virtual Computing to include the clustering and virtualization of scavenged resources.</a:t>
            </a:r>
          </a:p>
          <a:p>
            <a:pPr algn="l" rtl="0" lvl="0" marR="0" indent="-215900" marL="228600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rgbClr val="FF8600"/>
              </a:buClr>
              <a:buSzPct val="100000"/>
              <a:buFont typeface="Noto Symbol"/>
              <a:buChar char="▪"/>
            </a:pPr>
            <a:r>
              <a:rPr sz="2400" lang="en-US">
                <a:solidFill>
                  <a:schemeClr val="lt1"/>
                </a:solidFill>
              </a:rPr>
              <a:t>Be able to host one or several virtual machines on a cluster comprised of the unused resources in a typical computer lab setup in such a way that the local user(s) of the lab are unaware of the scavenging process.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52675" x="1362900"/>
            <a:ext cy="4367000" cx="64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y="0" x="378625"/>
            <a:ext cy="1154100" cx="731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z="4000" lang="en-US">
                <a:solidFill>
                  <a:schemeClr val="lt2"/>
                </a:solidFill>
              </a:rPr>
              <a:t>Our Goal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0" x="378625"/>
            <a:ext cy="1154100" cx="731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z="4000" lang="en-US">
                <a:solidFill>
                  <a:schemeClr val="lt2"/>
                </a:solidFill>
              </a:rPr>
              <a:t>Obstacles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2056233" x="914400"/>
            <a:ext cy="3539400" cx="731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15900" marL="228600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rgbClr val="D2610C"/>
              </a:buClr>
              <a:buSzPct val="100000"/>
              <a:buFont typeface="Noto Symbol"/>
              <a:buChar char="▪"/>
            </a:pPr>
            <a:r>
              <a:rPr sz="2400" lang="en-US">
                <a:solidFill>
                  <a:schemeClr val="lt1"/>
                </a:solidFill>
              </a:rPr>
              <a:t>While clusters are able to gracefully “hot” add and remove nodes, they are much less receptive to dynamically adjusting a node’s size.</a:t>
            </a:r>
          </a:p>
          <a:p>
            <a:pPr algn="l" rtl="0" lvl="0" marR="0" indent="-215900" marL="228600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rgbClr val="D2610C"/>
              </a:buClr>
              <a:buSzPct val="100000"/>
              <a:buFont typeface="Noto Symbol"/>
              <a:buChar char="▪"/>
            </a:pPr>
            <a:r>
              <a:rPr sz="2400" lang="en-US">
                <a:solidFill>
                  <a:schemeClr val="lt1"/>
                </a:solidFill>
              </a:rPr>
              <a:t>Resource scavenging programs are more report oriented than action oriented.</a:t>
            </a:r>
          </a:p>
          <a:p>
            <a:pPr algn="l" rtl="0" lvl="0" marR="0" indent="-215900" marL="228600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rgbClr val="D2610C"/>
              </a:buClr>
              <a:buSzPct val="100000"/>
              <a:buFont typeface="Noto Symbol"/>
              <a:buChar char="▪"/>
            </a:pPr>
            <a:r>
              <a:rPr sz="2400" lang="en-US">
                <a:solidFill>
                  <a:schemeClr val="lt1"/>
                </a:solidFill>
              </a:rPr>
              <a:t>Custom solutions are outside the scope of our project time frame.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0" x="378625"/>
            <a:ext cy="1154100" cx="731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Past DVC Projects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659308" x="914400"/>
            <a:ext cy="3539400" cx="731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139700" marL="22860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D2610C"/>
              </a:buClr>
              <a:buSzPct val="50000"/>
              <a:buFont typeface="Noto Symbol"/>
              <a:buChar char="■"/>
            </a:pPr>
            <a:r>
              <a:rPr sz="2400" lang="en-US">
                <a:solidFill>
                  <a:schemeClr val="lt1"/>
                </a:solidFill>
              </a:rPr>
              <a:t>Due to technical challenges, previous iterations modified their goal to explore similar technologies.</a:t>
            </a:r>
          </a:p>
          <a:p>
            <a:pPr algn="l" rtl="0" lvl="0" marR="0" indent="-139700" marL="22860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D2610C"/>
              </a:buClr>
              <a:buSzPct val="50000"/>
              <a:buFont typeface="Noto Symbol"/>
              <a:buChar char="■"/>
            </a:pPr>
            <a:r>
              <a:rPr sz="2400" lang="en-US">
                <a:solidFill>
                  <a:schemeClr val="lt1"/>
                </a:solidFill>
              </a:rPr>
              <a:t>Private grid computing solutions were researched, including BOINC, HTCondor, and some grid-specific Linux distributions.</a:t>
            </a:r>
          </a:p>
          <a:p>
            <a:pPr algn="l" rtl="0" lvl="0" marR="0" indent="-139700" marL="22860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D2610C"/>
              </a:buClr>
              <a:buSzPct val="50000"/>
              <a:buFont typeface="Noto Symbol"/>
              <a:buChar char="■"/>
            </a:pPr>
            <a:r>
              <a:rPr sz="2400" lang="en-US">
                <a:solidFill>
                  <a:schemeClr val="lt1"/>
                </a:solidFill>
              </a:rPr>
              <a:t>Focused on job-based computing (calculations and algorithms).</a:t>
            </a:r>
          </a:p>
          <a:p>
            <a:pPr algn="l" rtl="0" lvl="0" marR="0" indent="-139700" marL="228600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rgbClr val="D2610C"/>
              </a:buClr>
              <a:buSzPct val="50000"/>
              <a:buFont typeface="Noto Symbol"/>
              <a:buChar char="■"/>
            </a:pPr>
            <a:r>
              <a:rPr sz="2400" lang="en-US">
                <a:solidFill>
                  <a:schemeClr val="lt1"/>
                </a:solidFill>
              </a:rPr>
              <a:t>Lately, n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ew technologies have emerged that could get us closer to a general purpose computational grid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0" x="966350"/>
            <a:ext cy="1154100" cx="731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Where We Picked Up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659300" x="914400"/>
            <a:ext cy="3539400" cx="731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15900" marL="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▪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 discovered ScaleMP, which added the virtualized aspect and kept SMP capabilities for possible grid computing</a:t>
            </a:r>
          </a:p>
          <a:p>
            <a:pPr algn="l" rtl="0" lvl="0" marR="0" indent="-215900" marL="22860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▪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 started an info-session with a representative from ScaleMP</a:t>
            </a:r>
          </a:p>
          <a:p>
            <a:pPr algn="l" rtl="0" lvl="0" marR="0" indent="-215900" marL="22860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▪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ScaleMP requires Infiniband and some specific hardware sets</a:t>
            </a:r>
          </a:p>
          <a:p>
            <a:pPr algn="l" rtl="0" lvl="0" marR="0" indent="-215900" marL="22860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ymbol"/>
              <a:buChar char="▪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Flexible with Hypervisor on Hypervisor capabilities</a:t>
            </a:r>
          </a:p>
          <a:p>
            <a:pPr algn="l" rtl="0" lvl="0" marR="0" indent="-215900" marL="228600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chemeClr val="lt2"/>
              </a:buClr>
              <a:buSzPct val="100000"/>
              <a:buFont typeface="Noto Symbol"/>
              <a:buChar char="▪"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Researched extensively into its capabilities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-9" x="1088950"/>
            <a:ext cy="11541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000" lang="en-US">
                <a:solidFill>
                  <a:srgbClr val="FF9900"/>
                </a:solidFill>
              </a:rPr>
              <a:t>Acquired Hardware and Setup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y="1321075" x="1033825"/>
            <a:ext cy="3623400" cx="677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spcBef>
                <a:spcPts val="0"/>
              </a:spcBef>
              <a:buClr>
                <a:srgbClr val="FF8600"/>
              </a:buClr>
              <a:buSzPct val="60000"/>
              <a:buFont typeface="Arial"/>
              <a:buChar char="■"/>
            </a:pPr>
            <a:r>
              <a:rPr sz="2000" lang="en-US">
                <a:solidFill>
                  <a:srgbClr val="EFEFEF"/>
                </a:solidFill>
              </a:rPr>
              <a:t>After talking to Mellanox we quickly received our required Infiniband hardware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2000" lang="en-US">
                <a:solidFill>
                  <a:srgbClr val="EFEFEF"/>
                </a:solidFill>
              </a:rPr>
              <a:t>1 Mellanox SX6018 18 port 56 Gb/s IB switch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2000" lang="en-US">
                <a:solidFill>
                  <a:srgbClr val="EFEFEF"/>
                </a:solidFill>
              </a:rPr>
              <a:t>5 ConnectX 56Gb/s HCA’s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2000" lang="en-US">
                <a:solidFill>
                  <a:srgbClr val="EFEFEF"/>
                </a:solidFill>
              </a:rPr>
              <a:t>5 ConnectX 56Gb/s Interconnects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</a:endParaRPr>
          </a:p>
          <a:p>
            <a:pPr rtl="0" lvl="0" indent="-304800" marL="457200">
              <a:spcBef>
                <a:spcPts val="0"/>
              </a:spcBef>
              <a:buClr>
                <a:srgbClr val="FF8600"/>
              </a:buClr>
              <a:buSzPct val="60000"/>
              <a:buFont typeface="Arial"/>
              <a:buChar char="■"/>
            </a:pPr>
            <a:r>
              <a:rPr sz="2000" lang="en-US">
                <a:solidFill>
                  <a:srgbClr val="EFEFEF"/>
                </a:solidFill>
              </a:rPr>
              <a:t>All of the hardware installed perfectly and was recognised by our HP and Dell Servers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</a:endParaRPr>
          </a:p>
          <a:p>
            <a:pPr rtl="0" lvl="0" indent="-304800" marL="457200">
              <a:spcBef>
                <a:spcPts val="0"/>
              </a:spcBef>
              <a:buClr>
                <a:srgbClr val="FF8600"/>
              </a:buClr>
              <a:buSzPct val="60000"/>
              <a:buFont typeface="Arial"/>
              <a:buChar char="■"/>
            </a:pPr>
            <a:r>
              <a:rPr sz="2000" lang="en-US">
                <a:solidFill>
                  <a:srgbClr val="EFEFEF"/>
                </a:solidFill>
              </a:rPr>
              <a:t>5 USB Drives with vSMP images are being used to allow for installation of the hypervisor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</a:endParaRPr>
          </a:p>
          <a:p>
            <a:pPr rtl="0" lvl="0" indent="-304800" marL="457200">
              <a:spcBef>
                <a:spcPts val="0"/>
              </a:spcBef>
              <a:buClr>
                <a:srgbClr val="FF8600"/>
              </a:buClr>
              <a:buSzPct val="60000"/>
              <a:buFont typeface="Arial"/>
              <a:buChar char="■"/>
            </a:pPr>
            <a:r>
              <a:rPr sz="2000" lang="en-US">
                <a:solidFill>
                  <a:srgbClr val="EFEFEF"/>
                </a:solidFill>
              </a:rPr>
              <a:t>One acts as a primary node and all other system boards (servers) are secondary node systems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</a:endParaRPr>
          </a:p>
          <a:p>
            <a:pPr lvl="0" indent="-304800" marL="457200">
              <a:spcBef>
                <a:spcPts val="0"/>
              </a:spcBef>
              <a:buClr>
                <a:srgbClr val="FF8600"/>
              </a:buClr>
              <a:buSzPct val="60000"/>
              <a:buFont typeface="Arial"/>
              <a:buChar char="■"/>
            </a:pPr>
            <a:r>
              <a:rPr sz="2000" lang="en-US">
                <a:solidFill>
                  <a:srgbClr val="EFEFEF"/>
                </a:solidFill>
              </a:rPr>
              <a:t>Our IB link speeds are actually much higher than the internal bus structure of our servers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0" x="835000"/>
            <a:ext cy="1154100" cx="7306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000" lang="en-US">
                <a:solidFill>
                  <a:srgbClr val="FF9900"/>
                </a:solidFill>
              </a:rPr>
              <a:t>Current Progress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y="819875" x="798400"/>
            <a:ext cy="5138700" cx="738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EFEFEF"/>
              </a:solidFill>
            </a:endParaRPr>
          </a:p>
          <a:p>
            <a:pPr rtl="0" lvl="0" indent="-368300" marL="457200">
              <a:spcBef>
                <a:spcPts val="0"/>
              </a:spcBef>
              <a:buClr>
                <a:srgbClr val="FF9900"/>
              </a:buClr>
              <a:buSzPct val="100000"/>
              <a:buFont typeface="Arial"/>
              <a:buChar char="■"/>
            </a:pPr>
            <a:r>
              <a:rPr sz="2200" lang="en-US">
                <a:solidFill>
                  <a:srgbClr val="EFEFEF"/>
                </a:solidFill>
              </a:rPr>
              <a:t>Initially our 5 nodes worked fine and all of them recognised each other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EFEFEF"/>
              </a:solidFill>
            </a:endParaRPr>
          </a:p>
          <a:p>
            <a:pPr rtl="0" lvl="0" indent="-368300" marL="457200">
              <a:spcBef>
                <a:spcPts val="0"/>
              </a:spcBef>
              <a:buClr>
                <a:srgbClr val="FF9900"/>
              </a:buClr>
              <a:buSzPct val="100000"/>
              <a:buFont typeface="Arial"/>
              <a:buChar char="■"/>
            </a:pPr>
            <a:r>
              <a:rPr sz="2200" lang="en-US">
                <a:solidFill>
                  <a:srgbClr val="EFEFEF"/>
                </a:solidFill>
              </a:rPr>
              <a:t>Negotiated link speeds at 15.2 Gb/s (scaled back)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EFEFEF"/>
              </a:solidFill>
            </a:endParaRPr>
          </a:p>
          <a:p>
            <a:pPr rtl="0" lvl="0" indent="-368300" marL="457200">
              <a:spcBef>
                <a:spcPts val="0"/>
              </a:spcBef>
              <a:buClr>
                <a:srgbClr val="FF9900"/>
              </a:buClr>
              <a:buSzPct val="100000"/>
              <a:buFont typeface="Arial"/>
              <a:buChar char="■"/>
            </a:pPr>
            <a:r>
              <a:rPr sz="2200" lang="en-US">
                <a:solidFill>
                  <a:srgbClr val="EFEFEF"/>
                </a:solidFill>
              </a:rPr>
              <a:t>After this we encountered a fatal error with the CPU and vSMP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EFEFEF"/>
              </a:solidFill>
            </a:endParaRPr>
          </a:p>
          <a:p>
            <a:pPr rtl="0" lvl="0" indent="-368300" marL="457200">
              <a:spcBef>
                <a:spcPts val="0"/>
              </a:spcBef>
              <a:buClr>
                <a:srgbClr val="FF9900"/>
              </a:buClr>
              <a:buSzPct val="100000"/>
              <a:buFont typeface="Arial"/>
              <a:buChar char="■"/>
            </a:pPr>
            <a:r>
              <a:rPr sz="2200" lang="en-US">
                <a:solidFill>
                  <a:srgbClr val="EFEFEF"/>
                </a:solidFill>
              </a:rPr>
              <a:t>Thinking it was a node/licensing problem, we tried to isolate it but even with only 2 nodes up, the results remained the same</a:t>
            </a:r>
            <a:br>
              <a:rPr sz="2200" lang="en-US">
                <a:solidFill>
                  <a:srgbClr val="EFEFEF"/>
                </a:solidFill>
              </a:rPr>
            </a:br>
          </a:p>
          <a:p>
            <a:pPr rtl="0" lvl="0" indent="-368300" marL="457200">
              <a:spcBef>
                <a:spcPts val="0"/>
              </a:spcBef>
              <a:buClr>
                <a:srgbClr val="FF9900"/>
              </a:buClr>
              <a:buSzPct val="100000"/>
              <a:buFont typeface="Arial"/>
              <a:buChar char="■"/>
            </a:pPr>
            <a:r>
              <a:rPr sz="2200" lang="en-US">
                <a:solidFill>
                  <a:srgbClr val="EFEFEF"/>
                </a:solidFill>
              </a:rPr>
              <a:t>Log file difficult to find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EFEFEF"/>
              </a:solidFill>
            </a:endParaRPr>
          </a:p>
          <a:p>
            <a:pPr rtl="0" lvl="0" indent="-368300" marL="457200">
              <a:spcBef>
                <a:spcPts val="0"/>
              </a:spcBef>
              <a:buClr>
                <a:srgbClr val="FF9900"/>
              </a:buClr>
              <a:buSzPct val="100000"/>
              <a:buFont typeface="Arial"/>
              <a:buChar char="■"/>
            </a:pPr>
            <a:r>
              <a:rPr sz="2200" lang="en-US">
                <a:solidFill>
                  <a:srgbClr val="EFEFEF"/>
                </a:solidFill>
              </a:rPr>
              <a:t>ScaleMP is actively working with us to try to solve this problem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Perspective">
  <a:themeElements>
    <a:clrScheme name="Perspective">
      <a:dk1>
        <a:srgbClr val="000000"/>
      </a:dk1>
      <a:lt1>
        <a:srgbClr val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