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9" r:id="rId5"/>
    <p:sldId id="269" r:id="rId6"/>
    <p:sldId id="261" r:id="rId7"/>
    <p:sldId id="262" r:id="rId8"/>
    <p:sldId id="270" r:id="rId9"/>
    <p:sldId id="271" r:id="rId10"/>
    <p:sldId id="272" r:id="rId11"/>
    <p:sldId id="273" r:id="rId12"/>
    <p:sldId id="275" r:id="rId13"/>
    <p:sldId id="276" r:id="rId14"/>
    <p:sldId id="274" r:id="rId15"/>
    <p:sldId id="257" r:id="rId16"/>
    <p:sldId id="264" r:id="rId17"/>
    <p:sldId id="263" r:id="rId18"/>
    <p:sldId id="258" r:id="rId19"/>
    <p:sldId id="265" r:id="rId20"/>
    <p:sldId id="277" r:id="rId21"/>
    <p:sldId id="266" r:id="rId22"/>
    <p:sldId id="260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9AC4B1C-E918-422D-8FF5-DBCAB1669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84016"/>
            <a:ext cx="7766936" cy="1646302"/>
          </a:xfrm>
        </p:spPr>
        <p:txBody>
          <a:bodyPr/>
          <a:lstStyle/>
          <a:p>
            <a:r>
              <a:rPr lang="tr-TR" b="1" dirty="0" err="1"/>
              <a:t>Shape</a:t>
            </a:r>
            <a:r>
              <a:rPr lang="tr-TR" b="1" dirty="0"/>
              <a:t> </a:t>
            </a:r>
            <a:r>
              <a:rPr lang="tr-TR" b="1" dirty="0" err="1"/>
              <a:t>Descriptor</a:t>
            </a:r>
            <a:endParaRPr lang="tr-TR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1D29190-B9E1-42E6-8A0A-E87F5C2B2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Derya ŞAHİN 2014555057</a:t>
            </a:r>
          </a:p>
          <a:p>
            <a:r>
              <a:rPr lang="tr-TR" dirty="0"/>
              <a:t>İsa İMADOĞLU 2015555038</a:t>
            </a:r>
          </a:p>
          <a:p>
            <a:r>
              <a:rPr lang="tr-TR" dirty="0"/>
              <a:t>Okan Can SAĞLAM 2014555053</a:t>
            </a:r>
          </a:p>
        </p:txBody>
      </p:sp>
    </p:spTree>
    <p:extLst>
      <p:ext uri="{BB962C8B-B14F-4D97-AF65-F5344CB8AC3E}">
        <p14:creationId xmlns:p14="http://schemas.microsoft.com/office/powerpoint/2010/main" val="418949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77828" y="4627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5FCBEF"/>
                </a:solidFill>
                <a:latin typeface="Trebuchet MS"/>
                <a:ea typeface="DejaVu Sans"/>
              </a:rPr>
              <a:t>Curvature and Bending Energy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52" name="Resim 151"/>
          <p:cNvPicPr/>
          <p:nvPr/>
        </p:nvPicPr>
        <p:blipFill>
          <a:blip r:embed="rId2"/>
          <a:srcRect l="2802" t="7368" r="4585" b="11365"/>
          <a:stretch/>
        </p:blipFill>
        <p:spPr>
          <a:xfrm>
            <a:off x="640080" y="2103120"/>
            <a:ext cx="6033960" cy="1187640"/>
          </a:xfrm>
          <a:prstGeom prst="rect">
            <a:avLst/>
          </a:prstGeom>
          <a:ln>
            <a:noFill/>
          </a:ln>
        </p:spPr>
      </p:pic>
      <p:pic>
        <p:nvPicPr>
          <p:cNvPr id="153" name="Resim 152"/>
          <p:cNvPicPr/>
          <p:nvPr/>
        </p:nvPicPr>
        <p:blipFill>
          <a:blip r:embed="rId3"/>
          <a:stretch/>
        </p:blipFill>
        <p:spPr>
          <a:xfrm>
            <a:off x="1116000" y="3931920"/>
            <a:ext cx="4826880" cy="152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34547" y="458479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5FCBEF"/>
                </a:solidFill>
                <a:latin typeface="Trebuchet MS"/>
                <a:ea typeface="DejaVu Sans"/>
              </a:rPr>
              <a:t>Elongatedness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55" name="Resim 154"/>
          <p:cNvPicPr/>
          <p:nvPr/>
        </p:nvPicPr>
        <p:blipFill>
          <a:blip r:embed="rId2"/>
          <a:stretch/>
        </p:blipFill>
        <p:spPr>
          <a:xfrm>
            <a:off x="457200" y="1645920"/>
            <a:ext cx="8595720" cy="3352320"/>
          </a:xfrm>
          <a:prstGeom prst="rect">
            <a:avLst/>
          </a:prstGeom>
          <a:ln>
            <a:noFill/>
          </a:ln>
        </p:spPr>
      </p:pic>
      <p:pic>
        <p:nvPicPr>
          <p:cNvPr id="156" name="4 Resim"/>
          <p:cNvPicPr/>
          <p:nvPr/>
        </p:nvPicPr>
        <p:blipFill>
          <a:blip r:embed="rId3"/>
          <a:stretch/>
        </p:blipFill>
        <p:spPr>
          <a:xfrm>
            <a:off x="942480" y="5212080"/>
            <a:ext cx="2898000" cy="1044360"/>
          </a:xfrm>
          <a:prstGeom prst="rect">
            <a:avLst/>
          </a:prstGeom>
          <a:ln w="9360"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4572000" y="5394960"/>
            <a:ext cx="3108960" cy="457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d=maximum thickness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93938" y="36620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5FCBEF"/>
                </a:solidFill>
                <a:latin typeface="Trebuchet MS"/>
                <a:ea typeface="DejaVu Sans"/>
              </a:rPr>
              <a:t>Fourier Descriptors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62" name="Resim 161"/>
          <p:cNvPicPr/>
          <p:nvPr/>
        </p:nvPicPr>
        <p:blipFill>
          <a:blip r:embed="rId2"/>
          <a:stretch/>
        </p:blipFill>
        <p:spPr>
          <a:xfrm>
            <a:off x="364680" y="1446480"/>
            <a:ext cx="8258040" cy="459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73160" y="573480"/>
            <a:ext cx="11117880" cy="8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Examples of Reconstruction From Fourier Descriptors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64" name="Resim 163"/>
          <p:cNvPicPr/>
          <p:nvPr/>
        </p:nvPicPr>
        <p:blipFill>
          <a:blip r:embed="rId2"/>
          <a:srcRect t="7247"/>
          <a:stretch/>
        </p:blipFill>
        <p:spPr>
          <a:xfrm>
            <a:off x="473760" y="1371600"/>
            <a:ext cx="7956360" cy="475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78960" y="332644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5FCBEF"/>
                </a:solidFill>
                <a:latin typeface="Trebuchet MS"/>
                <a:ea typeface="DejaVu Sans"/>
              </a:rPr>
              <a:t>Signature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59" name="Resim 158"/>
          <p:cNvPicPr/>
          <p:nvPr/>
        </p:nvPicPr>
        <p:blipFill>
          <a:blip r:embed="rId2"/>
          <a:srcRect b="11819"/>
          <a:stretch/>
        </p:blipFill>
        <p:spPr>
          <a:xfrm>
            <a:off x="711000" y="4915440"/>
            <a:ext cx="6309720" cy="1941480"/>
          </a:xfrm>
          <a:prstGeom prst="rect">
            <a:avLst/>
          </a:prstGeom>
          <a:ln>
            <a:noFill/>
          </a:ln>
        </p:spPr>
      </p:pic>
      <p:pic>
        <p:nvPicPr>
          <p:cNvPr id="160" name="Resim 159"/>
          <p:cNvPicPr/>
          <p:nvPr/>
        </p:nvPicPr>
        <p:blipFill>
          <a:blip r:embed="rId3"/>
          <a:stretch/>
        </p:blipFill>
        <p:spPr>
          <a:xfrm>
            <a:off x="678960" y="1263600"/>
            <a:ext cx="7597080" cy="358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3A57A5D-9708-414F-944F-75B7840C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Boundary</a:t>
            </a:r>
            <a:r>
              <a:rPr lang="tr-TR" b="1" dirty="0"/>
              <a:t> Moment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8B0889C1-5A0C-4993-AD9B-CFD6D8D1D5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tr-TR" dirty="0" err="1">
                    <a:solidFill>
                      <a:schemeClr val="tx1"/>
                    </a:solidFill>
                  </a:rPr>
                  <a:t>The</a:t>
                </a:r>
                <a:r>
                  <a:rPr lang="tr-TR" dirty="0">
                    <a:solidFill>
                      <a:schemeClr val="tx1"/>
                    </a:solidFill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</a:rPr>
                  <a:t>boundary</a:t>
                </a:r>
                <a:r>
                  <a:rPr lang="tr-TR" dirty="0">
                    <a:solidFill>
                      <a:schemeClr val="tx1"/>
                    </a:solidFill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</a:rPr>
                  <a:t>moments</a:t>
                </a:r>
                <a:r>
                  <a:rPr lang="tr-TR" dirty="0">
                    <a:solidFill>
                      <a:schemeClr val="tx1"/>
                    </a:solidFill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</a:rPr>
                  <a:t>are</a:t>
                </a:r>
                <a:r>
                  <a:rPr lang="tr-TR" dirty="0">
                    <a:solidFill>
                      <a:schemeClr val="tx1"/>
                    </a:solidFill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</a:rPr>
                  <a:t>used</a:t>
                </a:r>
                <a:r>
                  <a:rPr lang="tr-TR" dirty="0">
                    <a:solidFill>
                      <a:schemeClr val="tx1"/>
                    </a:solidFill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</a:rPr>
                  <a:t>to</a:t>
                </a:r>
                <a:r>
                  <a:rPr lang="tr-TR" dirty="0">
                    <a:solidFill>
                      <a:schemeClr val="tx1"/>
                    </a:solidFill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</a:rPr>
                  <a:t>reduce</a:t>
                </a:r>
                <a:r>
                  <a:rPr lang="tr-TR" dirty="0">
                    <a:solidFill>
                      <a:schemeClr val="tx1"/>
                    </a:solidFill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</a:rPr>
                  <a:t>the</a:t>
                </a:r>
                <a:r>
                  <a:rPr lang="tr-TR" dirty="0">
                    <a:solidFill>
                      <a:schemeClr val="tx1"/>
                    </a:solidFill>
                  </a:rPr>
                  <a:t> size of </a:t>
                </a:r>
                <a:r>
                  <a:rPr lang="tr-TR" dirty="0" err="1">
                    <a:solidFill>
                      <a:schemeClr val="tx1"/>
                    </a:solidFill>
                  </a:rPr>
                  <a:t>the</a:t>
                </a:r>
                <a:r>
                  <a:rPr lang="tr-TR" dirty="0">
                    <a:solidFill>
                      <a:schemeClr val="tx1"/>
                    </a:solidFill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</a:rPr>
                  <a:t>boundary</a:t>
                </a:r>
                <a:r>
                  <a:rPr lang="tr-TR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tr-TR" sz="21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tr-TR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tr-TR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tr-TR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grow m:val="on"/>
                        <m:ctrlPr>
                          <a:rPr lang="tr-TR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tr-TR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tr-TR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tr-TR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tr-TR" sz="2100" i="1" baseline="30000" dirty="0">
                    <a:solidFill>
                      <a:schemeClr val="tx1"/>
                    </a:solidFill>
                  </a:rPr>
                  <a:t>r</a:t>
                </a:r>
                <a:endParaRPr lang="tr-TR" sz="21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tr-TR" sz="2100" baseline="30000" dirty="0">
                    <a:solidFill>
                      <a:schemeClr val="tx1"/>
                    </a:solidFill>
                  </a:rPr>
                  <a:t> </a:t>
                </a:r>
                <a:endParaRPr lang="tr-TR" sz="21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r-TR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tr-TR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2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tr-TR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grow m:val="on"/>
                        <m:ctrlPr>
                          <a:rPr lang="tr-TR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tr-TR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tr-TR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tr-TR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  <m:d>
                              <m:dPr>
                                <m:ctrlPr>
                                  <a:rPr lang="tr-TR" sz="2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tr-TR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sz="2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tr-TR" sz="2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tr-TR" sz="2100" baseline="30000" dirty="0">
                    <a:solidFill>
                      <a:schemeClr val="tx1"/>
                    </a:solidFill>
                  </a:rPr>
                  <a:t>r</a:t>
                </a:r>
                <a:r>
                  <a:rPr lang="tr-TR" sz="21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tr-TR" sz="21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tr-TR" dirty="0">
                    <a:solidFill>
                      <a:schemeClr val="tx1"/>
                    </a:solidFill>
                  </a:rPr>
                  <a:t>z(i) = Image </a:t>
                </a:r>
                <a:r>
                  <a:rPr lang="tr-TR" dirty="0" err="1">
                    <a:solidFill>
                      <a:schemeClr val="tx1"/>
                    </a:solidFill>
                  </a:rPr>
                  <a:t>signature</a:t>
                </a:r>
                <a:endParaRPr lang="tr-T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tr-TR" dirty="0">
                    <a:solidFill>
                      <a:schemeClr val="tx1"/>
                    </a:solidFill>
                  </a:rPr>
                  <a:t>r = </a:t>
                </a:r>
                <a:r>
                  <a:rPr lang="tr-TR" dirty="0" err="1">
                    <a:solidFill>
                      <a:schemeClr val="tx1"/>
                    </a:solidFill>
                  </a:rPr>
                  <a:t>r</a:t>
                </a:r>
                <a:r>
                  <a:rPr lang="tr-TR" baseline="30000" dirty="0" err="1">
                    <a:solidFill>
                      <a:schemeClr val="tx1"/>
                    </a:solidFill>
                  </a:rPr>
                  <a:t>th</a:t>
                </a:r>
                <a:r>
                  <a:rPr lang="tr-TR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tr-TR" dirty="0">
                    <a:solidFill>
                      <a:schemeClr val="tx1"/>
                    </a:solidFill>
                  </a:rPr>
                  <a:t>moment</a:t>
                </a:r>
              </a:p>
              <a:p>
                <a:pPr marL="0" indent="0">
                  <a:buNone/>
                </a:pPr>
                <a:r>
                  <a:rPr lang="tr-TR" dirty="0">
                    <a:solidFill>
                      <a:schemeClr val="tx1"/>
                    </a:solidFill>
                  </a:rPr>
                  <a:t>N : </a:t>
                </a:r>
                <a:r>
                  <a:rPr lang="tr-TR" dirty="0" err="1">
                    <a:solidFill>
                      <a:schemeClr val="tx1"/>
                    </a:solidFill>
                  </a:rPr>
                  <a:t>number</a:t>
                </a:r>
                <a:r>
                  <a:rPr lang="tr-TR" dirty="0">
                    <a:solidFill>
                      <a:schemeClr val="tx1"/>
                    </a:solidFill>
                  </a:rPr>
                  <a:t> of </a:t>
                </a:r>
                <a:r>
                  <a:rPr lang="tr-TR" dirty="0" err="1">
                    <a:solidFill>
                      <a:schemeClr val="tx1"/>
                    </a:solidFill>
                  </a:rPr>
                  <a:t>border</a:t>
                </a:r>
                <a:r>
                  <a:rPr lang="tr-TR" dirty="0">
                    <a:solidFill>
                      <a:schemeClr val="tx1"/>
                    </a:solidFill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</a:rPr>
                  <a:t>points</a:t>
                </a:r>
                <a:endParaRPr lang="tr-T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8B0889C1-5A0C-4993-AD9B-CFD6D8D1D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  <a:blipFill>
                <a:blip r:embed="rId2"/>
                <a:stretch>
                  <a:fillRect l="-567" t="-173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53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3A57A5D-9708-414F-944F-75B7840C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Boundary</a:t>
            </a:r>
            <a:r>
              <a:rPr lang="tr-TR" b="1" dirty="0"/>
              <a:t> Moment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8B0889C1-5A0C-4993-AD9B-CFD6D8D1D5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tr-TR" dirty="0" err="1">
                    <a:solidFill>
                      <a:schemeClr val="tx1"/>
                    </a:solidFill>
                  </a:rPr>
                  <a:t>Normalized</a:t>
                </a:r>
                <a:r>
                  <a:rPr lang="tr-TR" dirty="0">
                    <a:solidFill>
                      <a:schemeClr val="tx1"/>
                    </a:solidFill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</a:rPr>
                  <a:t>moments</a:t>
                </a:r>
                <a:r>
                  <a:rPr lang="tr-TR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tr-T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tr-T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/( </m:t>
                    </m:r>
                    <m:r>
                      <a:rPr lang="tr-T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tr-TR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tr-TR" dirty="0">
                    <a:solidFill>
                      <a:schemeClr val="tx1"/>
                    </a:solidFill>
                  </a:rPr>
                  <a:t>)</a:t>
                </a:r>
                <a:r>
                  <a:rPr lang="tr-TR" baseline="30000" dirty="0">
                    <a:solidFill>
                      <a:schemeClr val="tx1"/>
                    </a:solidFill>
                  </a:rPr>
                  <a:t>r/2</a:t>
                </a:r>
              </a:p>
              <a:p>
                <a:pPr marL="0" indent="0" algn="ctr">
                  <a:buNone/>
                </a:pPr>
                <a:r>
                  <a:rPr lang="tr-TR" baseline="30000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tr-T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tr-T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/( </m:t>
                    </m:r>
                    <m:r>
                      <a:rPr lang="tr-T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tr-TR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tr-TR" dirty="0">
                    <a:solidFill>
                      <a:schemeClr val="tx1"/>
                    </a:solidFill>
                  </a:rPr>
                  <a:t>)</a:t>
                </a:r>
                <a:r>
                  <a:rPr lang="tr-TR" baseline="30000" dirty="0">
                    <a:solidFill>
                      <a:schemeClr val="tx1"/>
                    </a:solidFill>
                  </a:rPr>
                  <a:t>r/2</a:t>
                </a:r>
                <a:endParaRPr lang="tr-T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tr-T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Identifiers of moments to minimize noise in the shape</a:t>
                </a:r>
                <a:r>
                  <a:rPr lang="tr-TR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tr-T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tr-TR" i="1" dirty="0">
                    <a:solidFill>
                      <a:schemeClr val="tx1"/>
                    </a:solidFill>
                  </a:rPr>
                  <a:t>							   F</a:t>
                </a:r>
                <a:r>
                  <a:rPr lang="tr-TR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tr-T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tr-T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tr-T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tr-TR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tr-TR" dirty="0">
                    <a:solidFill>
                      <a:schemeClr val="tx1"/>
                    </a:solidFill>
                  </a:rPr>
                  <a:t>)</a:t>
                </a:r>
                <a:r>
                  <a:rPr lang="tr-TR" baseline="30000" dirty="0">
                    <a:solidFill>
                      <a:schemeClr val="tx1"/>
                    </a:solidFill>
                  </a:rPr>
                  <a:t>1/2</a:t>
                </a:r>
                <a:r>
                  <a:rPr lang="tr-TR" dirty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tr-T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tr-TR" i="1" dirty="0">
                    <a:solidFill>
                      <a:schemeClr val="tx1"/>
                    </a:solidFill>
                  </a:rPr>
                  <a:t>							   F</a:t>
                </a:r>
                <a:r>
                  <a:rPr lang="tr-TR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tr-T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tr-T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tr-TR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tr-TR" dirty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tr-T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tr-TR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tr-TR" dirty="0">
                    <a:solidFill>
                      <a:schemeClr val="tx1"/>
                    </a:solidFill>
                  </a:rPr>
                  <a:t>)</a:t>
                </a:r>
                <a:r>
                  <a:rPr lang="tr-TR" baseline="30000" dirty="0">
                    <a:solidFill>
                      <a:schemeClr val="tx1"/>
                    </a:solidFill>
                  </a:rPr>
                  <a:t>3/2</a:t>
                </a:r>
                <a:endParaRPr lang="tr-T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tr-TR" i="1" dirty="0">
                    <a:solidFill>
                      <a:schemeClr val="tx1"/>
                    </a:solidFill>
                  </a:rPr>
                  <a:t>							   F</a:t>
                </a:r>
                <a:r>
                  <a:rPr lang="tr-TR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tr-T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tr-T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tr-TR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tr-TR" dirty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tr-T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tr-TR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tr-TR" dirty="0">
                    <a:solidFill>
                      <a:schemeClr val="tx1"/>
                    </a:solidFill>
                  </a:rPr>
                  <a:t>)</a:t>
                </a:r>
                <a:r>
                  <a:rPr lang="tr-TR" baseline="30000" dirty="0">
                    <a:solidFill>
                      <a:schemeClr val="tx1"/>
                    </a:solidFill>
                  </a:rPr>
                  <a:t>2</a:t>
                </a:r>
                <a:endParaRPr lang="tr-T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tr-T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tr-TR" dirty="0" err="1">
                    <a:solidFill>
                      <a:schemeClr val="tx1"/>
                    </a:solidFill>
                  </a:rPr>
                  <a:t>These</a:t>
                </a:r>
                <a:r>
                  <a:rPr lang="tr-TR" dirty="0">
                    <a:solidFill>
                      <a:schemeClr val="tx1"/>
                    </a:solidFill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</a:rPr>
                  <a:t>values</a:t>
                </a:r>
                <a:r>
                  <a:rPr lang="tr-TR" dirty="0">
                    <a:solidFill>
                      <a:schemeClr val="tx1"/>
                    </a:solidFill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</a:rPr>
                  <a:t>are</a:t>
                </a:r>
                <a:r>
                  <a:rPr lang="tr-TR" dirty="0">
                    <a:solidFill>
                      <a:schemeClr val="tx1"/>
                    </a:solidFill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</a:rPr>
                  <a:t>distinctive</a:t>
                </a:r>
                <a:r>
                  <a:rPr lang="tr-TR" dirty="0">
                    <a:solidFill>
                      <a:schemeClr val="tx1"/>
                    </a:solidFill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</a:rPr>
                  <a:t>features</a:t>
                </a:r>
                <a:r>
                  <a:rPr lang="tr-TR" dirty="0">
                    <a:solidFill>
                      <a:schemeClr val="tx1"/>
                    </a:solidFill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</a:rPr>
                  <a:t>for</a:t>
                </a:r>
                <a:r>
                  <a:rPr lang="tr-TR" dirty="0">
                    <a:solidFill>
                      <a:schemeClr val="tx1"/>
                    </a:solidFill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</a:rPr>
                  <a:t>shapes</a:t>
                </a:r>
                <a:r>
                  <a:rPr lang="tr-T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8B0889C1-5A0C-4993-AD9B-CFD6D8D1D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6" t="-172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159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117C5ED-C94D-48B7-ACB2-BAD67B7C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Moment </a:t>
            </a:r>
            <a:r>
              <a:rPr lang="tr-TR" b="1" dirty="0" err="1"/>
              <a:t>Descriptors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C63684-CAB9-45D9-9405-DAD2ABDEA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134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moments</a:t>
            </a:r>
            <a:r>
              <a:rPr lang="tr-TR" dirty="0">
                <a:solidFill>
                  <a:schemeClr val="tx1"/>
                </a:solidFill>
              </a:rPr>
              <a:t> of an </a:t>
            </a:r>
            <a:r>
              <a:rPr lang="tr-TR" dirty="0" err="1">
                <a:solidFill>
                  <a:schemeClr val="tx1"/>
                </a:solidFill>
              </a:rPr>
              <a:t>image</a:t>
            </a:r>
            <a:r>
              <a:rPr lang="tr-TR" dirty="0">
                <a:solidFill>
                  <a:schemeClr val="tx1"/>
                </a:solidFill>
              </a:rPr>
              <a:t> f(</a:t>
            </a:r>
            <a:r>
              <a:rPr lang="tr-TR" dirty="0" err="1">
                <a:solidFill>
                  <a:schemeClr val="tx1"/>
                </a:solidFill>
              </a:rPr>
              <a:t>x,y</a:t>
            </a:r>
            <a:r>
              <a:rPr lang="tr-TR" dirty="0">
                <a:solidFill>
                  <a:schemeClr val="tx1"/>
                </a:solidFill>
              </a:rPr>
              <a:t>) </a:t>
            </a:r>
            <a:r>
              <a:rPr lang="tr-TR" dirty="0" err="1">
                <a:solidFill>
                  <a:schemeClr val="tx1"/>
                </a:solidFill>
              </a:rPr>
              <a:t>are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given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by</a:t>
            </a:r>
            <a:r>
              <a:rPr lang="tr-TR" dirty="0">
                <a:solidFill>
                  <a:schemeClr val="tx1"/>
                </a:solidFill>
              </a:rPr>
              <a:t> :</a:t>
            </a: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err="1">
                <a:solidFill>
                  <a:schemeClr val="tx1"/>
                </a:solidFill>
              </a:rPr>
              <a:t>Centre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gravity</a:t>
            </a:r>
            <a:r>
              <a:rPr lang="tr-TR" dirty="0">
                <a:solidFill>
                  <a:schemeClr val="tx1"/>
                </a:solidFill>
              </a:rPr>
              <a:t> of an </a:t>
            </a:r>
            <a:r>
              <a:rPr lang="tr-TR" dirty="0" err="1">
                <a:solidFill>
                  <a:schemeClr val="tx1"/>
                </a:solidFill>
              </a:rPr>
              <a:t>object</a:t>
            </a: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Central </a:t>
            </a:r>
            <a:r>
              <a:rPr lang="tr-TR" dirty="0" err="1">
                <a:solidFill>
                  <a:schemeClr val="tx1"/>
                </a:solidFill>
              </a:rPr>
              <a:t>moments</a:t>
            </a: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7B56A151-84A2-4849-9000-61EF7DC6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219" y="2417550"/>
            <a:ext cx="4005962" cy="451433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BB670CD9-F7A5-4744-9B9E-2F16570ED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555" y="5064642"/>
            <a:ext cx="5076869" cy="615674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55076594-EFEF-49A1-8B14-2DDCBF3E6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500087"/>
            <a:ext cx="28956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4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5618A78-0D8B-43DD-9156-96FF6B90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Hu’s</a:t>
            </a:r>
            <a:r>
              <a:rPr lang="tr-TR" b="1" dirty="0"/>
              <a:t> </a:t>
            </a:r>
            <a:r>
              <a:rPr lang="tr-TR" b="1" dirty="0" err="1"/>
              <a:t>Invariant</a:t>
            </a:r>
            <a:r>
              <a:rPr lang="tr-TR" b="1" dirty="0"/>
              <a:t> </a:t>
            </a:r>
            <a:r>
              <a:rPr lang="tr-TR" b="1" dirty="0" err="1"/>
              <a:t>Moments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5D11A0-1718-4861-AAC7-6836A1E45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629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	</a:t>
            </a:r>
            <a:r>
              <a:rPr lang="en-US" dirty="0">
                <a:solidFill>
                  <a:schemeClr val="tx1"/>
                </a:solidFill>
              </a:rPr>
              <a:t>Moment invariants are firstly introduced </a:t>
            </a:r>
            <a:r>
              <a:rPr lang="en-US">
                <a:solidFill>
                  <a:schemeClr val="tx1"/>
                </a:solidFill>
              </a:rPr>
              <a:t>by Hu, </a:t>
            </a:r>
            <a:r>
              <a:rPr lang="en-US" dirty="0">
                <a:solidFill>
                  <a:schemeClr val="tx1"/>
                </a:solidFill>
              </a:rPr>
              <a:t>Hu derived six absolute orthogonal invariants and one skew orthogonal invariant based upon algebraic invariants, which are not only independent of position, size and orientation but also independent of parallel projection. </a:t>
            </a: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Scale invariance can be obtained by normalization. The normalized central moments are defined as follows: </a:t>
            </a: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7152214-511A-485C-969C-90AAF0B1E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007" y="4309932"/>
            <a:ext cx="4122398" cy="105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65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5618A78-0D8B-43DD-9156-96FF6B90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Hu’s</a:t>
            </a:r>
            <a:r>
              <a:rPr lang="tr-TR" b="1" dirty="0"/>
              <a:t> </a:t>
            </a:r>
            <a:r>
              <a:rPr lang="tr-TR" b="1" dirty="0" err="1"/>
              <a:t>Invariant</a:t>
            </a:r>
            <a:r>
              <a:rPr lang="tr-TR" b="1" dirty="0"/>
              <a:t> </a:t>
            </a:r>
            <a:r>
              <a:rPr lang="tr-TR" b="1" dirty="0" err="1"/>
              <a:t>Moments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5D11A0-1718-4861-AAC7-6836A1E45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8584"/>
            <a:ext cx="8596668" cy="4256990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Based on normalized central moments, Hu introduced seven moment invariants:</a:t>
            </a: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    </a:t>
            </a:r>
            <a:r>
              <a:rPr lang="en-US" dirty="0">
                <a:solidFill>
                  <a:schemeClr val="tx1"/>
                </a:solidFill>
              </a:rPr>
              <a:t>The seven moment invariants are useful properties of being unchanged under image scaling, translation and rotation. 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141F04F-BA40-4A5A-B111-E5371AC9E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46" y="2317021"/>
            <a:ext cx="8182937" cy="269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8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5FCBEF"/>
                </a:solidFill>
                <a:latin typeface="Trebuchet MS"/>
                <a:ea typeface="DejaVu Sans"/>
              </a:rPr>
              <a:t>Shape Description Techniques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09" name="Resim 108"/>
          <p:cNvPicPr/>
          <p:nvPr/>
        </p:nvPicPr>
        <p:blipFill>
          <a:blip r:embed="rId2"/>
          <a:srcRect l="5959" r="5706"/>
          <a:stretch/>
        </p:blipFill>
        <p:spPr>
          <a:xfrm>
            <a:off x="365760" y="1208160"/>
            <a:ext cx="7887960" cy="548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EEC1E5-2444-461E-A661-0478D212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Hu’s</a:t>
            </a:r>
            <a:r>
              <a:rPr lang="tr-TR" b="1" dirty="0"/>
              <a:t> </a:t>
            </a:r>
            <a:r>
              <a:rPr lang="tr-TR" b="1" dirty="0" err="1"/>
              <a:t>Invariant</a:t>
            </a:r>
            <a:r>
              <a:rPr lang="tr-TR" b="1" dirty="0"/>
              <a:t> </a:t>
            </a:r>
            <a:r>
              <a:rPr lang="tr-TR" b="1" dirty="0" err="1"/>
              <a:t>Moments</a:t>
            </a:r>
            <a:r>
              <a:rPr lang="tr-TR" b="1" dirty="0"/>
              <a:t> </a:t>
            </a:r>
            <a:r>
              <a:rPr lang="tr-TR" b="1" dirty="0" err="1"/>
              <a:t>Example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6D889C3-CD5B-48F2-965C-5CD5A164C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247" y="1930400"/>
            <a:ext cx="2952546" cy="3881437"/>
          </a:xfrm>
        </p:spPr>
      </p:pic>
    </p:spTree>
    <p:extLst>
      <p:ext uri="{BB962C8B-B14F-4D97-AF65-F5344CB8AC3E}">
        <p14:creationId xmlns:p14="http://schemas.microsoft.com/office/powerpoint/2010/main" val="369248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5618A78-0D8B-43DD-9156-96FF6B90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Hu’s</a:t>
            </a:r>
            <a:r>
              <a:rPr lang="tr-TR" b="1" dirty="0"/>
              <a:t> </a:t>
            </a:r>
            <a:r>
              <a:rPr lang="tr-TR" b="1" dirty="0" err="1"/>
              <a:t>Invariant</a:t>
            </a:r>
            <a:r>
              <a:rPr lang="tr-TR" b="1" dirty="0"/>
              <a:t> </a:t>
            </a:r>
            <a:r>
              <a:rPr lang="tr-TR" b="1" dirty="0" err="1"/>
              <a:t>Moments</a:t>
            </a:r>
            <a:endParaRPr lang="tr-TR" b="1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FBEDAC2D-80DB-47EA-9076-57ACE28B3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8860"/>
            <a:ext cx="8382776" cy="985283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	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seven </a:t>
            </a:r>
            <a:r>
              <a:rPr lang="tr-TR" dirty="0" err="1">
                <a:solidFill>
                  <a:schemeClr val="tx1"/>
                </a:solidFill>
              </a:rPr>
              <a:t>moments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each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five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image.A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log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transform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was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taken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get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meaningful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values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İçerik Yer Tutucusu 4">
            <a:extLst>
              <a:ext uri="{FF2B5EF4-FFF2-40B4-BE49-F238E27FC236}">
                <a16:creationId xmlns:a16="http://schemas.microsoft.com/office/drawing/2014/main" id="{FD145B09-AA1F-4B8F-AEE1-7941D90C2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66963"/>
            <a:ext cx="844486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1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E530ECC-C292-48DD-B688-473F87BA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8072"/>
            <a:ext cx="8596668" cy="1320800"/>
          </a:xfrm>
        </p:spPr>
        <p:txBody>
          <a:bodyPr/>
          <a:lstStyle/>
          <a:p>
            <a:pPr algn="ctr"/>
            <a:r>
              <a:rPr lang="tr-TR" dirty="0" err="1"/>
              <a:t>Polygonal</a:t>
            </a:r>
            <a:r>
              <a:rPr lang="tr-TR" dirty="0"/>
              <a:t> </a:t>
            </a:r>
            <a:r>
              <a:rPr lang="tr-TR" dirty="0" err="1"/>
              <a:t>Approximation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DED898-0DCF-4E74-92A8-B8E63A293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34"/>
            <a:ext cx="9683070" cy="3880773"/>
          </a:xfrm>
        </p:spPr>
        <p:txBody>
          <a:bodyPr>
            <a:normAutofit lnSpcReduction="10000"/>
          </a:bodyPr>
          <a:lstStyle/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finding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critical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point</a:t>
            </a:r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  <a:p>
            <a:pPr lvl="8"/>
            <a:r>
              <a:rPr lang="tr-TR" dirty="0"/>
              <a:t> </a:t>
            </a:r>
            <a:r>
              <a:rPr lang="tr-TR" dirty="0">
                <a:solidFill>
                  <a:schemeClr val="tx1"/>
                </a:solidFill>
              </a:rPr>
              <a:t>           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                                                        </a:t>
            </a:r>
          </a:p>
          <a:p>
            <a:pPr marL="0" indent="0">
              <a:buNone/>
            </a:pPr>
            <a:endParaRPr lang="tr-TR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sz="1200" dirty="0" err="1">
                <a:solidFill>
                  <a:schemeClr val="tx1"/>
                </a:solidFill>
              </a:rPr>
              <a:t>Splitting</a:t>
            </a:r>
            <a:r>
              <a:rPr lang="tr-TR" sz="1200" dirty="0">
                <a:solidFill>
                  <a:schemeClr val="tx1"/>
                </a:solidFill>
              </a:rPr>
              <a:t> </a:t>
            </a:r>
            <a:r>
              <a:rPr lang="tr-TR" sz="1200" dirty="0" err="1">
                <a:solidFill>
                  <a:schemeClr val="tx1"/>
                </a:solidFill>
              </a:rPr>
              <a:t>method</a:t>
            </a:r>
            <a:r>
              <a:rPr lang="tr-TR" sz="1200" dirty="0">
                <a:solidFill>
                  <a:schemeClr val="tx1"/>
                </a:solidFill>
              </a:rPr>
              <a:t> </a:t>
            </a:r>
            <a:r>
              <a:rPr lang="tr-TR" sz="1200" dirty="0" err="1">
                <a:solidFill>
                  <a:schemeClr val="tx1"/>
                </a:solidFill>
              </a:rPr>
              <a:t>for</a:t>
            </a:r>
            <a:r>
              <a:rPr lang="tr-TR" sz="1200" dirty="0">
                <a:solidFill>
                  <a:schemeClr val="tx1"/>
                </a:solidFill>
              </a:rPr>
              <a:t> </a:t>
            </a:r>
            <a:r>
              <a:rPr lang="tr-TR" sz="1200" dirty="0" err="1">
                <a:solidFill>
                  <a:schemeClr val="tx1"/>
                </a:solidFill>
              </a:rPr>
              <a:t>polygonal</a:t>
            </a:r>
            <a:r>
              <a:rPr lang="tr-TR" sz="1200" dirty="0">
                <a:solidFill>
                  <a:schemeClr val="tx1"/>
                </a:solidFill>
              </a:rPr>
              <a:t> </a:t>
            </a:r>
            <a:r>
              <a:rPr lang="tr-TR" sz="1200" dirty="0" err="1">
                <a:solidFill>
                  <a:schemeClr val="tx1"/>
                </a:solidFill>
              </a:rPr>
              <a:t>approximations</a:t>
            </a:r>
            <a:r>
              <a:rPr lang="tr-TR" sz="1400" dirty="0">
                <a:solidFill>
                  <a:schemeClr val="tx1"/>
                </a:solidFill>
              </a:rPr>
              <a:t>			</a:t>
            </a:r>
            <a:r>
              <a:rPr lang="tr-TR" sz="1200" dirty="0" err="1">
                <a:solidFill>
                  <a:schemeClr val="tx1"/>
                </a:solidFill>
              </a:rPr>
              <a:t>Splitting</a:t>
            </a:r>
            <a:r>
              <a:rPr lang="tr-TR" sz="1200" dirty="0">
                <a:solidFill>
                  <a:schemeClr val="tx1"/>
                </a:solidFill>
              </a:rPr>
              <a:t> </a:t>
            </a:r>
            <a:r>
              <a:rPr lang="tr-TR" sz="1200" dirty="0" err="1">
                <a:solidFill>
                  <a:schemeClr val="tx1"/>
                </a:solidFill>
              </a:rPr>
              <a:t>method</a:t>
            </a:r>
            <a:r>
              <a:rPr lang="tr-TR" sz="1200" dirty="0">
                <a:solidFill>
                  <a:schemeClr val="tx1"/>
                </a:solidFill>
              </a:rPr>
              <a:t> </a:t>
            </a:r>
            <a:r>
              <a:rPr lang="tr-TR" sz="1200" dirty="0" err="1">
                <a:solidFill>
                  <a:schemeClr val="tx1"/>
                </a:solidFill>
              </a:rPr>
              <a:t>for</a:t>
            </a:r>
            <a:r>
              <a:rPr lang="tr-TR" sz="1200" dirty="0">
                <a:solidFill>
                  <a:schemeClr val="tx1"/>
                </a:solidFill>
              </a:rPr>
              <a:t> </a:t>
            </a:r>
            <a:r>
              <a:rPr lang="tr-TR" sz="1200" dirty="0" err="1">
                <a:solidFill>
                  <a:schemeClr val="tx1"/>
                </a:solidFill>
              </a:rPr>
              <a:t>the</a:t>
            </a:r>
            <a:r>
              <a:rPr lang="tr-TR" sz="1200" dirty="0">
                <a:solidFill>
                  <a:schemeClr val="tx1"/>
                </a:solidFill>
              </a:rPr>
              <a:t> </a:t>
            </a:r>
            <a:r>
              <a:rPr lang="tr-TR" sz="1200" dirty="0" err="1">
                <a:solidFill>
                  <a:schemeClr val="tx1"/>
                </a:solidFill>
              </a:rPr>
              <a:t>linear</a:t>
            </a:r>
            <a:r>
              <a:rPr lang="tr-TR" sz="1200" dirty="0">
                <a:solidFill>
                  <a:schemeClr val="tx1"/>
                </a:solidFill>
              </a:rPr>
              <a:t> </a:t>
            </a:r>
            <a:r>
              <a:rPr lang="tr-TR" sz="1200" dirty="0" err="1">
                <a:solidFill>
                  <a:schemeClr val="tx1"/>
                </a:solidFill>
              </a:rPr>
              <a:t>picewise</a:t>
            </a:r>
            <a:r>
              <a:rPr lang="tr-TR" sz="1200" dirty="0">
                <a:solidFill>
                  <a:schemeClr val="tx1"/>
                </a:solidFill>
              </a:rPr>
              <a:t> </a:t>
            </a:r>
            <a:r>
              <a:rPr lang="tr-TR" sz="1200" dirty="0" err="1">
                <a:solidFill>
                  <a:schemeClr val="tx1"/>
                </a:solidFill>
              </a:rPr>
              <a:t>approximation</a:t>
            </a:r>
            <a:r>
              <a:rPr lang="tr-TR" sz="1200" dirty="0">
                <a:solidFill>
                  <a:schemeClr val="tx1"/>
                </a:solidFill>
              </a:rPr>
              <a:t> of a </a:t>
            </a:r>
            <a:r>
              <a:rPr lang="tr-TR" sz="1200" dirty="0" err="1">
                <a:solidFill>
                  <a:schemeClr val="tx1"/>
                </a:solidFill>
              </a:rPr>
              <a:t>closed</a:t>
            </a:r>
            <a:r>
              <a:rPr lang="tr-TR" sz="1200" dirty="0">
                <a:solidFill>
                  <a:schemeClr val="tx1"/>
                </a:solidFill>
              </a:rPr>
              <a:t> </a:t>
            </a:r>
            <a:r>
              <a:rPr lang="tr-TR" sz="1200" dirty="0" err="1">
                <a:solidFill>
                  <a:schemeClr val="tx1"/>
                </a:solidFill>
              </a:rPr>
              <a:t>curve</a:t>
            </a:r>
            <a:endParaRPr lang="tr-T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sz="1400" dirty="0">
                <a:solidFill>
                  <a:schemeClr val="tx1"/>
                </a:solidFill>
              </a:rPr>
              <a:t>			</a:t>
            </a:r>
          </a:p>
          <a:p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53D7AF79-23EC-4EF2-AC6E-AE705E77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78597"/>
            <a:ext cx="4095498" cy="219871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13FD8E4-72F2-4793-B824-A5784E4D4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710" y="2600820"/>
            <a:ext cx="407692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78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AC3F-FCE3-48F3-890B-6FB50AE0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5FCBEF"/>
                </a:solidFill>
                <a:latin typeface="Trebuchet MS"/>
              </a:rPr>
              <a:t>Pairwise Geometric Histogram (PGH)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D40DB-2A79-468F-BB08-6AC83AAED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604520"/>
            <a:ext cx="10972440" cy="4273766"/>
          </a:xfrm>
        </p:spPr>
        <p:txBody>
          <a:bodyPr>
            <a:normAutofit/>
          </a:bodyPr>
          <a:lstStyle/>
          <a:p>
            <a:r>
              <a:rPr lang="en-US" dirty="0"/>
              <a:t>PGHs are defined for linear edge segments, encoding the relative (perpendicular) positions and orientations of any other linear edge segments in a specified local image region.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                   Figure </a:t>
            </a:r>
            <a:r>
              <a:rPr lang="en-GB" dirty="0" err="1"/>
              <a:t>xd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A8B935-EDDD-4494-9CF1-D722766F7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24" y="3011147"/>
            <a:ext cx="6127011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55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54CA-07F9-4CD7-9D75-F7276809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5FCBEF"/>
                </a:solidFill>
                <a:latin typeface="Trebuchet MS"/>
              </a:rPr>
              <a:t>PGH Example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AF4589-9F04-440B-A203-ADAA3AC2B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183" y="2276305"/>
            <a:ext cx="7297544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24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5940-41D6-4968-88A8-6E0DA690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5FCBEF"/>
                </a:solidFill>
                <a:latin typeface="Trebuchet MS"/>
              </a:rPr>
              <a:t>Morphological Medial Axis Transform (MAT)</a:t>
            </a:r>
            <a:br>
              <a:rPr lang="tr-TR" b="1" spc="-1" dirty="0">
                <a:solidFill>
                  <a:srgbClr val="5FCBEF"/>
                </a:solidFill>
                <a:latin typeface="Trebuchet MS"/>
              </a:rPr>
            </a:b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6E0329-265D-496B-B9F1-1D859C1D7E21}"/>
              </a:ext>
            </a:extLst>
          </p:cNvPr>
          <p:cNvSpPr txBox="1">
            <a:spLocks/>
          </p:cNvSpPr>
          <p:nvPr/>
        </p:nvSpPr>
        <p:spPr>
          <a:xfrm>
            <a:off x="609480" y="1604520"/>
            <a:ext cx="10792528" cy="39772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Initially we have an image, and we implement erosion by B1 filter, </a:t>
            </a:r>
          </a:p>
          <a:p>
            <a:pPr marL="0" indent="0">
              <a:buNone/>
            </a:pPr>
            <a:r>
              <a:rPr lang="en-GB" sz="2000" dirty="0"/>
              <a:t>then we implement erosion by B2 filter to the obtained image, and </a:t>
            </a:r>
          </a:p>
          <a:p>
            <a:pPr marL="0" indent="0">
              <a:buNone/>
            </a:pPr>
            <a:r>
              <a:rPr lang="en-GB" sz="2000" dirty="0"/>
              <a:t>then we implement erosion by B3 filter to the new image, </a:t>
            </a:r>
          </a:p>
          <a:p>
            <a:pPr marL="0" indent="0">
              <a:buNone/>
            </a:pPr>
            <a:r>
              <a:rPr lang="en-GB" sz="2000" dirty="0"/>
              <a:t>and this goes on until B8 filter is implemented. </a:t>
            </a:r>
          </a:p>
          <a:p>
            <a:r>
              <a:rPr lang="en-GB" sz="2000" dirty="0"/>
              <a:t>So our formula is:</a:t>
            </a:r>
          </a:p>
          <a:p>
            <a:r>
              <a:rPr lang="en-GB" sz="2000" dirty="0"/>
              <a:t>A’ = (((((((AxB1)xB2)xB3)xB4)xB5)xB6)xB7)xB8</a:t>
            </a:r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Figure 2: X= Don’t Care, 1= Active Pixel, 2= Passive Pixel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FBF0D0F-A630-4FBA-A219-0494B50E7D6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04" y="2925320"/>
            <a:ext cx="4663844" cy="218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769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15A1-77F9-4F93-84B3-453C57BA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5FCBEF"/>
                </a:solidFill>
                <a:latin typeface="Trebuchet MS"/>
              </a:rPr>
              <a:t>MAT Example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CB42C-0C08-413C-99AD-162B4F08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we use Morphological Medial Axis Transform to a rectangle, then we obtain this Skeleton.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D52E504-9080-430F-8976-8E2723940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94" y="3294083"/>
            <a:ext cx="44386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70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5940-41D6-4968-88A8-6E0DA690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5FCBEF"/>
                </a:solidFill>
                <a:latin typeface="Trebuchet MS"/>
              </a:rPr>
              <a:t>Topological Medial Axis Transform (MAT)</a:t>
            </a:r>
            <a:endParaRPr lang="en-US" spc="-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5548-46D0-4F79-8172-CCD7AA12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US" dirty="0"/>
              <a:t>Also known as thinning and is a morphological operation that is used to remove selected foreground pixels from binary images, somewhat like erosion or opening.</a:t>
            </a:r>
            <a:endParaRPr lang="en-GB" dirty="0"/>
          </a:p>
          <a:p>
            <a:r>
              <a:rPr lang="en-GB" dirty="0"/>
              <a:t>By using these rules:</a:t>
            </a:r>
          </a:p>
          <a:p>
            <a:r>
              <a:rPr lang="en-GB" dirty="0"/>
              <a:t>(a) 2 &lt;= N(p1) &lt;= 6</a:t>
            </a:r>
          </a:p>
          <a:p>
            <a:r>
              <a:rPr lang="en-GB" dirty="0"/>
              <a:t>(b) T(p1) = 1</a:t>
            </a:r>
          </a:p>
          <a:p>
            <a:r>
              <a:rPr lang="en-GB" dirty="0"/>
              <a:t>(c) p2.p4.p6 = 0</a:t>
            </a:r>
          </a:p>
          <a:p>
            <a:r>
              <a:rPr lang="en-GB" dirty="0"/>
              <a:t>(d) p4.p6.p8 = 0</a:t>
            </a:r>
          </a:p>
        </p:txBody>
      </p:sp>
      <p:pic>
        <p:nvPicPr>
          <p:cNvPr id="5" name="3 Resim">
            <a:extLst>
              <a:ext uri="{FF2B5EF4-FFF2-40B4-BE49-F238E27FC236}">
                <a16:creationId xmlns:a16="http://schemas.microsoft.com/office/drawing/2014/main" id="{1A4F27E9-FA16-40B5-A7E5-FAD84934AFB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7166" y="3599755"/>
            <a:ext cx="485778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9982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3163-F72C-4138-9C2F-BA196659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Thinning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2058-BEA5-4FDA-9CF9-E7B4A2902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we implement TMAT algorithms, we obtain this: </a:t>
            </a:r>
          </a:p>
        </p:txBody>
      </p:sp>
      <p:pic>
        <p:nvPicPr>
          <p:cNvPr id="5" name="4 Resim">
            <a:extLst>
              <a:ext uri="{FF2B5EF4-FFF2-40B4-BE49-F238E27FC236}">
                <a16:creationId xmlns:a16="http://schemas.microsoft.com/office/drawing/2014/main" id="{B2CF03C4-F934-4A2D-ADD4-21E7BC3EFCB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9469" y="2621796"/>
            <a:ext cx="7308039" cy="263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8647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84BB-5B51-494A-AF3B-99804CC7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5FCBEF"/>
                </a:solidFill>
                <a:latin typeface="Trebuchet MS"/>
              </a:rPr>
              <a:t>Euler Number</a:t>
            </a:r>
            <a:br>
              <a:rPr lang="en-US" spc="-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A3B3-0488-4DBB-8682-370F92E7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Euler number describes the relation between the number of contiguous parts and the number of holes and a shape. Let S be the number of contiguous parts and N be the number of holes on a shape. Then the Euler number is: </a:t>
            </a:r>
          </a:p>
          <a:p>
            <a:r>
              <a:rPr lang="en-GB" dirty="0"/>
              <a:t>						</a:t>
            </a:r>
            <a:r>
              <a:rPr lang="en-GB" dirty="0" err="1"/>
              <a:t>Eul</a:t>
            </a:r>
            <a:r>
              <a:rPr lang="en-GB" dirty="0"/>
              <a:t> = S - 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 the Euler number of this image is 3-3=0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188A3-A36F-4C69-BA80-E3039E9B4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4" y="3640157"/>
            <a:ext cx="4259384" cy="13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4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5FCBEF"/>
                </a:solidFill>
                <a:latin typeface="Trebuchet MS"/>
                <a:ea typeface="DejaVu Sans"/>
              </a:rPr>
              <a:t>Chain Code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2" name="Resim 111"/>
          <p:cNvPicPr/>
          <p:nvPr/>
        </p:nvPicPr>
        <p:blipFill>
          <a:blip r:embed="rId2"/>
          <a:stretch/>
        </p:blipFill>
        <p:spPr>
          <a:xfrm>
            <a:off x="272880" y="2286000"/>
            <a:ext cx="9514440" cy="292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8E343BA-3FEB-4128-AE3A-6A560B34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5" y="928381"/>
            <a:ext cx="8596668" cy="3022833"/>
          </a:xfrm>
        </p:spPr>
        <p:txBody>
          <a:bodyPr>
            <a:normAutofit/>
          </a:bodyPr>
          <a:lstStyle/>
          <a:p>
            <a:pPr algn="ctr"/>
            <a:r>
              <a:rPr lang="tr-TR" sz="6600" dirty="0">
                <a:solidFill>
                  <a:schemeClr val="accent1">
                    <a:lumMod val="75000"/>
                  </a:schemeClr>
                </a:solidFill>
              </a:rPr>
              <a:t>THANK YOU </a:t>
            </a:r>
            <a:br>
              <a:rPr lang="tr-TR" sz="6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sz="6600" dirty="0">
                <a:solidFill>
                  <a:schemeClr val="accent1">
                    <a:lumMod val="75000"/>
                  </a:schemeClr>
                </a:solidFill>
              </a:rPr>
              <a:t>FOR LISTENING!</a:t>
            </a:r>
            <a:endParaRPr 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DC4AC8-FCE2-428F-B06E-1FD801322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4261607"/>
            <a:ext cx="8659613" cy="17797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200" dirty="0" err="1">
                <a:solidFill>
                  <a:srgbClr val="FF0000"/>
                </a:solidFill>
              </a:rPr>
              <a:t>Any</a:t>
            </a:r>
            <a:r>
              <a:rPr lang="tr-TR" sz="3200" dirty="0">
                <a:solidFill>
                  <a:srgbClr val="FF0000"/>
                </a:solidFill>
              </a:rPr>
              <a:t> </a:t>
            </a:r>
            <a:r>
              <a:rPr lang="tr-TR" sz="3200" dirty="0" err="1">
                <a:solidFill>
                  <a:srgbClr val="FF0000"/>
                </a:solidFill>
              </a:rPr>
              <a:t>Question</a:t>
            </a:r>
            <a:r>
              <a:rPr lang="tr-TR" sz="3200" dirty="0">
                <a:solidFill>
                  <a:srgbClr val="FF0000"/>
                </a:solidFill>
              </a:rPr>
              <a:t> 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3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61795" y="359640"/>
            <a:ext cx="7645320" cy="109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5FCBEF"/>
                </a:solidFill>
                <a:latin typeface="Trebuchet MS"/>
                <a:ea typeface="DejaVu Sans"/>
              </a:rPr>
              <a:t>Chain Code Example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43680" y="1900800"/>
            <a:ext cx="7645320" cy="32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5" name="Resim 114"/>
          <p:cNvPicPr/>
          <p:nvPr/>
        </p:nvPicPr>
        <p:blipFill>
          <a:blip r:embed="rId3"/>
          <a:stretch/>
        </p:blipFill>
        <p:spPr>
          <a:xfrm>
            <a:off x="1872720" y="1458360"/>
            <a:ext cx="6173280" cy="4992480"/>
          </a:xfrm>
          <a:prstGeom prst="rect">
            <a:avLst/>
          </a:prstGeom>
          <a:ln>
            <a:noFill/>
          </a:ln>
        </p:spPr>
      </p:pic>
      <p:graphicFrame>
        <p:nvGraphicFramePr>
          <p:cNvPr id="116" name="Object 3"/>
          <p:cNvGraphicFramePr/>
          <p:nvPr/>
        </p:nvGraphicFramePr>
        <p:xfrm>
          <a:off x="424080" y="4754880"/>
          <a:ext cx="1370880" cy="128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r:id="rId4" imgW="0" imgH="0" progId="">
                  <p:embed/>
                </p:oleObj>
              </mc:Choice>
              <mc:Fallback>
                <p:oleObj r:id="rId4" imgW="0" imgH="0" progId="">
                  <p:embed/>
                  <p:pic>
                    <p:nvPicPr>
                      <p:cNvPr id="116" name="Object 3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424080" y="4754880"/>
                        <a:ext cx="1370880" cy="1285200"/>
                      </a:xfrm>
                      <a:prstGeom prst="rect">
                        <a:avLst/>
                      </a:prstGeom>
                      <a:ln w="28440">
                        <a:solidFill>
                          <a:srgbClr val="00CC99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4"/>
          <p:cNvGraphicFramePr/>
          <p:nvPr/>
        </p:nvGraphicFramePr>
        <p:xfrm>
          <a:off x="6537600" y="4781520"/>
          <a:ext cx="1419840" cy="136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r:id="rId6" imgW="0" imgH="0" progId="">
                  <p:embed/>
                </p:oleObj>
              </mc:Choice>
              <mc:Fallback>
                <p:oleObj r:id="rId6" imgW="0" imgH="0" progId="">
                  <p:embed/>
                  <p:pic>
                    <p:nvPicPr>
                      <p:cNvPr id="118" name="Object 4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6537600" y="4781520"/>
                        <a:ext cx="1419840" cy="1368720"/>
                      </a:xfrm>
                      <a:prstGeom prst="rect">
                        <a:avLst/>
                      </a:prstGeom>
                      <a:ln w="28440">
                        <a:solidFill>
                          <a:srgbClr val="00CC99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CustomShape 5"/>
          <p:cNvSpPr/>
          <p:nvPr/>
        </p:nvSpPr>
        <p:spPr>
          <a:xfrm>
            <a:off x="4405680" y="2889720"/>
            <a:ext cx="425880" cy="274680"/>
          </a:xfrm>
          <a:custGeom>
            <a:avLst/>
            <a:gdLst/>
            <a:ahLst/>
            <a:cxnLst/>
            <a:rect l="l" t="t" r="r" b="b"/>
            <a:pathLst>
              <a:path w="1187" h="766">
                <a:moveTo>
                  <a:pt x="0" y="191"/>
                </a:moveTo>
                <a:lnTo>
                  <a:pt x="889" y="191"/>
                </a:lnTo>
                <a:lnTo>
                  <a:pt x="889" y="0"/>
                </a:lnTo>
                <a:lnTo>
                  <a:pt x="1186" y="382"/>
                </a:lnTo>
                <a:lnTo>
                  <a:pt x="889" y="765"/>
                </a:lnTo>
                <a:lnTo>
                  <a:pt x="889" y="574"/>
                </a:lnTo>
                <a:lnTo>
                  <a:pt x="0" y="574"/>
                </a:lnTo>
                <a:lnTo>
                  <a:pt x="0" y="191"/>
                </a:lnTo>
              </a:path>
            </a:pathLst>
          </a:custGeom>
          <a:solidFill>
            <a:srgbClr val="00CC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Line 6"/>
          <p:cNvSpPr/>
          <p:nvPr/>
        </p:nvSpPr>
        <p:spPr>
          <a:xfrm flipH="1">
            <a:off x="4348440" y="4279680"/>
            <a:ext cx="807480" cy="591120"/>
          </a:xfrm>
          <a:prstGeom prst="line">
            <a:avLst/>
          </a:prstGeom>
          <a:ln w="76320">
            <a:solidFill>
              <a:srgbClr val="00CC99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7"/>
          <p:cNvSpPr/>
          <p:nvPr/>
        </p:nvSpPr>
        <p:spPr>
          <a:xfrm>
            <a:off x="5450040" y="4294080"/>
            <a:ext cx="205560" cy="316080"/>
          </a:xfrm>
          <a:prstGeom prst="line">
            <a:avLst/>
          </a:prstGeom>
          <a:ln w="76320">
            <a:solidFill>
              <a:srgbClr val="00CC99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8"/>
          <p:cNvSpPr/>
          <p:nvPr/>
        </p:nvSpPr>
        <p:spPr>
          <a:xfrm>
            <a:off x="773280" y="6451560"/>
            <a:ext cx="361512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Chain Code: 0033333323221211101101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4" name="CustomShape 9"/>
          <p:cNvSpPr/>
          <p:nvPr/>
        </p:nvSpPr>
        <p:spPr>
          <a:xfrm>
            <a:off x="4134240" y="6432120"/>
            <a:ext cx="31996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Chain Code: 076666553321212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77160" y="609480"/>
            <a:ext cx="883188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Differential Chain Code and Shape Number</a:t>
            </a:r>
            <a:endParaRPr lang="en-US" sz="3600" b="0" strike="noStrike" spc="-1">
              <a:latin typeface="Arial"/>
            </a:endParaRPr>
          </a:p>
        </p:txBody>
      </p:sp>
      <p:graphicFrame>
        <p:nvGraphicFramePr>
          <p:cNvPr id="126" name="Object 2"/>
          <p:cNvGraphicFramePr/>
          <p:nvPr/>
        </p:nvGraphicFramePr>
        <p:xfrm>
          <a:off x="459000" y="1715400"/>
          <a:ext cx="1707120" cy="189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126" name="Object 2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459000" y="1715400"/>
                        <a:ext cx="1707120" cy="1890000"/>
                      </a:xfrm>
                      <a:prstGeom prst="rect">
                        <a:avLst/>
                      </a:prstGeom>
                      <a:ln w="28440">
                        <a:solidFill>
                          <a:srgbClr val="00CC99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3"/>
          <p:cNvGraphicFramePr/>
          <p:nvPr/>
        </p:nvGraphicFramePr>
        <p:xfrm>
          <a:off x="2317320" y="1613160"/>
          <a:ext cx="3673080" cy="215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r:id="rId5" imgW="0" imgH="0" progId="">
                  <p:embed/>
                </p:oleObj>
              </mc:Choice>
              <mc:Fallback>
                <p:oleObj r:id="rId5" imgW="0" imgH="0" progId="">
                  <p:embed/>
                  <p:pic>
                    <p:nvPicPr>
                      <p:cNvPr id="128" name="Object 3"/>
                      <p:cNvPicPr/>
                      <p:nvPr/>
                    </p:nvPicPr>
                    <p:blipFill>
                      <a:blip r:embed="rId6"/>
                      <a:stretch/>
                    </p:blipFill>
                    <p:spPr>
                      <a:xfrm>
                        <a:off x="2317320" y="1613160"/>
                        <a:ext cx="3673080" cy="215676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4"/>
          <p:cNvGraphicFramePr/>
          <p:nvPr/>
        </p:nvGraphicFramePr>
        <p:xfrm>
          <a:off x="1788840" y="3765960"/>
          <a:ext cx="6103440" cy="279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r:id="rId7" imgW="0" imgH="0" progId="">
                  <p:embed/>
                </p:oleObj>
              </mc:Choice>
              <mc:Fallback>
                <p:oleObj r:id="rId7" imgW="0" imgH="0" progId="">
                  <p:embed/>
                  <p:pic>
                    <p:nvPicPr>
                      <p:cNvPr id="130" name="Object 4"/>
                      <p:cNvPicPr/>
                      <p:nvPr/>
                    </p:nvPicPr>
                    <p:blipFill>
                      <a:blip r:embed="rId8"/>
                      <a:stretch/>
                    </p:blipFill>
                    <p:spPr>
                      <a:xfrm>
                        <a:off x="1788840" y="3765960"/>
                        <a:ext cx="6103440" cy="279756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5"/>
          <p:cNvGraphicFramePr/>
          <p:nvPr/>
        </p:nvGraphicFramePr>
        <p:xfrm>
          <a:off x="7668720" y="1668600"/>
          <a:ext cx="2100960" cy="266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r:id="rId9" imgW="0" imgH="0" progId="">
                  <p:embed/>
                </p:oleObj>
              </mc:Choice>
              <mc:Fallback>
                <p:oleObj r:id="rId9" imgW="0" imgH="0" progId="">
                  <p:embed/>
                  <p:pic>
                    <p:nvPicPr>
                      <p:cNvPr id="132" name="Object 5"/>
                      <p:cNvPicPr/>
                      <p:nvPr/>
                    </p:nvPicPr>
                    <p:blipFill>
                      <a:blip r:embed="rId10"/>
                      <a:stretch/>
                    </p:blipFill>
                    <p:spPr>
                      <a:xfrm>
                        <a:off x="7668720" y="1668600"/>
                        <a:ext cx="2100960" cy="26632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93270" y="559146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5FCBEF"/>
                </a:solidFill>
                <a:latin typeface="Trebuchet MS"/>
                <a:ea typeface="DejaVu Sans"/>
              </a:rPr>
              <a:t>Chain Code Histogram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35" name="Resim 134"/>
          <p:cNvPicPr/>
          <p:nvPr/>
        </p:nvPicPr>
        <p:blipFill>
          <a:blip r:embed="rId2"/>
          <a:stretch/>
        </p:blipFill>
        <p:spPr>
          <a:xfrm>
            <a:off x="191520" y="1737360"/>
            <a:ext cx="9630360" cy="2808000"/>
          </a:xfrm>
          <a:prstGeom prst="rect">
            <a:avLst/>
          </a:prstGeom>
          <a:ln>
            <a:noFill/>
          </a:ln>
        </p:spPr>
      </p:pic>
      <p:pic>
        <p:nvPicPr>
          <p:cNvPr id="136" name="Resim 135"/>
          <p:cNvPicPr/>
          <p:nvPr/>
        </p:nvPicPr>
        <p:blipFill>
          <a:blip r:embed="rId3"/>
          <a:stretch/>
        </p:blipFill>
        <p:spPr>
          <a:xfrm>
            <a:off x="243000" y="4546080"/>
            <a:ext cx="9041400" cy="39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77160" y="39960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5FCBEF"/>
                </a:solidFill>
                <a:latin typeface="Trebuchet MS"/>
                <a:ea typeface="DejaVu Sans"/>
              </a:rPr>
              <a:t>Some Simple Descriptors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77160" y="1288800"/>
            <a:ext cx="8008920" cy="36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Perimeter </a:t>
            </a:r>
            <a:endParaRPr lang="en-US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Area </a:t>
            </a:r>
            <a:endParaRPr lang="en-US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Eccentricity</a:t>
            </a:r>
            <a:endParaRPr lang="en-US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Compactness 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39" name="Resim 138"/>
          <p:cNvPicPr/>
          <p:nvPr/>
        </p:nvPicPr>
        <p:blipFill>
          <a:blip r:embed="rId2"/>
          <a:srcRect t="7059" b="8060"/>
          <a:stretch/>
        </p:blipFill>
        <p:spPr>
          <a:xfrm rot="21512400">
            <a:off x="1567080" y="5612760"/>
            <a:ext cx="2751840" cy="1098000"/>
          </a:xfrm>
          <a:prstGeom prst="rect">
            <a:avLst/>
          </a:prstGeom>
          <a:ln>
            <a:noFill/>
          </a:ln>
        </p:spPr>
      </p:pic>
      <p:pic>
        <p:nvPicPr>
          <p:cNvPr id="140" name="Resim 139"/>
          <p:cNvPicPr/>
          <p:nvPr/>
        </p:nvPicPr>
        <p:blipFill>
          <a:blip r:embed="rId3"/>
          <a:stretch/>
        </p:blipFill>
        <p:spPr>
          <a:xfrm>
            <a:off x="274320" y="3003840"/>
            <a:ext cx="5093640" cy="2576160"/>
          </a:xfrm>
          <a:prstGeom prst="rect">
            <a:avLst/>
          </a:prstGeom>
          <a:ln>
            <a:noFill/>
          </a:ln>
        </p:spPr>
      </p:pic>
      <p:pic>
        <p:nvPicPr>
          <p:cNvPr id="141" name="Resim 140"/>
          <p:cNvPicPr/>
          <p:nvPr/>
        </p:nvPicPr>
        <p:blipFill>
          <a:blip r:embed="rId4"/>
          <a:stretch/>
        </p:blipFill>
        <p:spPr>
          <a:xfrm>
            <a:off x="5943600" y="2926080"/>
            <a:ext cx="2631600" cy="209916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7582680" y="5551560"/>
            <a:ext cx="97596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Rmin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7428960" y="5267520"/>
            <a:ext cx="110232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Rmax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7498080" y="5273280"/>
            <a:ext cx="103320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_____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5760720" y="5483880"/>
            <a:ext cx="181800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Eccentricity =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19105" y="202802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5FCBEF"/>
                </a:solidFill>
                <a:latin typeface="Trebuchet MS"/>
                <a:ea typeface="DejaVu Sans"/>
              </a:rPr>
              <a:t>Compactness Example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47" name="Resim 146"/>
          <p:cNvPicPr/>
          <p:nvPr/>
        </p:nvPicPr>
        <p:blipFill>
          <a:blip r:embed="rId2"/>
          <a:stretch/>
        </p:blipFill>
        <p:spPr>
          <a:xfrm>
            <a:off x="1280160" y="1645920"/>
            <a:ext cx="6034320" cy="482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94620" y="15714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5FCBEF"/>
                </a:solidFill>
                <a:latin typeface="Trebuchet MS"/>
                <a:ea typeface="DejaVu Sans"/>
              </a:rPr>
              <a:t>Region-Based Eccentricity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49" name="Resim 148"/>
          <p:cNvPicPr/>
          <p:nvPr/>
        </p:nvPicPr>
        <p:blipFill>
          <a:blip r:embed="rId2"/>
          <a:srcRect r="32364"/>
          <a:stretch/>
        </p:blipFill>
        <p:spPr>
          <a:xfrm>
            <a:off x="111240" y="1939680"/>
            <a:ext cx="4881240" cy="3096360"/>
          </a:xfrm>
          <a:prstGeom prst="rect">
            <a:avLst/>
          </a:prstGeom>
          <a:ln>
            <a:noFill/>
          </a:ln>
        </p:spPr>
      </p:pic>
      <p:pic>
        <p:nvPicPr>
          <p:cNvPr id="150" name="Resim 149"/>
          <p:cNvPicPr/>
          <p:nvPr/>
        </p:nvPicPr>
        <p:blipFill>
          <a:blip r:embed="rId3"/>
          <a:stretch/>
        </p:blipFill>
        <p:spPr>
          <a:xfrm>
            <a:off x="4998240" y="1631160"/>
            <a:ext cx="5153760" cy="358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üzeyler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460</TotalTime>
  <Words>436</Words>
  <Application>Microsoft Office PowerPoint</Application>
  <PresentationFormat>Geniş ekran</PresentationFormat>
  <Paragraphs>133</Paragraphs>
  <Slides>30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0</vt:i4>
      </vt:variant>
      <vt:variant>
        <vt:lpstr>Slayt Başlıkları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DejaVu Sans</vt:lpstr>
      <vt:lpstr>Trebuchet MS</vt:lpstr>
      <vt:lpstr>Wingdings 3</vt:lpstr>
      <vt:lpstr>Yüzeyler</vt:lpstr>
      <vt:lpstr>Shape Descriptor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Boundary Moment</vt:lpstr>
      <vt:lpstr>Boundary Moment</vt:lpstr>
      <vt:lpstr>Moment Descriptors</vt:lpstr>
      <vt:lpstr>Hu’s Invariant Moments</vt:lpstr>
      <vt:lpstr>Hu’s Invariant Moments</vt:lpstr>
      <vt:lpstr>Hu’s Invariant Moments Example</vt:lpstr>
      <vt:lpstr>Hu’s Invariant Moments</vt:lpstr>
      <vt:lpstr>Polygonal Approximation</vt:lpstr>
      <vt:lpstr>Pairwise Geometric Histogram (PGH)</vt:lpstr>
      <vt:lpstr>PGH Example</vt:lpstr>
      <vt:lpstr>Morphological Medial Axis Transform (MAT) </vt:lpstr>
      <vt:lpstr>MAT Example</vt:lpstr>
      <vt:lpstr>Topological Medial Axis Transform (MAT)</vt:lpstr>
      <vt:lpstr>Thinning Example</vt:lpstr>
      <vt:lpstr>Euler Number </vt:lpstr>
      <vt:lpstr>THANK YOU 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okancansaglam</dc:creator>
  <cp:lastModifiedBy>okancansaglam</cp:lastModifiedBy>
  <cp:revision>25</cp:revision>
  <dcterms:created xsi:type="dcterms:W3CDTF">2018-11-24T11:08:00Z</dcterms:created>
  <dcterms:modified xsi:type="dcterms:W3CDTF">2018-11-25T19:50:25Z</dcterms:modified>
</cp:coreProperties>
</file>