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33" r:id="rId2"/>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76D6FF"/>
    <a:srgbClr val="FED530"/>
    <a:srgbClr val="000000"/>
    <a:srgbClr val="990099"/>
    <a:srgbClr val="DDDDDD"/>
    <a:srgbClr val="FF0000"/>
    <a:srgbClr val="99FF66"/>
    <a:srgbClr val="FFCC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EA104-8927-4433-B776-D1BC58FB2AA8}" v="12" dt="2024-02-22T17:14:15.894"/>
    <p1510:client id="{2E9E3794-0B1A-4FEC-8306-E27A4F6FF1FC}" v="151" dt="2024-02-21T18:01:28.541"/>
    <p1510:client id="{929C0E33-7D17-4EF1-8E8A-E198F9A07AF7}" v="420" dt="2024-02-21T19:15:13.382"/>
    <p1510:client id="{9DDF8A46-FFBD-62B5-DD55-F3C773F981EB}" v="1" dt="2024-02-22T03:51:39.959"/>
    <p1510:client id="{A7C6C649-E73E-AC82-AF7B-90B30DA2300E}" v="5" dt="2024-02-21T19:41:58.919"/>
    <p1510:client id="{B46718C8-CBFC-644D-8208-42918EAAAD09}" v="440" dt="2024-02-21T19:45:39.619"/>
    <p1510:client id="{CB25D37C-8509-6137-F1BF-386AD1B2C34A}" v="2" dt="2024-02-22T01:37:40.101"/>
    <p1510:client id="{E55C7E9D-5465-40CA-8794-2EC73B903996}" v="104" dt="2024-02-21T19:29:56.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vl1pPr>
          </a:lstStyle>
          <a:p>
            <a:pPr>
              <a:defRPr/>
            </a:pPr>
            <a:endParaRPr lang="en-US"/>
          </a:p>
        </p:txBody>
      </p:sp>
      <p:sp>
        <p:nvSpPr>
          <p:cNvPr id="13315"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701675" y="4387767"/>
            <a:ext cx="5607050" cy="4155919"/>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vl1pPr>
          </a:lstStyle>
          <a:p>
            <a:pPr>
              <a:defRPr/>
            </a:pPr>
            <a:endParaRPr lang="en-US"/>
          </a:p>
        </p:txBody>
      </p:sp>
      <p:sp>
        <p:nvSpPr>
          <p:cNvPr id="13319"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vl1pPr>
          </a:lstStyle>
          <a:p>
            <a:pPr>
              <a:defRPr/>
            </a:pPr>
            <a:fld id="{DFB3A5DF-24C7-422A-8CB1-A2F898998B05}" type="slidenum">
              <a:rPr lang="en-US"/>
              <a:pPr>
                <a:defRPr/>
              </a:pPr>
              <a:t>‹#›</a:t>
            </a:fld>
            <a:endParaRPr lang="en-US"/>
          </a:p>
        </p:txBody>
      </p:sp>
    </p:spTree>
    <p:extLst>
      <p:ext uri="{BB962C8B-B14F-4D97-AF65-F5344CB8AC3E}">
        <p14:creationId xmlns:p14="http://schemas.microsoft.com/office/powerpoint/2010/main" val="2283234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Initial ideas of how to handle free text </a:t>
            </a:r>
          </a:p>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DFB3A5DF-24C7-422A-8CB1-A2F898998B05}" type="slidenum">
              <a:rPr lang="en-US"/>
              <a:pPr>
                <a:defRPr/>
              </a:pPr>
              <a:t>1</a:t>
            </a:fld>
            <a:endParaRPr lang="en-US"/>
          </a:p>
        </p:txBody>
      </p:sp>
    </p:spTree>
    <p:extLst>
      <p:ext uri="{BB962C8B-B14F-4D97-AF65-F5344CB8AC3E}">
        <p14:creationId xmlns:p14="http://schemas.microsoft.com/office/powerpoint/2010/main" val="406245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FCA100-FA3D-4C65-83BD-44139E76148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774566-6AA7-48AB-B577-3A42D0FD57F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C9F752-DBF4-4220-B1DE-76C6C8F209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EB3046-6616-4DE3-BA22-69AE4B2CAEB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C42F50-2A78-4B42-BB2A-D5475B26C13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4BA6B0-6452-4647-833E-BE82970168B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8D64EA-BB43-42DD-94F4-EBF33BE5EC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356D86-EA54-4F35-9649-349951ECA6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59A33DA-9AF0-4B0F-8CD2-90ABA80AA50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74CDA-57A4-4C40-B974-650C5377758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B946A5-9AED-47D5-AF3A-8BF6F491CE1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52400"/>
            <a:ext cx="8229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685800"/>
            <a:ext cx="8229600" cy="544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710410A4-305B-4CB1-8818-5FEBD43EC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Franklin Gothic Medium Cond" pitchFamily="34" charset="0"/>
        </a:defRPr>
      </a:lvl2pPr>
      <a:lvl3pPr algn="ctr" rtl="0" eaLnBrk="0" fontAlgn="base" hangingPunct="0">
        <a:spcBef>
          <a:spcPct val="0"/>
        </a:spcBef>
        <a:spcAft>
          <a:spcPct val="0"/>
        </a:spcAft>
        <a:defRPr sz="3200">
          <a:solidFill>
            <a:schemeClr val="tx2"/>
          </a:solidFill>
          <a:latin typeface="Franklin Gothic Medium Cond" pitchFamily="34" charset="0"/>
        </a:defRPr>
      </a:lvl3pPr>
      <a:lvl4pPr algn="ctr" rtl="0" eaLnBrk="0" fontAlgn="base" hangingPunct="0">
        <a:spcBef>
          <a:spcPct val="0"/>
        </a:spcBef>
        <a:spcAft>
          <a:spcPct val="0"/>
        </a:spcAft>
        <a:defRPr sz="3200">
          <a:solidFill>
            <a:schemeClr val="tx2"/>
          </a:solidFill>
          <a:latin typeface="Franklin Gothic Medium Cond" pitchFamily="34" charset="0"/>
        </a:defRPr>
      </a:lvl4pPr>
      <a:lvl5pPr algn="ctr" rtl="0" eaLnBrk="0" fontAlgn="base" hangingPunct="0">
        <a:spcBef>
          <a:spcPct val="0"/>
        </a:spcBef>
        <a:spcAft>
          <a:spcPct val="0"/>
        </a:spcAft>
        <a:defRPr sz="3200">
          <a:solidFill>
            <a:schemeClr val="tx2"/>
          </a:solidFill>
          <a:latin typeface="Franklin Gothic Medium Cond" pitchFamily="34" charset="0"/>
        </a:defRPr>
      </a:lvl5pPr>
      <a:lvl6pPr marL="457200" algn="ctr" rtl="0" fontAlgn="base">
        <a:spcBef>
          <a:spcPct val="0"/>
        </a:spcBef>
        <a:spcAft>
          <a:spcPct val="0"/>
        </a:spcAft>
        <a:defRPr sz="3200">
          <a:solidFill>
            <a:schemeClr val="tx2"/>
          </a:solidFill>
          <a:latin typeface="Franklin Gothic Medium Cond" pitchFamily="34" charset="0"/>
        </a:defRPr>
      </a:lvl6pPr>
      <a:lvl7pPr marL="914400" algn="ctr" rtl="0" fontAlgn="base">
        <a:spcBef>
          <a:spcPct val="0"/>
        </a:spcBef>
        <a:spcAft>
          <a:spcPct val="0"/>
        </a:spcAft>
        <a:defRPr sz="3200">
          <a:solidFill>
            <a:schemeClr val="tx2"/>
          </a:solidFill>
          <a:latin typeface="Franklin Gothic Medium Cond" pitchFamily="34" charset="0"/>
        </a:defRPr>
      </a:lvl7pPr>
      <a:lvl8pPr marL="1371600" algn="ctr" rtl="0" fontAlgn="base">
        <a:spcBef>
          <a:spcPct val="0"/>
        </a:spcBef>
        <a:spcAft>
          <a:spcPct val="0"/>
        </a:spcAft>
        <a:defRPr sz="3200">
          <a:solidFill>
            <a:schemeClr val="tx2"/>
          </a:solidFill>
          <a:latin typeface="Franklin Gothic Medium Cond" pitchFamily="34" charset="0"/>
        </a:defRPr>
      </a:lvl8pPr>
      <a:lvl9pPr marL="1828800" algn="ctr" rtl="0" fontAlgn="base">
        <a:spcBef>
          <a:spcPct val="0"/>
        </a:spcBef>
        <a:spcAft>
          <a:spcPct val="0"/>
        </a:spcAft>
        <a:defRPr sz="3200">
          <a:solidFill>
            <a:schemeClr val="tx2"/>
          </a:solidFill>
          <a:latin typeface="Franklin Gothic Medium Cond" pitchFamily="34" charset="0"/>
        </a:defRPr>
      </a:lvl9pPr>
    </p:titleStyle>
    <p:bodyStyle>
      <a:lvl1pPr marL="228600" indent="-228600" algn="l" rtl="0" eaLnBrk="0" fontAlgn="base" hangingPunct="0">
        <a:spcBef>
          <a:spcPct val="20000"/>
        </a:spcBef>
        <a:spcAft>
          <a:spcPct val="0"/>
        </a:spcAft>
        <a:buChar char="•"/>
        <a:defRPr sz="2800">
          <a:solidFill>
            <a:schemeClr val="tx1"/>
          </a:solidFill>
          <a:latin typeface="+mn-lt"/>
          <a:ea typeface="+mn-ea"/>
          <a:cs typeface="+mn-cs"/>
        </a:defRPr>
      </a:lvl1pPr>
      <a:lvl2pPr marL="571500" indent="-228600" algn="l" rtl="0" eaLnBrk="0" fontAlgn="base" hangingPunct="0">
        <a:spcBef>
          <a:spcPct val="20000"/>
        </a:spcBef>
        <a:spcAft>
          <a:spcPct val="0"/>
        </a:spcAft>
        <a:buChar char="–"/>
        <a:defRPr sz="2800">
          <a:solidFill>
            <a:schemeClr val="tx1"/>
          </a:solidFill>
          <a:latin typeface="+mn-lt"/>
        </a:defRPr>
      </a:lvl2pPr>
      <a:lvl3pPr marL="914400" indent="-228600" algn="l" rtl="0" eaLnBrk="0" fontAlgn="base" hangingPunct="0">
        <a:spcBef>
          <a:spcPct val="20000"/>
        </a:spcBef>
        <a:spcAft>
          <a:spcPct val="0"/>
        </a:spcAft>
        <a:buChar char="•"/>
        <a:defRPr sz="2400">
          <a:solidFill>
            <a:schemeClr val="tx1"/>
          </a:solidFill>
          <a:latin typeface="+mn-lt"/>
        </a:defRPr>
      </a:lvl3pPr>
      <a:lvl4pPr marL="1257300" indent="-228600" algn="l" rtl="0" eaLnBrk="0" fontAlgn="base" hangingPunct="0">
        <a:spcBef>
          <a:spcPct val="20000"/>
        </a:spcBef>
        <a:spcAft>
          <a:spcPct val="0"/>
        </a:spcAft>
        <a:buChar char="–"/>
        <a:defRPr sz="2000">
          <a:solidFill>
            <a:schemeClr val="tx1"/>
          </a:solidFill>
          <a:latin typeface="+mn-lt"/>
        </a:defRPr>
      </a:lvl4pPr>
      <a:lvl5pPr marL="1600200" indent="-228600" algn="l" rtl="0" eaLnBrk="0" fontAlgn="base" hangingPunct="0">
        <a:spcBef>
          <a:spcPct val="20000"/>
        </a:spcBef>
        <a:spcAft>
          <a:spcPct val="0"/>
        </a:spcAft>
        <a:buChar char="»"/>
        <a:defRPr sz="2000">
          <a:solidFill>
            <a:schemeClr val="tx1"/>
          </a:solidFill>
          <a:latin typeface="+mn-lt"/>
        </a:defRPr>
      </a:lvl5pPr>
      <a:lvl6pPr marL="2057400" indent="-228600" algn="l" rtl="0" fontAlgn="base">
        <a:spcBef>
          <a:spcPct val="20000"/>
        </a:spcBef>
        <a:spcAft>
          <a:spcPct val="0"/>
        </a:spcAft>
        <a:buChar char="»"/>
        <a:defRPr sz="2000">
          <a:solidFill>
            <a:schemeClr val="tx1"/>
          </a:solidFill>
          <a:latin typeface="+mn-lt"/>
        </a:defRPr>
      </a:lvl6pPr>
      <a:lvl7pPr marL="2514600" indent="-228600" algn="l" rtl="0" fontAlgn="base">
        <a:spcBef>
          <a:spcPct val="20000"/>
        </a:spcBef>
        <a:spcAft>
          <a:spcPct val="0"/>
        </a:spcAft>
        <a:buChar char="»"/>
        <a:defRPr sz="2000">
          <a:solidFill>
            <a:schemeClr val="tx1"/>
          </a:solidFill>
          <a:latin typeface="+mn-lt"/>
        </a:defRPr>
      </a:lvl7pPr>
      <a:lvl8pPr marL="2971800" indent="-228600" algn="l" rtl="0" fontAlgn="base">
        <a:spcBef>
          <a:spcPct val="20000"/>
        </a:spcBef>
        <a:spcAft>
          <a:spcPct val="0"/>
        </a:spcAft>
        <a:buChar char="»"/>
        <a:defRPr sz="2000">
          <a:solidFill>
            <a:schemeClr val="tx1"/>
          </a:solidFill>
          <a:latin typeface="+mn-lt"/>
        </a:defRPr>
      </a:lvl8pPr>
      <a:lvl9pPr marL="34290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9F057-A5DF-BD97-A6BD-274150738F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8597C7-0A11-BC6D-7E41-ABDC7F8F6E8D}"/>
              </a:ext>
            </a:extLst>
          </p:cNvPr>
          <p:cNvSpPr>
            <a:spLocks noGrp="1"/>
          </p:cNvSpPr>
          <p:nvPr>
            <p:ph type="title"/>
          </p:nvPr>
        </p:nvSpPr>
        <p:spPr>
          <a:ln>
            <a:solidFill>
              <a:schemeClr val="tx1"/>
            </a:solidFill>
          </a:ln>
        </p:spPr>
        <p:txBody>
          <a:bodyPr/>
          <a:lstStyle/>
          <a:p>
            <a:pPr algn="l"/>
            <a:r>
              <a:rPr lang="en-US" sz="1200"/>
              <a:t>Project Team Members: Mary Grace Burke, Deryk Clary, Michael Galvan, Julia MacDonald </a:t>
            </a:r>
            <a:br>
              <a:rPr lang="en-US" sz="1200"/>
            </a:br>
            <a:r>
              <a:rPr lang="en-US" sz="1200"/>
              <a:t>Project Title: Understanding a Ship's Propensity to be Targeted by Piracy</a:t>
            </a:r>
          </a:p>
        </p:txBody>
      </p:sp>
      <p:sp>
        <p:nvSpPr>
          <p:cNvPr id="5" name="TextBox 4">
            <a:extLst>
              <a:ext uri="{FF2B5EF4-FFF2-40B4-BE49-F238E27FC236}">
                <a16:creationId xmlns:a16="http://schemas.microsoft.com/office/drawing/2014/main" id="{62FBB1FB-2D2B-952D-6591-EFBB6E58FD5A}"/>
              </a:ext>
            </a:extLst>
          </p:cNvPr>
          <p:cNvSpPr txBox="1"/>
          <p:nvPr/>
        </p:nvSpPr>
        <p:spPr>
          <a:xfrm>
            <a:off x="449740" y="2084556"/>
            <a:ext cx="2309821" cy="307777"/>
          </a:xfrm>
          <a:prstGeom prst="rect">
            <a:avLst/>
          </a:prstGeom>
          <a:noFill/>
        </p:spPr>
        <p:txBody>
          <a:bodyPr wrap="square" lIns="91440" tIns="45720" rIns="91440" bIns="45720" rtlCol="0" anchor="t">
            <a:spAutoFit/>
          </a:bodyPr>
          <a:lstStyle/>
          <a:p>
            <a:pPr algn="ctr"/>
            <a:r>
              <a:rPr lang="en-US" sz="1400" b="1">
                <a:latin typeface="+mn-lt"/>
              </a:rPr>
              <a:t>Data Curation</a:t>
            </a:r>
            <a:endParaRPr lang="en-US" sz="1400" b="1">
              <a:solidFill>
                <a:srgbClr val="FF0000"/>
              </a:solidFill>
              <a:latin typeface="+mn-lt"/>
              <a:ea typeface="Calibri"/>
              <a:cs typeface="Calibri"/>
            </a:endParaRPr>
          </a:p>
        </p:txBody>
      </p:sp>
      <p:sp>
        <p:nvSpPr>
          <p:cNvPr id="6" name="TextBox 5">
            <a:extLst>
              <a:ext uri="{FF2B5EF4-FFF2-40B4-BE49-F238E27FC236}">
                <a16:creationId xmlns:a16="http://schemas.microsoft.com/office/drawing/2014/main" id="{D0BC1330-BCFA-6127-60CF-54127154D2C9}"/>
              </a:ext>
            </a:extLst>
          </p:cNvPr>
          <p:cNvSpPr txBox="1"/>
          <p:nvPr/>
        </p:nvSpPr>
        <p:spPr>
          <a:xfrm>
            <a:off x="3971611" y="2122693"/>
            <a:ext cx="1200778" cy="307777"/>
          </a:xfrm>
          <a:prstGeom prst="rect">
            <a:avLst/>
          </a:prstGeom>
          <a:noFill/>
        </p:spPr>
        <p:txBody>
          <a:bodyPr wrap="none" lIns="91440" tIns="45720" rIns="91440" bIns="45720" rtlCol="0" anchor="t">
            <a:spAutoFit/>
          </a:bodyPr>
          <a:lstStyle/>
          <a:p>
            <a:pPr algn="ctr"/>
            <a:r>
              <a:rPr lang="en-US" sz="1400" b="1">
                <a:latin typeface="+mn-lt"/>
              </a:rPr>
              <a:t>Computation</a:t>
            </a:r>
            <a:endParaRPr lang="en-US" sz="1400" b="1">
              <a:solidFill>
                <a:srgbClr val="FF0000"/>
              </a:solidFill>
              <a:latin typeface="+mn-lt"/>
              <a:ea typeface="Calibri"/>
              <a:cs typeface="Calibri"/>
            </a:endParaRPr>
          </a:p>
        </p:txBody>
      </p:sp>
      <p:sp>
        <p:nvSpPr>
          <p:cNvPr id="7" name="TextBox 6">
            <a:extLst>
              <a:ext uri="{FF2B5EF4-FFF2-40B4-BE49-F238E27FC236}">
                <a16:creationId xmlns:a16="http://schemas.microsoft.com/office/drawing/2014/main" id="{93EB6625-3C64-7EA9-FD27-0618B0883F97}"/>
              </a:ext>
            </a:extLst>
          </p:cNvPr>
          <p:cNvSpPr txBox="1"/>
          <p:nvPr/>
        </p:nvSpPr>
        <p:spPr>
          <a:xfrm>
            <a:off x="7395604" y="2122693"/>
            <a:ext cx="720647" cy="307777"/>
          </a:xfrm>
          <a:prstGeom prst="rect">
            <a:avLst/>
          </a:prstGeom>
          <a:noFill/>
        </p:spPr>
        <p:txBody>
          <a:bodyPr wrap="none" lIns="91440" tIns="45720" rIns="91440" bIns="45720" rtlCol="0" anchor="t">
            <a:spAutoFit/>
          </a:bodyPr>
          <a:lstStyle/>
          <a:p>
            <a:pPr algn="ctr"/>
            <a:r>
              <a:rPr lang="en-US" sz="1400" b="1">
                <a:latin typeface="+mn-lt"/>
              </a:rPr>
              <a:t>Results</a:t>
            </a:r>
            <a:endParaRPr lang="en-US" sz="1400" b="1">
              <a:solidFill>
                <a:srgbClr val="FF0000"/>
              </a:solidFill>
              <a:latin typeface="+mn-lt"/>
              <a:ea typeface="Calibri"/>
              <a:cs typeface="Calibri"/>
            </a:endParaRPr>
          </a:p>
        </p:txBody>
      </p:sp>
      <p:sp>
        <p:nvSpPr>
          <p:cNvPr id="8" name="TextBox 7">
            <a:extLst>
              <a:ext uri="{FF2B5EF4-FFF2-40B4-BE49-F238E27FC236}">
                <a16:creationId xmlns:a16="http://schemas.microsoft.com/office/drawing/2014/main" id="{FA4C94B5-AB6A-AD06-BDEB-D0F92F5A6ECF}"/>
              </a:ext>
            </a:extLst>
          </p:cNvPr>
          <p:cNvSpPr txBox="1"/>
          <p:nvPr/>
        </p:nvSpPr>
        <p:spPr>
          <a:xfrm>
            <a:off x="3716479" y="625435"/>
            <a:ext cx="1711046" cy="307777"/>
          </a:xfrm>
          <a:prstGeom prst="rect">
            <a:avLst/>
          </a:prstGeom>
          <a:noFill/>
        </p:spPr>
        <p:txBody>
          <a:bodyPr wrap="none" lIns="91440" tIns="45720" rIns="91440" bIns="45720" rtlCol="0" anchor="t">
            <a:spAutoFit/>
          </a:bodyPr>
          <a:lstStyle>
            <a:defPPr>
              <a:defRPr lang="en-US"/>
            </a:defPPr>
            <a:lvl1pPr algn="ctr">
              <a:defRPr sz="2000" b="1">
                <a:latin typeface="+mn-lt"/>
              </a:defRPr>
            </a:lvl1pPr>
          </a:lstStyle>
          <a:p>
            <a:r>
              <a:rPr lang="en-US" sz="1400"/>
              <a:t>Problem Description</a:t>
            </a:r>
            <a:endParaRPr lang="en-US" sz="1400">
              <a:solidFill>
                <a:srgbClr val="FF0000"/>
              </a:solidFill>
              <a:ea typeface="Calibri"/>
              <a:cs typeface="Calibri"/>
            </a:endParaRPr>
          </a:p>
        </p:txBody>
      </p:sp>
      <p:sp>
        <p:nvSpPr>
          <p:cNvPr id="12" name="Right Arrow 11">
            <a:extLst>
              <a:ext uri="{FF2B5EF4-FFF2-40B4-BE49-F238E27FC236}">
                <a16:creationId xmlns:a16="http://schemas.microsoft.com/office/drawing/2014/main" id="{8B27E542-6883-DE84-C64A-6DAECCF74372}"/>
              </a:ext>
            </a:extLst>
          </p:cNvPr>
          <p:cNvSpPr/>
          <p:nvPr/>
        </p:nvSpPr>
        <p:spPr>
          <a:xfrm>
            <a:off x="2851952" y="3685501"/>
            <a:ext cx="460860" cy="111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07169F71-E2B5-E85B-0C61-255204A759E5}"/>
              </a:ext>
            </a:extLst>
          </p:cNvPr>
          <p:cNvSpPr/>
          <p:nvPr/>
        </p:nvSpPr>
        <p:spPr>
          <a:xfrm>
            <a:off x="5946403" y="3666298"/>
            <a:ext cx="460860" cy="111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E1E1EA8-E7C3-545F-961E-B06E68DE46B3}"/>
              </a:ext>
            </a:extLst>
          </p:cNvPr>
          <p:cNvSpPr txBox="1"/>
          <p:nvPr/>
        </p:nvSpPr>
        <p:spPr>
          <a:xfrm>
            <a:off x="454935" y="938305"/>
            <a:ext cx="8484561" cy="11760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marL="171450" indent="-171450" algn="l">
              <a:buFont typeface="Arial" panose="020B0604020202020204" pitchFamily="34" charset="0"/>
              <a:buChar char="•"/>
            </a:pPr>
            <a:endParaRPr lang="en-US" sz="1000">
              <a:solidFill>
                <a:schemeClr val="tx1"/>
              </a:solidFill>
            </a:endParaRPr>
          </a:p>
          <a:p>
            <a:pPr algn="l"/>
            <a:r>
              <a:rPr lang="en-US" sz="1000">
                <a:solidFill>
                  <a:schemeClr val="tx1"/>
                </a:solidFill>
              </a:rPr>
              <a:t>The problem we hope to solve entails identifying key indicators that increase the likelihood of a ship being targeted by pirates, particularly given the resurgence in piracy activity near vital shipping lanes, as reported in "How Pirates Kick-Started India’s Navy Into Action" from </a:t>
            </a:r>
            <a:r>
              <a:rPr lang="en-US" sz="1000" i="1">
                <a:solidFill>
                  <a:schemeClr val="tx1"/>
                </a:solidFill>
              </a:rPr>
              <a:t>Foreign Policy</a:t>
            </a:r>
            <a:r>
              <a:rPr lang="en-US" sz="1000">
                <a:solidFill>
                  <a:schemeClr val="tx1"/>
                </a:solidFill>
              </a:rPr>
              <a:t>. Coastal authorities, shipping companies, and the Navy/Marine Corps are key stakeholders, prioritizing maritime security and the protection of vessels, cargo, and personnel. Addressing this issue enables proactive measures to mitigate piracy risks, safeguard economic interests, and promote safe navigation across high-risk regions. Success involves confirming or denying correlations between a ship's profile—such as speed, location, affiliation, area of operations—and its vulnerability to piracy attacks. </a:t>
            </a:r>
          </a:p>
        </p:txBody>
      </p:sp>
      <p:sp>
        <p:nvSpPr>
          <p:cNvPr id="16" name="TextBox 15">
            <a:extLst>
              <a:ext uri="{FF2B5EF4-FFF2-40B4-BE49-F238E27FC236}">
                <a16:creationId xmlns:a16="http://schemas.microsoft.com/office/drawing/2014/main" id="{B5445CCC-A84A-3FEC-0EB8-A71BD8EAC563}"/>
              </a:ext>
            </a:extLst>
          </p:cNvPr>
          <p:cNvSpPr txBox="1"/>
          <p:nvPr/>
        </p:nvSpPr>
        <p:spPr>
          <a:xfrm>
            <a:off x="403932" y="2409882"/>
            <a:ext cx="2401438" cy="33028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171450" indent="-171450">
              <a:buFont typeface="Arial" panose="020B0604020202020204" pitchFamily="34" charset="0"/>
              <a:buChar char="•"/>
              <a:defRPr sz="1000">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marL="0" indent="0">
              <a:buNone/>
            </a:pPr>
            <a:r>
              <a:rPr lang="en-US">
                <a:solidFill>
                  <a:schemeClr val="tx1"/>
                </a:solidFill>
              </a:rPr>
              <a:t>The data was sourced from </a:t>
            </a:r>
            <a:r>
              <a:rPr lang="en-US" err="1">
                <a:solidFill>
                  <a:schemeClr val="tx1"/>
                </a:solidFill>
              </a:rPr>
              <a:t>data.world</a:t>
            </a:r>
            <a:r>
              <a:rPr lang="en-US">
                <a:solidFill>
                  <a:schemeClr val="tx1"/>
                </a:solidFill>
              </a:rPr>
              <a:t> and IMO.org, available in CSV format, comprising of 8556 rows and 16 columns detailing individual piracy incidents. </a:t>
            </a:r>
          </a:p>
          <a:p>
            <a:pPr marL="0" indent="0">
              <a:buNone/>
            </a:pPr>
            <a:endParaRPr lang="en-US">
              <a:solidFill>
                <a:schemeClr val="tx1"/>
              </a:solidFill>
            </a:endParaRPr>
          </a:p>
          <a:p>
            <a:pPr marL="0" indent="0">
              <a:buNone/>
            </a:pPr>
            <a:r>
              <a:rPr lang="en-US">
                <a:solidFill>
                  <a:schemeClr val="tx1"/>
                </a:solidFill>
              </a:rPr>
              <a:t>Missing data primarily stems from the International Maritime Organization (IMO), with nearly 19000 blank entries. </a:t>
            </a:r>
          </a:p>
          <a:p>
            <a:pPr marL="0" indent="0">
              <a:buNone/>
            </a:pPr>
            <a:endParaRPr lang="en-US">
              <a:solidFill>
                <a:schemeClr val="tx1"/>
              </a:solidFill>
            </a:endParaRPr>
          </a:p>
          <a:p>
            <a:pPr marL="0" indent="0">
              <a:buNone/>
            </a:pPr>
            <a:r>
              <a:rPr lang="en-US">
                <a:solidFill>
                  <a:schemeClr val="tx1"/>
                </a:solidFill>
              </a:rPr>
              <a:t>Analysis is required to extrapolate results from the detailed incident reports, along with data cleaning focused on handling missing entries and inconsistencies.</a:t>
            </a:r>
          </a:p>
          <a:p>
            <a:pPr marL="0" indent="0">
              <a:buNone/>
            </a:pPr>
            <a:endParaRPr lang="en-US">
              <a:solidFill>
                <a:schemeClr val="tx1"/>
              </a:solidFill>
            </a:endParaRPr>
          </a:p>
          <a:p>
            <a:pPr marL="0" indent="0">
              <a:buNone/>
            </a:pPr>
            <a:r>
              <a:rPr lang="en-US">
                <a:solidFill>
                  <a:schemeClr val="tx1"/>
                </a:solidFill>
              </a:rPr>
              <a:t>The final form of the input data will consist of a Pandas </a:t>
            </a:r>
            <a:r>
              <a:rPr lang="en-US" err="1">
                <a:solidFill>
                  <a:schemeClr val="tx1"/>
                </a:solidFill>
              </a:rPr>
              <a:t>DataFrame</a:t>
            </a:r>
            <a:r>
              <a:rPr lang="en-US">
                <a:solidFill>
                  <a:schemeClr val="tx1"/>
                </a:solidFill>
              </a:rPr>
              <a:t>.</a:t>
            </a:r>
            <a:endParaRPr lang="en-US">
              <a:solidFill>
                <a:srgbClr val="FF0000"/>
              </a:solidFill>
              <a:highlight>
                <a:srgbClr val="FFFF00"/>
              </a:highlight>
            </a:endParaRPr>
          </a:p>
        </p:txBody>
      </p:sp>
      <p:sp>
        <p:nvSpPr>
          <p:cNvPr id="17" name="TextBox 16">
            <a:extLst>
              <a:ext uri="{FF2B5EF4-FFF2-40B4-BE49-F238E27FC236}">
                <a16:creationId xmlns:a16="http://schemas.microsoft.com/office/drawing/2014/main" id="{EFD1751D-A738-6FC7-65A9-0E48A69CABA4}"/>
              </a:ext>
            </a:extLst>
          </p:cNvPr>
          <p:cNvSpPr txBox="1"/>
          <p:nvPr/>
        </p:nvSpPr>
        <p:spPr>
          <a:xfrm>
            <a:off x="3347051" y="2430470"/>
            <a:ext cx="2565910" cy="33028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171450" indent="-171450">
              <a:buFont typeface="Arial" panose="020B0604020202020204" pitchFamily="34" charset="0"/>
              <a:buChar char="•"/>
              <a:defRPr sz="1000">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marL="0" indent="0">
              <a:buNone/>
            </a:pPr>
            <a:r>
              <a:rPr lang="en-US">
                <a:solidFill>
                  <a:schemeClr val="tx1"/>
                </a:solidFill>
              </a:rPr>
              <a:t>The data types that will be used are Pandas </a:t>
            </a:r>
            <a:r>
              <a:rPr lang="en-US" err="1">
                <a:solidFill>
                  <a:schemeClr val="tx1"/>
                </a:solidFill>
              </a:rPr>
              <a:t>DataFrames</a:t>
            </a:r>
            <a:r>
              <a:rPr lang="en-US">
                <a:solidFill>
                  <a:schemeClr val="tx1"/>
                </a:solidFill>
              </a:rPr>
              <a:t> for structured data representation and </a:t>
            </a:r>
            <a:r>
              <a:rPr lang="en-US" err="1">
                <a:solidFill>
                  <a:schemeClr val="tx1"/>
                </a:solidFill>
              </a:rPr>
              <a:t>GeoPandas</a:t>
            </a:r>
            <a:r>
              <a:rPr lang="en-US">
                <a:solidFill>
                  <a:schemeClr val="tx1"/>
                </a:solidFill>
              </a:rPr>
              <a:t> and Matplotlib for mapping. Custom classes and graphs will be used where necessary to display data.</a:t>
            </a:r>
          </a:p>
          <a:p>
            <a:pPr marL="0" indent="0">
              <a:buNone/>
            </a:pPr>
            <a:endParaRPr lang="en-US">
              <a:solidFill>
                <a:schemeClr val="tx1"/>
              </a:solidFill>
            </a:endParaRPr>
          </a:p>
          <a:p>
            <a:pPr marL="0" indent="0">
              <a:buNone/>
            </a:pPr>
            <a:r>
              <a:rPr lang="en-US">
                <a:solidFill>
                  <a:schemeClr val="tx1"/>
                </a:solidFill>
              </a:rPr>
              <a:t>Collaboration for the project is managed via GitHub to coordinate workflow and track changes effectively.</a:t>
            </a:r>
          </a:p>
          <a:p>
            <a:pPr marL="0" indent="0">
              <a:buNone/>
            </a:pPr>
            <a:endParaRPr lang="en-US">
              <a:solidFill>
                <a:schemeClr val="tx1"/>
              </a:solidFill>
            </a:endParaRPr>
          </a:p>
          <a:p>
            <a:pPr marL="0" indent="0">
              <a:buNone/>
            </a:pPr>
            <a:r>
              <a:rPr lang="en-US">
                <a:solidFill>
                  <a:schemeClr val="tx1"/>
                </a:solidFill>
              </a:rPr>
              <a:t>Data cleaning will involve filtering out null values to curate results from the long strings of the detailed reports in the data.</a:t>
            </a:r>
          </a:p>
          <a:p>
            <a:pPr marL="0" indent="0">
              <a:buNone/>
            </a:pPr>
            <a:endParaRPr lang="en-US">
              <a:solidFill>
                <a:schemeClr val="tx1"/>
              </a:solidFill>
            </a:endParaRPr>
          </a:p>
          <a:p>
            <a:pPr marL="0" indent="0">
              <a:buNone/>
            </a:pPr>
            <a:r>
              <a:rPr lang="en-US">
                <a:solidFill>
                  <a:schemeClr val="tx1"/>
                </a:solidFill>
              </a:rPr>
              <a:t>The code will be executed using </a:t>
            </a:r>
            <a:r>
              <a:rPr lang="en-US" err="1">
                <a:solidFill>
                  <a:schemeClr val="tx1"/>
                </a:solidFill>
              </a:rPr>
              <a:t>Jupyter</a:t>
            </a:r>
            <a:r>
              <a:rPr lang="en-US">
                <a:solidFill>
                  <a:schemeClr val="tx1"/>
                </a:solidFill>
              </a:rPr>
              <a:t> Notebook and based on the size of the dataset, expect the execution to take a moderate amount of time.</a:t>
            </a:r>
            <a:endParaRPr lang="en-US">
              <a:solidFill>
                <a:schemeClr val="tx1"/>
              </a:solidFill>
              <a:ea typeface="Calibri"/>
              <a:cs typeface="Calibri"/>
            </a:endParaRPr>
          </a:p>
        </p:txBody>
      </p:sp>
      <p:sp>
        <p:nvSpPr>
          <p:cNvPr id="18" name="TextBox 17">
            <a:extLst>
              <a:ext uri="{FF2B5EF4-FFF2-40B4-BE49-F238E27FC236}">
                <a16:creationId xmlns:a16="http://schemas.microsoft.com/office/drawing/2014/main" id="{E309E9A9-3E33-8FFE-306C-9E4216C52067}"/>
              </a:ext>
            </a:extLst>
          </p:cNvPr>
          <p:cNvSpPr txBox="1"/>
          <p:nvPr/>
        </p:nvSpPr>
        <p:spPr>
          <a:xfrm>
            <a:off x="6454642" y="2430470"/>
            <a:ext cx="2401438" cy="3302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171450" indent="-171450">
              <a:buFont typeface="Arial" panose="020B0604020202020204" pitchFamily="34" charset="0"/>
              <a:buChar char="•"/>
              <a:defRPr sz="1000">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marL="0" indent="0">
              <a:buNone/>
            </a:pPr>
            <a:r>
              <a:rPr lang="en-US">
                <a:solidFill>
                  <a:schemeClr val="tx1"/>
                </a:solidFill>
              </a:rPr>
              <a:t>The results will map ship data from piracy incidents, aiming to uncover potential indicators.</a:t>
            </a:r>
          </a:p>
          <a:p>
            <a:pPr marL="0" indent="0">
              <a:buNone/>
            </a:pPr>
            <a:endParaRPr lang="en-US">
              <a:solidFill>
                <a:schemeClr val="tx1"/>
              </a:solidFill>
            </a:endParaRPr>
          </a:p>
          <a:p>
            <a:pPr marL="0" indent="0">
              <a:buNone/>
            </a:pPr>
            <a:r>
              <a:rPr lang="en-US">
                <a:solidFill>
                  <a:schemeClr val="tx1"/>
                </a:solidFill>
              </a:rPr>
              <a:t>The analysis will identify patterns in ship profiles—speed, location, affiliation, etc.—linked to piracy incidents.</a:t>
            </a:r>
          </a:p>
          <a:p>
            <a:pPr marL="0" indent="0">
              <a:buNone/>
            </a:pPr>
            <a:endParaRPr lang="en-US">
              <a:solidFill>
                <a:schemeClr val="tx1"/>
              </a:solidFill>
            </a:endParaRPr>
          </a:p>
          <a:p>
            <a:pPr marL="0" indent="0">
              <a:buNone/>
            </a:pPr>
            <a:r>
              <a:rPr lang="en-US">
                <a:solidFill>
                  <a:schemeClr val="tx1"/>
                </a:solidFill>
              </a:rPr>
              <a:t>Assumptions include accurate reporting as well as certain ship characteristics increasing vulnerability.</a:t>
            </a:r>
          </a:p>
          <a:p>
            <a:pPr marL="0" indent="0">
              <a:buNone/>
            </a:pPr>
            <a:endParaRPr lang="en-US">
              <a:solidFill>
                <a:schemeClr val="tx1"/>
              </a:solidFill>
            </a:endParaRPr>
          </a:p>
          <a:p>
            <a:pPr marL="0" indent="0">
              <a:buNone/>
            </a:pPr>
            <a:r>
              <a:rPr lang="en-US">
                <a:solidFill>
                  <a:schemeClr val="tx1"/>
                </a:solidFill>
              </a:rPr>
              <a:t>Limitations may stem from incomplete data or the nature of the reporting, since the datasets include only information on ships involved in piracy, and not ships that were not.</a:t>
            </a:r>
          </a:p>
          <a:p>
            <a:pPr marL="0" indent="0">
              <a:buNone/>
            </a:pPr>
            <a:endParaRPr lang="en-US">
              <a:solidFill>
                <a:schemeClr val="tx1"/>
              </a:solidFill>
            </a:endParaRPr>
          </a:p>
          <a:p>
            <a:pPr marL="0" indent="0">
              <a:buNone/>
            </a:pPr>
            <a:r>
              <a:rPr lang="en-US">
                <a:solidFill>
                  <a:schemeClr val="tx1"/>
                </a:solidFill>
              </a:rPr>
              <a:t>Future work may involve deeper statistical analysis and predictive modeling for piracy risk assessment.</a:t>
            </a:r>
            <a:endParaRPr lang="en-US">
              <a:solidFill>
                <a:schemeClr val="tx1"/>
              </a:solidFill>
              <a:ea typeface="Calibri"/>
              <a:cs typeface="Calibri"/>
            </a:endParaRPr>
          </a:p>
        </p:txBody>
      </p:sp>
      <p:sp>
        <p:nvSpPr>
          <p:cNvPr id="19" name="TextBox 18">
            <a:extLst>
              <a:ext uri="{FF2B5EF4-FFF2-40B4-BE49-F238E27FC236}">
                <a16:creationId xmlns:a16="http://schemas.microsoft.com/office/drawing/2014/main" id="{7E15F083-4190-2E2D-ABD0-977C6D5F0C72}"/>
              </a:ext>
            </a:extLst>
          </p:cNvPr>
          <p:cNvSpPr txBox="1"/>
          <p:nvPr/>
        </p:nvSpPr>
        <p:spPr>
          <a:xfrm>
            <a:off x="193830" y="6052069"/>
            <a:ext cx="8795762" cy="6261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en-US" sz="1100" i="1">
                <a:solidFill>
                  <a:schemeClr val="tx1"/>
                </a:solidFill>
              </a:rPr>
              <a:t>In what area(s) will you explore something new, along (at least) one of these three elements?</a:t>
            </a:r>
          </a:p>
          <a:p>
            <a:pPr marL="171450" indent="-171450" algn="l">
              <a:buFont typeface="Arial" panose="020B0604020202020204" pitchFamily="34" charset="0"/>
              <a:buChar char="•"/>
            </a:pPr>
            <a:r>
              <a:rPr lang="en-US" sz="1100">
                <a:solidFill>
                  <a:schemeClr val="tx1"/>
                </a:solidFill>
              </a:rPr>
              <a:t>Using </a:t>
            </a:r>
            <a:r>
              <a:rPr lang="en-US" sz="1100" err="1">
                <a:solidFill>
                  <a:schemeClr val="tx1"/>
                </a:solidFill>
              </a:rPr>
              <a:t>Github</a:t>
            </a:r>
            <a:r>
              <a:rPr lang="en-US" sz="1100">
                <a:solidFill>
                  <a:schemeClr val="tx1"/>
                </a:solidFill>
              </a:rPr>
              <a:t> allowed us to explore how best to share code edits and organize our tasks and deadlines with each other on a data analytics project. This will be helpful for future team projects within the OR program and future billets as analysts. </a:t>
            </a:r>
            <a:endParaRPr lang="en-US" sz="1100">
              <a:solidFill>
                <a:schemeClr val="tx1"/>
              </a:solidFill>
              <a:ea typeface="Calibri"/>
              <a:cs typeface="Calibri"/>
            </a:endParaRPr>
          </a:p>
        </p:txBody>
      </p:sp>
    </p:spTree>
    <p:extLst>
      <p:ext uri="{BB962C8B-B14F-4D97-AF65-F5344CB8AC3E}">
        <p14:creationId xmlns:p14="http://schemas.microsoft.com/office/powerpoint/2010/main" val="38154213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Project Team Members: Mary Grace Burke, Deryk Clary, Michael Galvan, Julia MacDonald  Project Title: Understanding a Ship's Propensity to be Targeted by Piracy</vt:lpstr>
    </vt:vector>
  </TitlesOfParts>
  <Company>Naval Postgraduate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Representation of Data</dc:title>
  <dc:creator>dlalders</dc:creator>
  <cp:revision>2</cp:revision>
  <dcterms:created xsi:type="dcterms:W3CDTF">2008-01-04T17:52:10Z</dcterms:created>
  <dcterms:modified xsi:type="dcterms:W3CDTF">2024-03-18T05:05:31Z</dcterms:modified>
</cp:coreProperties>
</file>