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A0B448-1158-4743-A714-C550A27D0683}" v="11" dt="2023-10-13T01:22:33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40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3E698E6-DE4A-48D0-8C4D-132E9884ED4E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7FB2F82-34D8-4EC2-8144-18AB129EDC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9921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98E6-DE4A-48D0-8C4D-132E9884ED4E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2F82-34D8-4EC2-8144-18AB129ED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0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98E6-DE4A-48D0-8C4D-132E9884ED4E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2F82-34D8-4EC2-8144-18AB129ED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1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98E6-DE4A-48D0-8C4D-132E9884ED4E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2F82-34D8-4EC2-8144-18AB129ED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9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98E6-DE4A-48D0-8C4D-132E9884ED4E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2F82-34D8-4EC2-8144-18AB129EDC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118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98E6-DE4A-48D0-8C4D-132E9884ED4E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2F82-34D8-4EC2-8144-18AB129ED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3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98E6-DE4A-48D0-8C4D-132E9884ED4E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2F82-34D8-4EC2-8144-18AB129ED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7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98E6-DE4A-48D0-8C4D-132E9884ED4E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2F82-34D8-4EC2-8144-18AB129ED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2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98E6-DE4A-48D0-8C4D-132E9884ED4E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2F82-34D8-4EC2-8144-18AB129ED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2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98E6-DE4A-48D0-8C4D-132E9884ED4E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2F82-34D8-4EC2-8144-18AB129ED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7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98E6-DE4A-48D0-8C4D-132E9884ED4E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2F82-34D8-4EC2-8144-18AB129ED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5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3E698E6-DE4A-48D0-8C4D-132E9884ED4E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7FB2F82-34D8-4EC2-8144-18AB129ED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7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athermap.org/api" TargetMode="External"/><Relationship Id="rId2" Type="http://schemas.openxmlformats.org/officeDocument/2006/relationships/hyperlink" Target="https://www.kaggle.com/datasets/ahmedshahriarsakib/usa-real-estate-dataset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Houses in a village">
            <a:extLst>
              <a:ext uri="{FF2B5EF4-FFF2-40B4-BE49-F238E27FC236}">
                <a16:creationId xmlns:a16="http://schemas.microsoft.com/office/drawing/2014/main" id="{B7FEF8CA-2CA1-5613-2A28-DF7982A683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1530" b="1347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90ED3C-113E-89BA-2998-174CC4C74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/>
              <a:t>East Coast </a:t>
            </a:r>
            <a:br>
              <a:rPr lang="en-US" sz="7200"/>
            </a:br>
            <a:r>
              <a:rPr lang="en-US" sz="7200"/>
              <a:t>Real –Estate</a:t>
            </a:r>
            <a:br>
              <a:rPr lang="en-US" sz="7200"/>
            </a:br>
            <a:r>
              <a:rPr lang="en-US" sz="7200"/>
              <a:t>Machine Leanring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3EFE08-18E5-8912-7055-CC246724EADE}"/>
              </a:ext>
            </a:extLst>
          </p:cNvPr>
          <p:cNvSpPr txBox="1"/>
          <p:nvPr/>
        </p:nvSpPr>
        <p:spPr>
          <a:xfrm>
            <a:off x="6807200" y="4580467"/>
            <a:ext cx="4377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Desmond Workman</a:t>
            </a:r>
          </a:p>
          <a:p>
            <a:r>
              <a:rPr lang="en-US" dirty="0"/>
              <a:t>Jair </a:t>
            </a:r>
          </a:p>
          <a:p>
            <a:r>
              <a:rPr lang="en-US" dirty="0"/>
              <a:t>Jason</a:t>
            </a:r>
          </a:p>
          <a:p>
            <a:r>
              <a:rPr lang="en-US" dirty="0"/>
              <a:t>Alexander</a:t>
            </a:r>
          </a:p>
        </p:txBody>
      </p:sp>
    </p:spTree>
    <p:extLst>
      <p:ext uri="{BB962C8B-B14F-4D97-AF65-F5344CB8AC3E}">
        <p14:creationId xmlns:p14="http://schemas.microsoft.com/office/powerpoint/2010/main" val="2272152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Magnifying glass on clear background">
            <a:extLst>
              <a:ext uri="{FF2B5EF4-FFF2-40B4-BE49-F238E27FC236}">
                <a16:creationId xmlns:a16="http://schemas.microsoft.com/office/drawing/2014/main" id="{610F808A-B5D5-C7EB-7C76-A60AAECA78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104019-A178-B748-D4DD-3E815B6CD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u="sng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59369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B6D324E-2D03-4162-AF1E-D5E32234E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787B9-9C6E-3715-B81C-925047E7C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0464" y="539087"/>
            <a:ext cx="4534047" cy="158489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u="sng" dirty="0">
                <a:solidFill>
                  <a:schemeClr val="bg1"/>
                </a:solidFill>
              </a:rPr>
              <a:t>Objective</a:t>
            </a:r>
          </a:p>
        </p:txBody>
      </p:sp>
      <p:pic>
        <p:nvPicPr>
          <p:cNvPr id="18" name="Picture 17" descr="Figures of houses in different position and sizes">
            <a:extLst>
              <a:ext uri="{FF2B5EF4-FFF2-40B4-BE49-F238E27FC236}">
                <a16:creationId xmlns:a16="http://schemas.microsoft.com/office/drawing/2014/main" id="{3EEF90AB-AACF-940F-09A6-586CF5578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8" r="33752"/>
          <a:stretch/>
        </p:blipFill>
        <p:spPr>
          <a:xfrm>
            <a:off x="20" y="10"/>
            <a:ext cx="6094799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D7300F-E5FE-31B8-4215-C204484A9C2C}"/>
              </a:ext>
            </a:extLst>
          </p:cNvPr>
          <p:cNvSpPr txBox="1"/>
          <p:nvPr/>
        </p:nvSpPr>
        <p:spPr>
          <a:xfrm>
            <a:off x="6420463" y="2438399"/>
            <a:ext cx="4572002" cy="3880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r>
              <a:rPr lang="en-US" b="0" dirty="0">
                <a:solidFill>
                  <a:schemeClr val="bg1"/>
                </a:solidFill>
                <a:effectLst/>
              </a:rPr>
              <a:t>Our primary objective is to build a predictive model that incorporates historical weather data as a feature to predict housing prices. This project aims to uncover insights into how weather conditions impact housing prices in specific areas.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34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8162-6CD9-E347-CCC3-F4B58CF42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6091428" cy="1325562"/>
          </a:xfrm>
        </p:spPr>
        <p:txBody>
          <a:bodyPr>
            <a:normAutofit/>
          </a:bodyPr>
          <a:lstStyle/>
          <a:p>
            <a:r>
              <a:rPr lang="en-US" u="sng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3CEE7-8124-F4F3-C367-F216ACFAD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05739"/>
            <a:ext cx="6091428" cy="4174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utilized two main datasets: </a:t>
            </a:r>
            <a:r>
              <a:rPr lang="en-US" dirty="0">
                <a:hlinkClick r:id="rId2"/>
              </a:rPr>
              <a:t>USA Real Estate Data</a:t>
            </a:r>
            <a:r>
              <a:rPr lang="en-US" dirty="0"/>
              <a:t> from Kaggle,  and weather data obtained from the </a:t>
            </a:r>
            <a:r>
              <a:rPr lang="en-US" dirty="0">
                <a:hlinkClick r:id="rId3"/>
              </a:rPr>
              <a:t>OpenWeather API </a:t>
            </a:r>
            <a:r>
              <a:rPr lang="en-US" dirty="0"/>
              <a:t>These datasets are crucial for understanding the dynamics between housing prices and weather conditions.</a:t>
            </a:r>
          </a:p>
        </p:txBody>
      </p:sp>
      <p:pic>
        <p:nvPicPr>
          <p:cNvPr id="5" name="Picture 4" descr="Houses in a subdivision">
            <a:extLst>
              <a:ext uri="{FF2B5EF4-FFF2-40B4-BE49-F238E27FC236}">
                <a16:creationId xmlns:a16="http://schemas.microsoft.com/office/drawing/2014/main" id="{37572259-B271-14B0-E4B7-7786812D1F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596" r="26800" b="-1"/>
          <a:stretch/>
        </p:blipFill>
        <p:spPr>
          <a:xfrm>
            <a:off x="7737169" y="10"/>
            <a:ext cx="35552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3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5AB02-2FC6-F723-983B-D9067DD26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u="sng">
                <a:solidFill>
                  <a:srgbClr val="FFFFFF"/>
                </a:solidFill>
              </a:rPr>
              <a:t>Housing Data Processing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C4E9A-D2E9-FC86-C78E-2B72C76E6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4932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3F06E-A1F3-3EAA-BF1C-E8417B97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u="sng" dirty="0">
                <a:solidFill>
                  <a:srgbClr val="FFFFFF"/>
                </a:solidFill>
              </a:rPr>
              <a:t>OpenWeather API Data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42189-B362-B79C-91D6-6E495AB8C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6148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665D-4195-E913-6B20-9A1F697FA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>
            <a:normAutofit/>
          </a:bodyPr>
          <a:lstStyle/>
          <a:p>
            <a:r>
              <a:rPr lang="en-US" u="sng"/>
              <a:t>Machine Learning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30BBB-1990-7B24-0DA9-A2CCB6A1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4534048" cy="3854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>
                <a:effectLst/>
                <a:latin typeface="+mj-lt"/>
              </a:rPr>
              <a:t>Our machine learning tasks include Principal Component Analysis (PCA), clustering, and building a prediction model. PCA helps us identify crucial factors, clustering groups real estate by zip code, and the prediction model forecasts future housing prices</a:t>
            </a:r>
            <a:r>
              <a:rPr lang="en-US" b="0" i="1">
                <a:effectLst/>
                <a:latin typeface="Söhne"/>
              </a:rPr>
              <a:t>.</a:t>
            </a:r>
            <a:endParaRPr lang="en-US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0797C8F-339C-6A41-1D1B-90E749A4CE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68" b="-1"/>
          <a:stretch/>
        </p:blipFill>
        <p:spPr>
          <a:xfrm>
            <a:off x="5778640" y="661484"/>
            <a:ext cx="4919023" cy="553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02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4D9B9-91DB-ED8C-AB66-1E477B2E6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en-US" u="sng" dirty="0"/>
              <a:t>Regression Models</a:t>
            </a:r>
          </a:p>
        </p:txBody>
      </p:sp>
      <p:pic>
        <p:nvPicPr>
          <p:cNvPr id="14" name="Picture 13" descr="House line vector icons">
            <a:extLst>
              <a:ext uri="{FF2B5EF4-FFF2-40B4-BE49-F238E27FC236}">
                <a16:creationId xmlns:a16="http://schemas.microsoft.com/office/drawing/2014/main" id="{F9DE0603-74A9-DB32-45AD-B45D6BF45F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40" r="22404" b="-2"/>
          <a:stretch/>
        </p:blipFill>
        <p:spPr>
          <a:xfrm>
            <a:off x="20" y="10"/>
            <a:ext cx="4653291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4E8C7-183D-D70E-DA59-5B8D29C06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2005739"/>
            <a:ext cx="6015571" cy="4174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/>
              <a:t>To test our model, and find the most accurate prediction, we experimented with  three different regression models to explore the connection between weather conditions and housing prices.</a:t>
            </a:r>
          </a:p>
          <a:p>
            <a:pPr marL="0" indent="0">
              <a:buNone/>
            </a:pPr>
            <a:r>
              <a:rPr lang="en-US" sz="1100"/>
              <a:t>Here are the models we employed:</a:t>
            </a:r>
          </a:p>
          <a:p>
            <a:pPr marL="0" indent="0">
              <a:buNone/>
            </a:pPr>
            <a:r>
              <a:rPr lang="en-US" sz="1100" b="1" u="sng"/>
              <a:t>Linear Regression</a:t>
            </a:r>
            <a:r>
              <a:rPr lang="en-US" sz="1100"/>
              <a:t>:</a:t>
            </a:r>
          </a:p>
          <a:p>
            <a:pPr marL="0" indent="0">
              <a:buNone/>
            </a:pPr>
            <a:r>
              <a:rPr lang="en-US" sz="1100"/>
              <a:t>Assumes linear relationship between independent and dependent variables. </a:t>
            </a:r>
          </a:p>
          <a:p>
            <a:pPr marL="0" indent="0">
              <a:buNone/>
            </a:pPr>
            <a:r>
              <a:rPr lang="en-US" sz="1100" b="1" u="sng"/>
              <a:t>Decision Tree Regressor</a:t>
            </a:r>
            <a:r>
              <a:rPr lang="en-US" sz="1100"/>
              <a:t>:</a:t>
            </a:r>
          </a:p>
          <a:p>
            <a:pPr marL="0" indent="0">
              <a:buNone/>
            </a:pPr>
            <a:r>
              <a:rPr lang="en-US" sz="1100"/>
              <a:t>Uses tree like model to make decisions.</a:t>
            </a:r>
          </a:p>
          <a:p>
            <a:pPr marL="0" indent="0">
              <a:buNone/>
            </a:pPr>
            <a:r>
              <a:rPr lang="en-US" sz="1100" b="1" u="sng"/>
              <a:t>Random Forest Regressor:</a:t>
            </a:r>
          </a:p>
          <a:p>
            <a:pPr marL="0" indent="0">
              <a:buNone/>
            </a:pPr>
            <a:r>
              <a:rPr lang="en-US" sz="1100"/>
              <a:t>Generates ensemble of decision trees. </a:t>
            </a:r>
          </a:p>
          <a:p>
            <a:pPr marL="0" indent="0">
              <a:buNone/>
            </a:pPr>
            <a:r>
              <a:rPr lang="en-US" sz="1100" b="1" u="sng"/>
              <a:t>Gradient Boosting Regressor:</a:t>
            </a:r>
          </a:p>
          <a:p>
            <a:pPr marL="0" indent="0">
              <a:buNone/>
            </a:pPr>
            <a:r>
              <a:rPr lang="en-US" sz="1100"/>
              <a:t>Builds multiple weak models sequentially</a:t>
            </a:r>
          </a:p>
        </p:txBody>
      </p:sp>
    </p:spTree>
    <p:extLst>
      <p:ext uri="{BB962C8B-B14F-4D97-AF65-F5344CB8AC3E}">
        <p14:creationId xmlns:p14="http://schemas.microsoft.com/office/powerpoint/2010/main" val="419243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C7EC-2A25-664E-2295-E07257B11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539087"/>
            <a:ext cx="4534047" cy="1584895"/>
          </a:xfrm>
        </p:spPr>
        <p:txBody>
          <a:bodyPr>
            <a:normAutofit/>
          </a:bodyPr>
          <a:lstStyle/>
          <a:p>
            <a:r>
              <a:rPr lang="en-US" u="sng"/>
              <a:t>Cross Validation</a:t>
            </a:r>
          </a:p>
        </p:txBody>
      </p:sp>
      <p:pic>
        <p:nvPicPr>
          <p:cNvPr id="14" name="Picture 13" descr="Hand with red strings">
            <a:extLst>
              <a:ext uri="{FF2B5EF4-FFF2-40B4-BE49-F238E27FC236}">
                <a16:creationId xmlns:a16="http://schemas.microsoft.com/office/drawing/2014/main" id="{5380221E-95DD-5D99-3828-B3E7EDE01A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32" r="18346" b="-1"/>
          <a:stretch/>
        </p:blipFill>
        <p:spPr>
          <a:xfrm>
            <a:off x="20" y="10"/>
            <a:ext cx="6094799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4DE66-9B3F-686A-E5EF-CA2445D21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3" y="2438399"/>
            <a:ext cx="4572002" cy="3880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To evaluate and compare the models we used k-fold Cross-Validation.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The data is split into (k) subsets or folds</a:t>
            </a:r>
          </a:p>
          <a:p>
            <a:pPr marL="0" indent="0">
              <a:buNone/>
            </a:pPr>
            <a:r>
              <a:rPr lang="en-US"/>
              <a:t>Each model was trained and tested on these subsets to ensure standardization and increase model accuracy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The evaluation metric used was a negative mean-squared error (MSE)</a:t>
            </a:r>
          </a:p>
        </p:txBody>
      </p:sp>
    </p:spTree>
    <p:extLst>
      <p:ext uri="{BB962C8B-B14F-4D97-AF65-F5344CB8AC3E}">
        <p14:creationId xmlns:p14="http://schemas.microsoft.com/office/powerpoint/2010/main" val="2537037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1820-2F4E-751C-DC64-8F3BB94DB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en-US" u="sng" dirty="0"/>
              <a:t>Conclusions, Limitations Q/A</a:t>
            </a:r>
          </a:p>
        </p:txBody>
      </p:sp>
      <p:pic>
        <p:nvPicPr>
          <p:cNvPr id="14" name="Picture 13" descr="Yellow question mark">
            <a:extLst>
              <a:ext uri="{FF2B5EF4-FFF2-40B4-BE49-F238E27FC236}">
                <a16:creationId xmlns:a16="http://schemas.microsoft.com/office/drawing/2014/main" id="{ED73EFC9-6C3D-31B2-A26C-5338430A8A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119" r="12170"/>
          <a:stretch/>
        </p:blipFill>
        <p:spPr>
          <a:xfrm>
            <a:off x="20" y="10"/>
            <a:ext cx="4653291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D8D8A-AD86-EDFC-D238-0987B49A4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2005739"/>
            <a:ext cx="6015571" cy="4174398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4073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66</TotalTime>
  <Words>288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Schoolbook</vt:lpstr>
      <vt:lpstr>Söhne</vt:lpstr>
      <vt:lpstr>Wingdings 2</vt:lpstr>
      <vt:lpstr>View</vt:lpstr>
      <vt:lpstr>East Coast  Real –Estate Machine Leanring Model</vt:lpstr>
      <vt:lpstr>Objective</vt:lpstr>
      <vt:lpstr>Data Sources</vt:lpstr>
      <vt:lpstr>Housing Data Processing</vt:lpstr>
      <vt:lpstr>OpenWeather API Data</vt:lpstr>
      <vt:lpstr>Machine Learning Tasks</vt:lpstr>
      <vt:lpstr>Regression Models</vt:lpstr>
      <vt:lpstr>Cross Validation</vt:lpstr>
      <vt:lpstr>Conclusions, Limitations Q/A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East Coast  Real –Estate Machine Leanring Model</dc:title>
  <dc:creator>Desmond Workman</dc:creator>
  <cp:lastModifiedBy>Desmond Workman</cp:lastModifiedBy>
  <cp:revision>2</cp:revision>
  <dcterms:created xsi:type="dcterms:W3CDTF">2023-10-13T00:22:43Z</dcterms:created>
  <dcterms:modified xsi:type="dcterms:W3CDTF">2023-10-13T01:29:39Z</dcterms:modified>
</cp:coreProperties>
</file>