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73448-37EC-4CE1-959D-3F7B9E368C4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A6591-751B-4078-B3D4-6A6F6B137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0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A6591-751B-4078-B3D4-6A6F6B1376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0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A6591-751B-4078-B3D4-6A6F6B1376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A6591-751B-4078-B3D4-6A6F6B1376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A6591-751B-4078-B3D4-6A6F6B1376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7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31959" y="2291567"/>
            <a:ext cx="1736556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0" dirty="0" err="1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D_bus</a:t>
            </a:r>
            <a:r>
              <a:rPr lang="ko-KR" altLang="en-US" sz="10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통신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A4869-4A6E-87D7-0FED-1A3991AA7C66}"/>
              </a:ext>
            </a:extLst>
          </p:cNvPr>
          <p:cNvSpPr txBox="1"/>
          <p:nvPr/>
        </p:nvSpPr>
        <p:spPr>
          <a:xfrm>
            <a:off x="4572000" y="2493510"/>
            <a:ext cx="91440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메인 함수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GDBus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시스템을 초기화하고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서비스를 설정하며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메인 루프를 실행합니다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int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main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argc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argv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[])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guint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owner_id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GMainLoop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loop;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g_type_init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/* We are lazy here - we don't want to manually provide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* the introspection data structures - so we just build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* them from XML.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*/</a:t>
            </a:r>
            <a:endParaRPr lang="en-US" altLang="ko-KR" sz="11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introspection_data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g_dbus_node_info_new_for_xml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introspection_xml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g_assert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introspection_data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!=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owner_id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g_bus_own_name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(G_BUS_TYPE_SESSION,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org.gtk.GDBus.TestServer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G_BUS_NAME_OWNER_FLAGS_NONE,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on_bus_acquired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on_name_acquired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on_name_lost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loop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g_main_loop_new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FALSE);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g_main_loop_run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(loop);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g_bus_unown_name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owner_id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g_dbus_node_info_unref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introspection_data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4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526" y="7962979"/>
            <a:ext cx="16633896" cy="14286"/>
            <a:chOff x="781526" y="7962979"/>
            <a:chExt cx="16633896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526" y="7962979"/>
              <a:ext cx="16633896" cy="1428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692276" y="2576819"/>
            <a:ext cx="422256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</a:rPr>
              <a:t>D-Bus </a:t>
            </a:r>
            <a:r>
              <a:rPr lang="ko-KR" altLang="en-US" sz="3400" kern="0" spc="-100" dirty="0">
                <a:solidFill>
                  <a:srgbClr val="5D5D5D"/>
                </a:solidFill>
                <a:latin typeface="Noto Sans CJK KR Light" pitchFamily="34" charset="0"/>
              </a:rPr>
              <a:t>통신이란</a:t>
            </a:r>
            <a:r>
              <a:rPr lang="en-US" altLang="ko-KR" sz="3400" kern="0" spc="-100" dirty="0">
                <a:solidFill>
                  <a:srgbClr val="5D5D5D"/>
                </a:solidFill>
                <a:latin typeface="Noto Sans CJK KR Light" pitchFamily="34" charset="0"/>
              </a:rPr>
              <a:t>?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695483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데이터 시각화를 위한 프레젠테이션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825909" y="9460419"/>
            <a:ext cx="10109475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PRESENTATION FOR DATA VISUALIZATION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2692277" y="3755042"/>
            <a:ext cx="64527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i="0" dirty="0">
                <a:effectLst/>
                <a:latin typeface="Söhne"/>
              </a:rPr>
              <a:t>D-Bus </a:t>
            </a:r>
            <a:r>
              <a:rPr lang="ko-KR" altLang="en-US" sz="3600" b="1" i="0" dirty="0">
                <a:effectLst/>
                <a:latin typeface="Söhne"/>
              </a:rPr>
              <a:t>의 과정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2486929" y="4851829"/>
            <a:ext cx="817538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i="0" dirty="0" err="1">
                <a:effectLst/>
                <a:latin typeface="Söhne"/>
              </a:rPr>
              <a:t>DBus</a:t>
            </a:r>
            <a:r>
              <a:rPr lang="en-US" altLang="ko-KR" sz="3600" b="1" i="0" dirty="0">
                <a:effectLst/>
                <a:latin typeface="Söhne"/>
              </a:rPr>
              <a:t> </a:t>
            </a:r>
            <a:r>
              <a:rPr lang="ko-KR" altLang="en-US" sz="3600" b="1" i="0" dirty="0">
                <a:effectLst/>
                <a:latin typeface="Söhne"/>
              </a:rPr>
              <a:t>라이브러리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2692277" y="8229276"/>
            <a:ext cx="656001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i="0" dirty="0">
                <a:effectLst/>
                <a:latin typeface="Söhne"/>
              </a:rPr>
              <a:t>질문 및 답변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2692277" y="6020905"/>
            <a:ext cx="776469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i="0" dirty="0">
                <a:effectLst/>
                <a:latin typeface="Söhne"/>
              </a:rPr>
              <a:t>예제 코드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9888968" y="451134"/>
            <a:ext cx="7570837" cy="639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TABLE OF CONTENTS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2692277" y="7133089"/>
            <a:ext cx="776885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i="0" dirty="0">
                <a:effectLst/>
                <a:latin typeface="Söhne"/>
              </a:rPr>
              <a:t>통신 과정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49719" y="1216714"/>
            <a:ext cx="151024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목차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857247" y="3517829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825909" y="4651562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825909" y="5788962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25909" y="6932771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25909" y="8038476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06</a:t>
            </a:r>
            <a:endParaRPr lang="en-US" dirty="0"/>
          </a:p>
        </p:txBody>
      </p:sp>
      <p:sp>
        <p:nvSpPr>
          <p:cNvPr id="2" name="Object 33">
            <a:extLst>
              <a:ext uri="{FF2B5EF4-FFF2-40B4-BE49-F238E27FC236}">
                <a16:creationId xmlns:a16="http://schemas.microsoft.com/office/drawing/2014/main" id="{3B0DC039-1555-3232-D5D3-75E444281164}"/>
              </a:ext>
            </a:extLst>
          </p:cNvPr>
          <p:cNvSpPr txBox="1"/>
          <p:nvPr/>
        </p:nvSpPr>
        <p:spPr>
          <a:xfrm>
            <a:off x="1009647" y="2558128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990600" y="974823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kern="0" spc="-100" dirty="0">
                <a:solidFill>
                  <a:srgbClr val="5D5D5D"/>
                </a:solidFill>
                <a:latin typeface="Noto Sans CJK KR Light" pitchFamily="34" charset="0"/>
              </a:rPr>
              <a:t>D-Bus </a:t>
            </a:r>
            <a:r>
              <a:rPr lang="ko-KR" altLang="en-US" sz="5400" kern="0" spc="-100" dirty="0">
                <a:solidFill>
                  <a:srgbClr val="5D5D5D"/>
                </a:solidFill>
                <a:latin typeface="Noto Sans CJK KR Light" pitchFamily="34" charset="0"/>
              </a:rPr>
              <a:t>통신이란</a:t>
            </a:r>
            <a:r>
              <a:rPr lang="en-US" altLang="ko-KR" sz="5400" kern="0" spc="-100" dirty="0">
                <a:solidFill>
                  <a:srgbClr val="5D5D5D"/>
                </a:solidFill>
                <a:latin typeface="Noto Sans CJK KR Light" pitchFamily="34" charset="0"/>
              </a:rPr>
              <a:t>?</a:t>
            </a:r>
            <a:endParaRPr lang="en-US" altLang="ko-KR" sz="5400" dirty="0"/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89FB7427-E2EC-5F94-2FB6-2D880F20B4C4}"/>
              </a:ext>
            </a:extLst>
          </p:cNvPr>
          <p:cNvSpPr txBox="1"/>
          <p:nvPr/>
        </p:nvSpPr>
        <p:spPr>
          <a:xfrm>
            <a:off x="10769476" y="4333280"/>
            <a:ext cx="553732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동일한 머신 상의 여러 프로세스 간의 통신을 가능하게 하는 메시지 중심의 미들웨어입니다</a:t>
            </a:r>
            <a:r>
              <a:rPr lang="en-US" altLang="ko-KR" sz="3600" dirty="0">
                <a:solidFill>
                  <a:srgbClr val="374151"/>
                </a:solidFill>
                <a:latin typeface="Söhne"/>
              </a:rPr>
              <a:t>.</a:t>
            </a:r>
            <a:endParaRPr lang="en-US" dirty="0"/>
          </a:p>
        </p:txBody>
      </p:sp>
      <p:pic>
        <p:nvPicPr>
          <p:cNvPr id="1026" name="Picture 2" descr="D-Bus를 사용한 프로세스">
            <a:extLst>
              <a:ext uri="{FF2B5EF4-FFF2-40B4-BE49-F238E27FC236}">
                <a16:creationId xmlns:a16="http://schemas.microsoft.com/office/drawing/2014/main" id="{E765FA6E-6454-F4DB-045C-453C881A8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09900"/>
            <a:ext cx="7086600" cy="49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1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990600" y="974823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>
                <a:effectLst/>
                <a:latin typeface="Söhne"/>
              </a:rPr>
              <a:t>D-Bus </a:t>
            </a:r>
            <a:r>
              <a:rPr lang="ko-KR" altLang="en-US" sz="5400" b="1" i="0" dirty="0">
                <a:effectLst/>
                <a:latin typeface="Söhne"/>
              </a:rPr>
              <a:t>과정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72C370-A990-68CE-A185-7E2FF77A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37" y="1747486"/>
            <a:ext cx="5365165" cy="79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4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A9773-82EB-C50B-701C-34A380153E4B}"/>
              </a:ext>
            </a:extLst>
          </p:cNvPr>
          <p:cNvSpPr txBox="1"/>
          <p:nvPr/>
        </p:nvSpPr>
        <p:spPr>
          <a:xfrm>
            <a:off x="304800" y="2345222"/>
            <a:ext cx="15586648" cy="704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/* 메소드 호출 </a:t>
            </a:r>
            <a:r>
              <a:rPr lang="ko-KR" altLang="en-US" sz="1050" dirty="0" err="1"/>
              <a:t>핸들러</a:t>
            </a:r>
            <a:r>
              <a:rPr lang="ko-KR" altLang="en-US" sz="1050" dirty="0"/>
              <a:t>. 인터페이스에서 메소드가 호출될 때 이 함수가 호출됩니다.</a:t>
            </a:r>
          </a:p>
          <a:p>
            <a:r>
              <a:rPr lang="ko-KR" altLang="en-US" sz="1050" dirty="0"/>
              <a:t>   메소드 이름을 확인하고 각 메소드를 적절하게 처리합니다. */</a:t>
            </a:r>
          </a:p>
          <a:p>
            <a:r>
              <a:rPr lang="ko-KR" altLang="en-US" sz="1050" dirty="0" err="1"/>
              <a:t>static</a:t>
            </a:r>
            <a:r>
              <a:rPr lang="ko-KR" altLang="en-US" sz="1050" dirty="0"/>
              <a:t> </a:t>
            </a:r>
            <a:r>
              <a:rPr lang="ko-KR" altLang="en-US" sz="1050" dirty="0" err="1"/>
              <a:t>void</a:t>
            </a:r>
            <a:endParaRPr lang="ko-KR" altLang="en-US" sz="1050" dirty="0"/>
          </a:p>
          <a:p>
            <a:r>
              <a:rPr lang="ko-KR" altLang="en-US" sz="1050" dirty="0" err="1"/>
              <a:t>handle_method_call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GDBusConnection</a:t>
            </a:r>
            <a:r>
              <a:rPr lang="ko-KR" altLang="en-US" sz="1050" dirty="0"/>
              <a:t>       *</a:t>
            </a:r>
            <a:r>
              <a:rPr lang="ko-KR" altLang="en-US" sz="1050" dirty="0" err="1"/>
              <a:t>connection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          *</a:t>
            </a:r>
            <a:r>
              <a:rPr lang="ko-KR" altLang="en-US" sz="1050" dirty="0" err="1"/>
              <a:t>sender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          *</a:t>
            </a:r>
            <a:r>
              <a:rPr lang="ko-KR" altLang="en-US" sz="1050" dirty="0" err="1"/>
              <a:t>object_path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          *</a:t>
            </a:r>
            <a:r>
              <a:rPr lang="ko-KR" altLang="en-US" sz="1050" dirty="0" err="1"/>
              <a:t>interface_name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          *</a:t>
            </a:r>
            <a:r>
              <a:rPr lang="ko-KR" altLang="en-US" sz="1050" dirty="0" err="1"/>
              <a:t>method_name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GVariant</a:t>
            </a:r>
            <a:r>
              <a:rPr lang="ko-KR" altLang="en-US" sz="1050" dirty="0"/>
              <a:t>              *</a:t>
            </a:r>
            <a:r>
              <a:rPr lang="ko-KR" altLang="en-US" sz="1050" dirty="0" err="1"/>
              <a:t>parameters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GDBusMethodInvocation</a:t>
            </a:r>
            <a:r>
              <a:rPr lang="ko-KR" altLang="en-US" sz="1050" dirty="0"/>
              <a:t> *</a:t>
            </a:r>
            <a:r>
              <a:rPr lang="ko-KR" altLang="en-US" sz="1050" dirty="0" err="1"/>
              <a:t>invocation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</a:t>
            </a:r>
            <a:r>
              <a:rPr lang="ko-KR" altLang="en-US" sz="1050" dirty="0" err="1"/>
              <a:t>gpointer</a:t>
            </a:r>
            <a:r>
              <a:rPr lang="ko-KR" altLang="en-US" sz="1050" dirty="0"/>
              <a:t>               </a:t>
            </a:r>
            <a:r>
              <a:rPr lang="ko-KR" altLang="en-US" sz="1050" dirty="0" err="1"/>
              <a:t>user_data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{</a:t>
            </a:r>
          </a:p>
          <a:p>
            <a:r>
              <a:rPr lang="ko-KR" altLang="en-US" sz="1050" dirty="0"/>
              <a:t> 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(g_strcmp0 (</a:t>
            </a:r>
            <a:r>
              <a:rPr lang="ko-KR" altLang="en-US" sz="1050" dirty="0" err="1"/>
              <a:t>method_name</a:t>
            </a:r>
            <a:r>
              <a:rPr lang="ko-KR" altLang="en-US" sz="1050" dirty="0"/>
              <a:t>, "</a:t>
            </a:r>
            <a:r>
              <a:rPr lang="ko-KR" altLang="en-US" sz="1050" dirty="0" err="1"/>
              <a:t>HelloWorld</a:t>
            </a:r>
            <a:r>
              <a:rPr lang="ko-KR" altLang="en-US" sz="1050" dirty="0"/>
              <a:t>") == 0)</a:t>
            </a:r>
          </a:p>
          <a:p>
            <a:r>
              <a:rPr lang="ko-KR" altLang="en-US" sz="1050" dirty="0"/>
              <a:t>    {</a:t>
            </a:r>
          </a:p>
          <a:p>
            <a:r>
              <a:rPr lang="ko-KR" altLang="en-US" sz="1050" dirty="0"/>
              <a:t>      // </a:t>
            </a:r>
            <a:r>
              <a:rPr lang="ko-KR" altLang="en-US" sz="1050" dirty="0" err="1"/>
              <a:t>HelloWorld</a:t>
            </a:r>
            <a:r>
              <a:rPr lang="ko-KR" altLang="en-US" sz="1050" dirty="0"/>
              <a:t> 메소드 처리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const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*</a:t>
            </a:r>
            <a:r>
              <a:rPr lang="ko-KR" altLang="en-US" sz="1050" dirty="0" err="1"/>
              <a:t>greeting</a:t>
            </a:r>
            <a:r>
              <a:rPr lang="ko-KR" altLang="en-US" sz="1050" dirty="0"/>
              <a:t>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g_variant_get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parameters</a:t>
            </a:r>
            <a:r>
              <a:rPr lang="ko-KR" altLang="en-US" sz="1050" dirty="0"/>
              <a:t>, "(&amp;</a:t>
            </a:r>
            <a:r>
              <a:rPr lang="ko-KR" altLang="en-US" sz="1050" dirty="0" err="1"/>
              <a:t>s</a:t>
            </a:r>
            <a:r>
              <a:rPr lang="ko-KR" altLang="en-US" sz="1050" dirty="0"/>
              <a:t>)", &amp;</a:t>
            </a:r>
            <a:r>
              <a:rPr lang="ko-KR" altLang="en-US" sz="1050" dirty="0" err="1"/>
              <a:t>greeting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*</a:t>
            </a:r>
            <a:r>
              <a:rPr lang="ko-KR" altLang="en-US" sz="1050" dirty="0" err="1"/>
              <a:t>response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g_strdup_printf</a:t>
            </a:r>
            <a:r>
              <a:rPr lang="ko-KR" altLang="en-US" sz="1050" dirty="0"/>
              <a:t> ("</a:t>
            </a:r>
            <a:r>
              <a:rPr lang="ko-KR" altLang="en-US" sz="1050" dirty="0" err="1"/>
              <a:t>You</a:t>
            </a:r>
            <a:r>
              <a:rPr lang="ko-KR" altLang="en-US" sz="1050" dirty="0"/>
              <a:t> </a:t>
            </a:r>
            <a:r>
              <a:rPr lang="ko-KR" altLang="en-US" sz="1050" dirty="0" err="1"/>
              <a:t>greeted</a:t>
            </a:r>
            <a:r>
              <a:rPr lang="ko-KR" altLang="en-US" sz="1050" dirty="0"/>
              <a:t> </a:t>
            </a:r>
            <a:r>
              <a:rPr lang="ko-KR" altLang="en-US" sz="1050" dirty="0" err="1"/>
              <a:t>me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with</a:t>
            </a:r>
            <a:r>
              <a:rPr lang="ko-KR" altLang="en-US" sz="1050" dirty="0"/>
              <a:t> '%</a:t>
            </a:r>
            <a:r>
              <a:rPr lang="ko-KR" altLang="en-US" sz="1050" dirty="0" err="1"/>
              <a:t>s</a:t>
            </a:r>
            <a:r>
              <a:rPr lang="ko-KR" altLang="en-US" sz="1050" dirty="0"/>
              <a:t>'. </a:t>
            </a:r>
            <a:r>
              <a:rPr lang="ko-KR" altLang="en-US" sz="1050" dirty="0" err="1"/>
              <a:t>Thanks</a:t>
            </a:r>
            <a:r>
              <a:rPr lang="ko-KR" altLang="en-US" sz="1050" dirty="0"/>
              <a:t>!", </a:t>
            </a:r>
            <a:r>
              <a:rPr lang="ko-KR" altLang="en-US" sz="1050" dirty="0" err="1"/>
              <a:t>greeting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g_dbus_method_invocation_return_value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invocation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g_variant_new</a:t>
            </a:r>
            <a:r>
              <a:rPr lang="ko-KR" altLang="en-US" sz="1050" dirty="0"/>
              <a:t> ("(</a:t>
            </a:r>
            <a:r>
              <a:rPr lang="ko-KR" altLang="en-US" sz="1050" dirty="0" err="1"/>
              <a:t>s</a:t>
            </a:r>
            <a:r>
              <a:rPr lang="ko-KR" altLang="en-US" sz="1050" dirty="0"/>
              <a:t>)", </a:t>
            </a:r>
            <a:r>
              <a:rPr lang="ko-KR" altLang="en-US" sz="1050" dirty="0" err="1"/>
              <a:t>response</a:t>
            </a:r>
            <a:r>
              <a:rPr lang="ko-KR" altLang="en-US" sz="1050" dirty="0"/>
              <a:t>));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g_free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response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}</a:t>
            </a:r>
          </a:p>
          <a:p>
            <a:r>
              <a:rPr lang="ko-KR" altLang="en-US" sz="1050" dirty="0"/>
              <a:t>  </a:t>
            </a:r>
            <a:r>
              <a:rPr lang="ko-KR" altLang="en-US" sz="1050" dirty="0" err="1"/>
              <a:t>else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(g_strcmp0 (</a:t>
            </a:r>
            <a:r>
              <a:rPr lang="ko-KR" altLang="en-US" sz="1050" dirty="0" err="1"/>
              <a:t>method_name</a:t>
            </a:r>
            <a:r>
              <a:rPr lang="ko-KR" altLang="en-US" sz="1050" dirty="0"/>
              <a:t>, "</a:t>
            </a:r>
            <a:r>
              <a:rPr lang="ko-KR" altLang="en-US" sz="1050" dirty="0" err="1"/>
              <a:t>EmitSignal</a:t>
            </a:r>
            <a:r>
              <a:rPr lang="ko-KR" altLang="en-US" sz="1050" dirty="0"/>
              <a:t>") == 0)</a:t>
            </a:r>
          </a:p>
          <a:p>
            <a:r>
              <a:rPr lang="ko-KR" altLang="en-US" sz="1050" dirty="0"/>
              <a:t>    {</a:t>
            </a:r>
          </a:p>
          <a:p>
            <a:r>
              <a:rPr lang="ko-KR" altLang="en-US" sz="1050" dirty="0"/>
              <a:t>      // </a:t>
            </a:r>
            <a:r>
              <a:rPr lang="ko-KR" altLang="en-US" sz="1050" dirty="0" err="1"/>
              <a:t>EmitSignal</a:t>
            </a:r>
            <a:r>
              <a:rPr lang="ko-KR" altLang="en-US" sz="1050" dirty="0"/>
              <a:t> 메소드 처리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gdouble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speed_in_mph</a:t>
            </a:r>
            <a:r>
              <a:rPr lang="ko-KR" altLang="en-US" sz="1050" dirty="0"/>
              <a:t>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g_variant_get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parameters</a:t>
            </a:r>
            <a:r>
              <a:rPr lang="ko-KR" altLang="en-US" sz="1050" dirty="0"/>
              <a:t>, "(</a:t>
            </a:r>
            <a:r>
              <a:rPr lang="ko-KR" altLang="en-US" sz="1050" dirty="0" err="1"/>
              <a:t>d</a:t>
            </a:r>
            <a:r>
              <a:rPr lang="ko-KR" altLang="en-US" sz="1050" dirty="0"/>
              <a:t>)", &amp;</a:t>
            </a:r>
            <a:r>
              <a:rPr lang="ko-KR" altLang="en-US" sz="1050" dirty="0" err="1"/>
              <a:t>speed_in_mph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gchar</a:t>
            </a:r>
            <a:r>
              <a:rPr lang="ko-KR" altLang="en-US" sz="1050" dirty="0"/>
              <a:t> *</a:t>
            </a:r>
            <a:r>
              <a:rPr lang="ko-KR" altLang="en-US" sz="1050" dirty="0" err="1"/>
              <a:t>speed_as_string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g_strdup_printf</a:t>
            </a:r>
            <a:r>
              <a:rPr lang="ko-KR" altLang="en-US" sz="1050" dirty="0"/>
              <a:t> ("%</a:t>
            </a:r>
            <a:r>
              <a:rPr lang="ko-KR" altLang="en-US" sz="1050" dirty="0" err="1"/>
              <a:t>g</a:t>
            </a:r>
            <a:r>
              <a:rPr lang="ko-KR" altLang="en-US" sz="1050" dirty="0"/>
              <a:t> </a:t>
            </a:r>
            <a:r>
              <a:rPr lang="ko-KR" altLang="en-US" sz="1050" dirty="0" err="1"/>
              <a:t>mph</a:t>
            </a:r>
            <a:r>
              <a:rPr lang="ko-KR" altLang="en-US" sz="1050" dirty="0"/>
              <a:t>!", </a:t>
            </a:r>
            <a:r>
              <a:rPr lang="ko-KR" altLang="en-US" sz="1050" dirty="0" err="1"/>
              <a:t>speed_in_mph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g_dbus_connection_emit_signal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connection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                 NULL,</a:t>
            </a:r>
          </a:p>
          <a:p>
            <a:r>
              <a:rPr lang="ko-KR" altLang="en-US" sz="1050" dirty="0"/>
              <a:t>                                     </a:t>
            </a:r>
            <a:r>
              <a:rPr lang="ko-KR" altLang="en-US" sz="1050" dirty="0" err="1"/>
              <a:t>object_path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                 </a:t>
            </a:r>
            <a:r>
              <a:rPr lang="ko-KR" altLang="en-US" sz="1050" dirty="0" err="1"/>
              <a:t>interface_name</a:t>
            </a:r>
            <a:r>
              <a:rPr lang="ko-KR" altLang="en-US" sz="1050" dirty="0"/>
              <a:t>,</a:t>
            </a:r>
          </a:p>
          <a:p>
            <a:r>
              <a:rPr lang="ko-KR" altLang="en-US" sz="1050" dirty="0"/>
              <a:t>                                     "</a:t>
            </a:r>
            <a:r>
              <a:rPr lang="ko-KR" altLang="en-US" sz="1050" dirty="0" err="1"/>
              <a:t>VelocityChanged</a:t>
            </a:r>
            <a:r>
              <a:rPr lang="ko-KR" altLang="en-US" sz="1050" dirty="0"/>
              <a:t>",</a:t>
            </a:r>
          </a:p>
          <a:p>
            <a:r>
              <a:rPr lang="ko-KR" altLang="en-US" sz="1050" dirty="0"/>
              <a:t>                                     </a:t>
            </a:r>
            <a:r>
              <a:rPr lang="ko-KR" altLang="en-US" sz="1050" dirty="0" err="1"/>
              <a:t>g_variant_new</a:t>
            </a:r>
            <a:r>
              <a:rPr lang="ko-KR" altLang="en-US" sz="1050" dirty="0"/>
              <a:t> ("(</a:t>
            </a:r>
            <a:r>
              <a:rPr lang="ko-KR" altLang="en-US" sz="1050" dirty="0" err="1"/>
              <a:t>ds</a:t>
            </a:r>
            <a:r>
              <a:rPr lang="ko-KR" altLang="en-US" sz="1050" dirty="0"/>
              <a:t>)", </a:t>
            </a:r>
            <a:r>
              <a:rPr lang="ko-KR" altLang="en-US" sz="1050" dirty="0" err="1"/>
              <a:t>speed_in_mph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speed_as_string</a:t>
            </a:r>
            <a:r>
              <a:rPr lang="ko-KR" altLang="en-US" sz="1050" dirty="0"/>
              <a:t>),</a:t>
            </a:r>
          </a:p>
          <a:p>
            <a:r>
              <a:rPr lang="ko-KR" altLang="en-US" sz="1050" dirty="0"/>
              <a:t>                                     NULL);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g_free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speed_as_string</a:t>
            </a:r>
            <a:r>
              <a:rPr lang="ko-KR" altLang="en-US" sz="1050" dirty="0"/>
              <a:t>);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g_dbus_method_invocation_return_value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invocation</a:t>
            </a:r>
            <a:r>
              <a:rPr lang="ko-KR" altLang="en-US" sz="1050" dirty="0"/>
              <a:t>, NULL);</a:t>
            </a:r>
          </a:p>
          <a:p>
            <a:r>
              <a:rPr lang="ko-KR" altLang="en-US" sz="1050" dirty="0"/>
              <a:t>    }</a:t>
            </a:r>
          </a:p>
          <a:p>
            <a:r>
              <a:rPr lang="ko-KR" altLang="en-US" sz="1050" dirty="0"/>
              <a:t>  </a:t>
            </a:r>
            <a:r>
              <a:rPr lang="ko-KR" altLang="en-US" sz="1050" dirty="0" err="1"/>
              <a:t>else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if</a:t>
            </a:r>
            <a:r>
              <a:rPr lang="ko-KR" altLang="en-US" sz="1050" dirty="0"/>
              <a:t> (g_strcmp0 (</a:t>
            </a:r>
            <a:r>
              <a:rPr lang="ko-KR" altLang="en-US" sz="1050" dirty="0" err="1"/>
              <a:t>method_name</a:t>
            </a:r>
            <a:r>
              <a:rPr lang="ko-KR" altLang="en-US" sz="1050" dirty="0"/>
              <a:t>, "</a:t>
            </a:r>
            <a:r>
              <a:rPr lang="ko-KR" altLang="en-US" sz="1050" dirty="0" err="1"/>
              <a:t>GimmeStdout</a:t>
            </a:r>
            <a:r>
              <a:rPr lang="ko-KR" altLang="en-US" sz="1050" dirty="0"/>
              <a:t>") == 0)</a:t>
            </a:r>
          </a:p>
          <a:p>
            <a:r>
              <a:rPr lang="ko-KR" altLang="en-US" sz="1050" dirty="0"/>
              <a:t>    {</a:t>
            </a:r>
          </a:p>
          <a:p>
            <a:r>
              <a:rPr lang="ko-KR" altLang="en-US" sz="1050" dirty="0"/>
              <a:t>      // </a:t>
            </a:r>
            <a:r>
              <a:rPr lang="ko-KR" altLang="en-US" sz="1050" dirty="0" err="1"/>
              <a:t>GimmeStdout</a:t>
            </a:r>
            <a:r>
              <a:rPr lang="ko-KR" altLang="en-US" sz="1050" dirty="0"/>
              <a:t> 메소드 처리 (유닉스 파일 </a:t>
            </a:r>
            <a:r>
              <a:rPr lang="ko-KR" altLang="en-US" sz="1050" dirty="0" err="1"/>
              <a:t>디스크립터</a:t>
            </a:r>
            <a:r>
              <a:rPr lang="ko-KR" altLang="en-US" sz="1050" dirty="0"/>
              <a:t> 전달 기능 관련 코드 제거)</a:t>
            </a:r>
          </a:p>
          <a:p>
            <a:r>
              <a:rPr lang="ko-KR" altLang="en-US" sz="1050" dirty="0"/>
              <a:t>      </a:t>
            </a:r>
            <a:r>
              <a:rPr lang="ko-KR" altLang="en-US" sz="1050" dirty="0" err="1"/>
              <a:t>g_dbus_method_invocation_return_value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invocation</a:t>
            </a:r>
            <a:r>
              <a:rPr lang="ko-KR" altLang="en-US" sz="1050" dirty="0"/>
              <a:t>, NULL);</a:t>
            </a:r>
          </a:p>
          <a:p>
            <a:r>
              <a:rPr lang="ko-KR" altLang="en-US" sz="1050" dirty="0"/>
              <a:t>    }</a:t>
            </a:r>
          </a:p>
          <a:p>
            <a:r>
              <a:rPr lang="ko-KR" altLang="en-US" sz="105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DFC80-9032-E77D-E621-8BE8EC26681F}"/>
              </a:ext>
            </a:extLst>
          </p:cNvPr>
          <p:cNvSpPr txBox="1"/>
          <p:nvPr/>
        </p:nvSpPr>
        <p:spPr>
          <a:xfrm>
            <a:off x="8315805" y="518487"/>
            <a:ext cx="9144000" cy="917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프로퍼티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setter.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이 함수는 프로퍼티의 값을 설정하는 요청을 처리합니다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</a:t>
            </a:r>
            <a:endParaRPr lang="ko-KR" altLang="en-US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ko-KR" altLang="en-US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프로퍼티 이름을 확인하고 적용 가능한 경우 값을 설정합니다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gboolean</a:t>
            </a:r>
            <a:endParaRPr lang="en-US" altLang="ko-KR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handle_set_property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GDBusConnection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connection,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sender,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object_path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interface_name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property_name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GVariant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value,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error,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gpointer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g_strcmp0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property_name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"Title"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g_strcmp0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global_title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g_variant_get_string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(value,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GVariantBuilder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builder;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local_error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g_free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global_title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global_title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g_variant_dup_string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(value,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local_error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builder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g_variant_builder_new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(G_VARIANT_TYPE_ARRAY);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g_variant_builder_add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(builder,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"{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"Title"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g_variant_new_string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global_title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g_dbus_connection_emit_signal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(connection,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object_path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org.freedesktop.DBus.Properties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PropertiesChanged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"(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sa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}as)"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interface_name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 builder,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local_error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g_assert_no_error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local_error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g_strcmp0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property_name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ReadingAlwaysThrowsError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   /* do nothing - they can't read it after all! */</a:t>
            </a:r>
            <a:endParaRPr lang="en-US" altLang="ko-KR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g_strcmp0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property_name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WritingAlwaysThrowsError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g_set_error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(error,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G_IO_ERROR,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G_IO_ERROR_FAILED,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"Hello AGAIN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%s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. I thought I said writing this property "</a:t>
            </a:r>
            <a:endParaRPr lang="en-US" altLang="ko-KR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"always results in an error.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kthxbye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sender);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error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endParaRPr lang="en-US" altLang="ko-KR" sz="10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0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5F486-5BE7-2699-EBFA-06F3C1774943}"/>
              </a:ext>
            </a:extLst>
          </p:cNvPr>
          <p:cNvSpPr txBox="1"/>
          <p:nvPr/>
        </p:nvSpPr>
        <p:spPr>
          <a:xfrm>
            <a:off x="685800" y="2494314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인터페이스에 대한 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VTable.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메소드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프로퍼티 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get,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프로퍼티 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set </a:t>
            </a:r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요청을</a:t>
            </a:r>
            <a:endParaRPr lang="ko-KR" altLang="en-US" b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ko-KR" altLang="en-US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각각의 핸들러에 매핑합니다</a:t>
            </a:r>
            <a:r>
              <a:rPr lang="en-US" altLang="ko-KR" b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b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GDBusInterfaceVTable interface_vtable </a:t>
            </a:r>
            <a:r>
              <a:rPr lang="en-US" altLang="ko-KR" b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endParaRPr lang="en-US" altLang="ko-KR" b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handle_method_call,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handle_get_property,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handle_set_property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};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2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97E2-1AF3-4938-CA61-27AD104D350A}"/>
              </a:ext>
            </a:extLst>
          </p:cNvPr>
          <p:cNvSpPr txBox="1"/>
          <p:nvPr/>
        </p:nvSpPr>
        <p:spPr>
          <a:xfrm>
            <a:off x="1714500" y="2017764"/>
            <a:ext cx="15163800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타임아웃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콜백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함수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이 함수는 주기적으로 호출되며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'Foo'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와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'Bar'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프로퍼티의</a:t>
            </a:r>
            <a:endParaRPr lang="ko-KR" altLang="en-US" sz="14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ko-KR" altLang="en-US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값을 바꾸고 신호를 발생시킵니다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sz="14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gboolean</a:t>
            </a:r>
            <a:endParaRPr lang="en-US" altLang="ko-KR" sz="1400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on_timeout_cb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gpointer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GDBusConnection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connection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G_DBUS_CONNECTION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GVariantBuilder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builder;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GVariantBuilder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invalidated_builder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GError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error;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swap_a_and_b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!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swap_a_and_b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error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builder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g_variant_builder_new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(G_VARIANT_TYPE_ARRAY);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invalidated_builder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g_variant_builder_new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"as"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g_variant_builder_add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(builder,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"{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"Foo"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g_variant_new_string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swap_a_and_b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?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"Tock"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"Tick"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g_variant_builder_add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(builder,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"{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"Bar"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g_variant_new_string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swap_a_and_b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?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"Tick"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"Tock"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g_dbus_connection_emit_signal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(connection,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"/org/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gtk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GDBus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TestObject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org.freedesktop.DBus.Properties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PropertiesChanged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g_variant_new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"(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sa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sv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}as)"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org.gtk.GDBus.TestInterface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builder,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invalidated_builder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error);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g_assert_no_error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(error);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b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TRUE;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1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04AC6-5ED3-821E-E4EF-A379084A81E5}"/>
              </a:ext>
            </a:extLst>
          </p:cNvPr>
          <p:cNvSpPr txBox="1"/>
          <p:nvPr/>
        </p:nvSpPr>
        <p:spPr>
          <a:xfrm>
            <a:off x="685800" y="2334425"/>
            <a:ext cx="130302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서비스가 버스를 획득했을 때의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콜백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이 함수는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D-Bus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에 객체를 등록하고</a:t>
            </a:r>
            <a:endParaRPr lang="ko-KR" altLang="en-US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 프로퍼티를 바꾸는 타임아웃을 시작합니다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void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on_bus_acquired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GDBusConnection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connection,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name,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gpointer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guint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registration_id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registration_id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g_dbus_connection_register_object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(connection,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"/org/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gtk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GDBus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TestObject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introspection_data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interfaces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interface_vtable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 /*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*/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 /*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user_data_free_func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*/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                            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 /*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GError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** */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g_assert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registration_id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  /* swap value of properties Foo and Bar every two seconds */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g_timeout_add_seconds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on_timeout_cb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           connection);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692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Object 33">
            <a:extLst>
              <a:ext uri="{FF2B5EF4-FFF2-40B4-BE49-F238E27FC236}">
                <a16:creationId xmlns:a16="http://schemas.microsoft.com/office/drawing/2014/main" id="{0638C7F1-3FB0-8312-660B-4B52A20E0586}"/>
              </a:ext>
            </a:extLst>
          </p:cNvPr>
          <p:cNvSpPr txBox="1"/>
          <p:nvPr/>
        </p:nvSpPr>
        <p:spPr>
          <a:xfrm>
            <a:off x="838200" y="901389"/>
            <a:ext cx="54102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i="0" dirty="0" err="1">
                <a:effectLst/>
                <a:latin typeface="Söhne"/>
              </a:rPr>
              <a:t>DBus</a:t>
            </a:r>
            <a:r>
              <a:rPr lang="en-US" altLang="ko-KR" sz="5400" b="1" i="0" dirty="0">
                <a:effectLst/>
                <a:latin typeface="Söhne"/>
              </a:rPr>
              <a:t> </a:t>
            </a:r>
            <a:r>
              <a:rPr lang="ko-KR" altLang="en-US" sz="5400" b="1" i="0" dirty="0">
                <a:effectLst/>
                <a:latin typeface="Söhne"/>
              </a:rPr>
              <a:t>라이브러리</a:t>
            </a:r>
            <a:endParaRPr lang="en-US" altLang="ko-KR" sz="5400" dirty="0"/>
          </a:p>
        </p:txBody>
      </p:sp>
      <p:sp>
        <p:nvSpPr>
          <p:cNvPr id="5" name="AutoShape 2" descr="D-Bus Communication Process in Korean">
            <a:extLst>
              <a:ext uri="{FF2B5EF4-FFF2-40B4-BE49-F238E27FC236}">
                <a16:creationId xmlns:a16="http://schemas.microsoft.com/office/drawing/2014/main" id="{9C306059-8A2C-77E6-66BD-EEE8869E2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99110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D-Bus Communication Process in Korean">
            <a:extLst>
              <a:ext uri="{FF2B5EF4-FFF2-40B4-BE49-F238E27FC236}">
                <a16:creationId xmlns:a16="http://schemas.microsoft.com/office/drawing/2014/main" id="{A972806A-3CD0-06FA-51BE-8C0A16DEA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5182642"/>
            <a:ext cx="9867900" cy="98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3E3F6-C76B-7B69-DA7F-A3AC0138E949}"/>
              </a:ext>
            </a:extLst>
          </p:cNvPr>
          <p:cNvSpPr txBox="1"/>
          <p:nvPr/>
        </p:nvSpPr>
        <p:spPr>
          <a:xfrm>
            <a:off x="4572000" y="6371495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서비스 이름을 잃었을 때의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콜백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이 경우 프로그램을 종료합니다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. */</a:t>
            </a:r>
            <a:endParaRPr lang="ko-KR" altLang="en-US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static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void</a:t>
            </a:r>
            <a:endParaRPr lang="en-US" altLang="ko-KR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on_name_lost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GDBusConnection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connection,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gchar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name,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    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gpointer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user_data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exit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4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1721</Words>
  <Application>Microsoft Office PowerPoint</Application>
  <PresentationFormat>사용자 지정</PresentationFormat>
  <Paragraphs>226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CJK KR Bold</vt:lpstr>
      <vt:lpstr>Noto Sans CJK KR Light</vt:lpstr>
      <vt:lpstr>Söhne</vt:lpstr>
      <vt:lpstr>맑은 고딕</vt:lpstr>
      <vt:lpstr>Arial</vt:lpstr>
      <vt:lpstr>Calibri</vt:lpstr>
      <vt:lpstr>Cascadia Code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문상원/(협력사) 연구원/Cluster Unit(sangwon97.moon@lgepartner.com)</cp:lastModifiedBy>
  <cp:revision>9</cp:revision>
  <dcterms:created xsi:type="dcterms:W3CDTF">2023-12-20T10:21:18Z</dcterms:created>
  <dcterms:modified xsi:type="dcterms:W3CDTF">2023-12-22T04:36:57Z</dcterms:modified>
</cp:coreProperties>
</file>