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9" d="100"/>
          <a:sy n="49" d="100"/>
        </p:scale>
        <p:origin x="42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B73448-37EC-4CE1-959D-3F7B9E368C47}" type="datetimeFigureOut">
              <a:rPr lang="ko-KR" altLang="en-US" smtClean="0"/>
              <a:t>2023-12-27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7A6591-751B-4078-B3D4-6A6F6B1376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503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7A6591-751B-4078-B3D4-6A6F6B13761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7071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7A6591-751B-4078-B3D4-6A6F6B13761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2557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7A6591-751B-4078-B3D4-6A6F6B13761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0495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7A6591-751B-4078-B3D4-6A6F6B13761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479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931959" y="2291567"/>
            <a:ext cx="17365566" cy="163121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0" dirty="0" err="1">
                <a:solidFill>
                  <a:srgbClr val="5D5D5D"/>
                </a:solidFill>
                <a:latin typeface="Noto Sans CJK KR Bold" pitchFamily="34" charset="0"/>
                <a:cs typeface="Noto Sans CJK KR Bold" pitchFamily="34" charset="0"/>
              </a:rPr>
              <a:t>D_bus</a:t>
            </a:r>
            <a:r>
              <a:rPr lang="ko-KR" altLang="en-US" sz="10000" dirty="0">
                <a:solidFill>
                  <a:srgbClr val="5D5D5D"/>
                </a:solidFill>
                <a:latin typeface="Noto Sans CJK KR Bold" pitchFamily="34" charset="0"/>
                <a:cs typeface="Noto Sans CJK KR Bold" pitchFamily="34" charset="0"/>
              </a:rPr>
              <a:t>통신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sp>
        <p:nvSpPr>
          <p:cNvPr id="2" name="Object 33">
            <a:extLst>
              <a:ext uri="{FF2B5EF4-FFF2-40B4-BE49-F238E27FC236}">
                <a16:creationId xmlns:a16="http://schemas.microsoft.com/office/drawing/2014/main" id="{0638C7F1-3FB0-8312-660B-4B52A20E0586}"/>
              </a:ext>
            </a:extLst>
          </p:cNvPr>
          <p:cNvSpPr txBox="1"/>
          <p:nvPr/>
        </p:nvSpPr>
        <p:spPr>
          <a:xfrm>
            <a:off x="838200" y="901389"/>
            <a:ext cx="5410200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5400" b="1" i="0" dirty="0" err="1">
                <a:effectLst/>
                <a:latin typeface="Söhne"/>
              </a:rPr>
              <a:t>DBus</a:t>
            </a:r>
            <a:r>
              <a:rPr lang="en-US" altLang="ko-KR" sz="5400" b="1" i="0" dirty="0">
                <a:effectLst/>
                <a:latin typeface="Söhne"/>
              </a:rPr>
              <a:t> </a:t>
            </a:r>
            <a:r>
              <a:rPr lang="ko-KR" altLang="en-US" sz="5400" b="1" i="0" dirty="0">
                <a:effectLst/>
                <a:latin typeface="Söhne"/>
              </a:rPr>
              <a:t>라이브러리</a:t>
            </a:r>
            <a:endParaRPr lang="en-US" altLang="ko-KR" sz="5400" dirty="0"/>
          </a:p>
        </p:txBody>
      </p:sp>
      <p:sp>
        <p:nvSpPr>
          <p:cNvPr id="5" name="AutoShape 2" descr="D-Bus Communication Process in Korean">
            <a:extLst>
              <a:ext uri="{FF2B5EF4-FFF2-40B4-BE49-F238E27FC236}">
                <a16:creationId xmlns:a16="http://schemas.microsoft.com/office/drawing/2014/main" id="{9C306059-8A2C-77E6-66BD-EEE8869E2C4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81200" y="4991100"/>
            <a:ext cx="7315200" cy="731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4" descr="D-Bus Communication Process in Korean">
            <a:extLst>
              <a:ext uri="{FF2B5EF4-FFF2-40B4-BE49-F238E27FC236}">
                <a16:creationId xmlns:a16="http://schemas.microsoft.com/office/drawing/2014/main" id="{A972806A-3CD0-06FA-51BE-8C0A16DEAA2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43300" y="5182642"/>
            <a:ext cx="9867900" cy="986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EA4869-4A6E-87D7-0FED-1A3991AA7C66}"/>
              </a:ext>
            </a:extLst>
          </p:cNvPr>
          <p:cNvSpPr txBox="1"/>
          <p:nvPr/>
        </p:nvSpPr>
        <p:spPr>
          <a:xfrm>
            <a:off x="4572000" y="2493510"/>
            <a:ext cx="9144000" cy="5847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b="0" dirty="0">
                <a:solidFill>
                  <a:srgbClr val="6A9955"/>
                </a:solidFill>
                <a:effectLst/>
                <a:latin typeface="Cascadia Code" panose="020B0609020000020004" pitchFamily="49" charset="0"/>
              </a:rPr>
              <a:t>/* </a:t>
            </a:r>
            <a:r>
              <a:rPr lang="ko-KR" altLang="en-US" sz="1100" b="0" dirty="0">
                <a:solidFill>
                  <a:srgbClr val="6A9955"/>
                </a:solidFill>
                <a:effectLst/>
                <a:latin typeface="Cascadia Code" panose="020B0609020000020004" pitchFamily="49" charset="0"/>
              </a:rPr>
              <a:t>메인 함수</a:t>
            </a:r>
            <a:r>
              <a:rPr lang="en-US" altLang="ko-KR" sz="1100" b="0" dirty="0">
                <a:solidFill>
                  <a:srgbClr val="6A9955"/>
                </a:solidFill>
                <a:effectLst/>
                <a:latin typeface="Cascadia Code" panose="020B0609020000020004" pitchFamily="49" charset="0"/>
              </a:rPr>
              <a:t>. </a:t>
            </a:r>
            <a:r>
              <a:rPr lang="en-US" altLang="ko-KR" sz="1100" b="0" dirty="0" err="1">
                <a:solidFill>
                  <a:srgbClr val="6A9955"/>
                </a:solidFill>
                <a:effectLst/>
                <a:latin typeface="Cascadia Code" panose="020B0609020000020004" pitchFamily="49" charset="0"/>
              </a:rPr>
              <a:t>GDBus</a:t>
            </a:r>
            <a:r>
              <a:rPr lang="en-US" altLang="ko-KR" sz="1100" b="0" dirty="0">
                <a:solidFill>
                  <a:srgbClr val="6A9955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ko-KR" altLang="en-US" sz="1100" b="0" dirty="0">
                <a:solidFill>
                  <a:srgbClr val="6A9955"/>
                </a:solidFill>
                <a:effectLst/>
                <a:latin typeface="Cascadia Code" panose="020B0609020000020004" pitchFamily="49" charset="0"/>
              </a:rPr>
              <a:t>시스템을 초기화하고</a:t>
            </a:r>
            <a:r>
              <a:rPr lang="en-US" altLang="ko-KR" sz="1100" b="0" dirty="0">
                <a:solidFill>
                  <a:srgbClr val="6A9955"/>
                </a:solidFill>
                <a:effectLst/>
                <a:latin typeface="Cascadia Code" panose="020B0609020000020004" pitchFamily="49" charset="0"/>
              </a:rPr>
              <a:t>, </a:t>
            </a:r>
            <a:r>
              <a:rPr lang="ko-KR" altLang="en-US" sz="1100" b="0" dirty="0">
                <a:solidFill>
                  <a:srgbClr val="6A9955"/>
                </a:solidFill>
                <a:effectLst/>
                <a:latin typeface="Cascadia Code" panose="020B0609020000020004" pitchFamily="49" charset="0"/>
              </a:rPr>
              <a:t>서비스를 설정하며</a:t>
            </a:r>
            <a:r>
              <a:rPr lang="en-US" altLang="ko-KR" sz="1100" b="0" dirty="0">
                <a:solidFill>
                  <a:srgbClr val="6A9955"/>
                </a:solidFill>
                <a:effectLst/>
                <a:latin typeface="Cascadia Code" panose="020B0609020000020004" pitchFamily="49" charset="0"/>
              </a:rPr>
              <a:t>, </a:t>
            </a:r>
            <a:r>
              <a:rPr lang="ko-KR" altLang="en-US" sz="1100" b="0" dirty="0">
                <a:solidFill>
                  <a:srgbClr val="6A9955"/>
                </a:solidFill>
                <a:effectLst/>
                <a:latin typeface="Cascadia Code" panose="020B0609020000020004" pitchFamily="49" charset="0"/>
              </a:rPr>
              <a:t>메인 루프를 실행합니다</a:t>
            </a:r>
            <a:r>
              <a:rPr lang="en-US" altLang="ko-KR" sz="1100" b="0" dirty="0">
                <a:solidFill>
                  <a:srgbClr val="6A9955"/>
                </a:solidFill>
                <a:effectLst/>
                <a:latin typeface="Cascadia Code" panose="020B0609020000020004" pitchFamily="49" charset="0"/>
              </a:rPr>
              <a:t>. */</a:t>
            </a:r>
            <a:endParaRPr lang="ko-KR" altLang="en-US" sz="1100" b="0" dirty="0">
              <a:solidFill>
                <a:srgbClr val="CCCCCC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US" altLang="ko-KR" sz="1100" b="0" dirty="0">
                <a:solidFill>
                  <a:srgbClr val="569CD6"/>
                </a:solidFill>
                <a:effectLst/>
                <a:latin typeface="Cascadia Code" panose="020B0609020000020004" pitchFamily="49" charset="0"/>
              </a:rPr>
              <a:t>int</a:t>
            </a:r>
            <a:endParaRPr lang="en-US" altLang="ko-KR" sz="1100" b="0" dirty="0">
              <a:solidFill>
                <a:srgbClr val="CCCCCC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US" altLang="ko-KR" sz="1100" b="0" dirty="0">
                <a:solidFill>
                  <a:srgbClr val="DCDCAA"/>
                </a:solidFill>
                <a:effectLst/>
                <a:latin typeface="Cascadia Code" panose="020B0609020000020004" pitchFamily="49" charset="0"/>
              </a:rPr>
              <a:t>main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 (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ascadia Code" panose="020B0609020000020004" pitchFamily="49" charset="0"/>
              </a:rPr>
              <a:t>int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altLang="ko-KR" sz="1100" b="0" dirty="0" err="1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argc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, 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ascadia Code" panose="020B0609020000020004" pitchFamily="49" charset="0"/>
              </a:rPr>
              <a:t>char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*</a:t>
            </a:r>
            <a:r>
              <a:rPr lang="en-US" altLang="ko-KR" sz="1100" b="0" dirty="0" err="1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argv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[])</a:t>
            </a:r>
          </a:p>
          <a:p>
            <a:r>
              <a:rPr lang="en-US" altLang="ko-KR" sz="11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{</a:t>
            </a:r>
          </a:p>
          <a:p>
            <a:r>
              <a:rPr lang="en-US" altLang="ko-KR" sz="11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  </a:t>
            </a:r>
            <a:r>
              <a:rPr lang="en-US" altLang="ko-KR" sz="1100" b="0" dirty="0" err="1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guint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altLang="ko-KR" sz="1100" b="0" dirty="0" err="1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owner_id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;</a:t>
            </a:r>
          </a:p>
          <a:p>
            <a:r>
              <a:rPr lang="en-US" altLang="ko-KR" sz="11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  </a:t>
            </a:r>
            <a:r>
              <a:rPr lang="en-US" altLang="ko-KR" sz="1100" b="0" dirty="0" err="1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GMainLoop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*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loop;</a:t>
            </a:r>
          </a:p>
          <a:p>
            <a:br>
              <a:rPr lang="en-US" altLang="ko-KR" sz="11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</a:br>
            <a:r>
              <a:rPr lang="en-US" altLang="ko-KR" sz="11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  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Cascadia Code" panose="020B0609020000020004" pitchFamily="49" charset="0"/>
              </a:rPr>
              <a:t>g_type_init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 ();</a:t>
            </a:r>
          </a:p>
          <a:p>
            <a:br>
              <a:rPr lang="en-US" altLang="ko-KR" sz="11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</a:br>
            <a:r>
              <a:rPr lang="en-US" altLang="ko-KR" sz="1100" b="0" dirty="0">
                <a:solidFill>
                  <a:srgbClr val="6A9955"/>
                </a:solidFill>
                <a:effectLst/>
                <a:latin typeface="Cascadia Code" panose="020B0609020000020004" pitchFamily="49" charset="0"/>
              </a:rPr>
              <a:t>  /* We are lazy here - we don't want to manually provide</a:t>
            </a:r>
            <a:endParaRPr lang="en-US" altLang="ko-KR" sz="1100" b="0" dirty="0">
              <a:solidFill>
                <a:srgbClr val="CCCCCC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US" altLang="ko-KR" sz="1100" b="0" dirty="0">
                <a:solidFill>
                  <a:srgbClr val="6A9955"/>
                </a:solidFill>
                <a:effectLst/>
                <a:latin typeface="Cascadia Code" panose="020B0609020000020004" pitchFamily="49" charset="0"/>
              </a:rPr>
              <a:t>   * the introspection data structures - so we just build</a:t>
            </a:r>
            <a:endParaRPr lang="en-US" altLang="ko-KR" sz="1100" b="0" dirty="0">
              <a:solidFill>
                <a:srgbClr val="CCCCCC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US" altLang="ko-KR" sz="1100" b="0" dirty="0">
                <a:solidFill>
                  <a:srgbClr val="6A9955"/>
                </a:solidFill>
                <a:effectLst/>
                <a:latin typeface="Cascadia Code" panose="020B0609020000020004" pitchFamily="49" charset="0"/>
              </a:rPr>
              <a:t>   * them from XML.</a:t>
            </a:r>
            <a:endParaRPr lang="en-US" altLang="ko-KR" sz="1100" b="0" dirty="0">
              <a:solidFill>
                <a:srgbClr val="CCCCCC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US" altLang="ko-KR" sz="1100" b="0" dirty="0">
                <a:solidFill>
                  <a:srgbClr val="6A9955"/>
                </a:solidFill>
                <a:effectLst/>
                <a:latin typeface="Cascadia Code" panose="020B0609020000020004" pitchFamily="49" charset="0"/>
              </a:rPr>
              <a:t>   */</a:t>
            </a:r>
            <a:endParaRPr lang="en-US" altLang="ko-KR" sz="1100" b="0" dirty="0">
              <a:solidFill>
                <a:srgbClr val="CCCCCC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US" altLang="ko-KR" sz="11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  </a:t>
            </a:r>
            <a:r>
              <a:rPr lang="en-US" altLang="ko-KR" sz="1100" b="0" dirty="0" err="1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introspection_data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=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Cascadia Code" panose="020B0609020000020004" pitchFamily="49" charset="0"/>
              </a:rPr>
              <a:t>g_dbus_node_info_new_for_xml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 (</a:t>
            </a:r>
            <a:r>
              <a:rPr lang="en-US" altLang="ko-KR" sz="1100" b="0" dirty="0" err="1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introspection_xml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, 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ascadia Code" panose="020B0609020000020004" pitchFamily="49" charset="0"/>
              </a:rPr>
              <a:t>NULL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);</a:t>
            </a:r>
          </a:p>
          <a:p>
            <a:r>
              <a:rPr lang="en-US" altLang="ko-KR" sz="11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  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Cascadia Code" panose="020B0609020000020004" pitchFamily="49" charset="0"/>
              </a:rPr>
              <a:t>g_assert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 (</a:t>
            </a:r>
            <a:r>
              <a:rPr lang="en-US" altLang="ko-KR" sz="1100" b="0" dirty="0" err="1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introspection_data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!=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ascadia Code" panose="020B0609020000020004" pitchFamily="49" charset="0"/>
              </a:rPr>
              <a:t>NULL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);</a:t>
            </a:r>
          </a:p>
          <a:p>
            <a:br>
              <a:rPr lang="en-US" altLang="ko-KR" sz="11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</a:br>
            <a:r>
              <a:rPr lang="en-US" altLang="ko-KR" sz="11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  </a:t>
            </a:r>
            <a:r>
              <a:rPr lang="en-US" altLang="ko-KR" sz="1100" b="0" dirty="0" err="1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owner_id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=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Cascadia Code" panose="020B0609020000020004" pitchFamily="49" charset="0"/>
              </a:rPr>
              <a:t>g_bus_own_name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 (G_BUS_TYPE_SESSION,</a:t>
            </a:r>
          </a:p>
          <a:p>
            <a:r>
              <a:rPr lang="en-US" altLang="ko-KR" sz="11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                             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ascadia Code" panose="020B0609020000020004" pitchFamily="49" charset="0"/>
              </a:rPr>
              <a:t>"</a:t>
            </a:r>
            <a:r>
              <a:rPr lang="en-US" altLang="ko-KR" sz="1100" b="0" dirty="0" err="1">
                <a:solidFill>
                  <a:srgbClr val="CE9178"/>
                </a:solidFill>
                <a:effectLst/>
                <a:latin typeface="Cascadia Code" panose="020B0609020000020004" pitchFamily="49" charset="0"/>
              </a:rPr>
              <a:t>org.gtk.GDBus.TestServer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ascadia Code" panose="020B0609020000020004" pitchFamily="49" charset="0"/>
              </a:rPr>
              <a:t>"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,</a:t>
            </a:r>
          </a:p>
          <a:p>
            <a:r>
              <a:rPr lang="en-US" altLang="ko-KR" sz="11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                             G_BUS_NAME_OWNER_FLAGS_NONE,</a:t>
            </a:r>
          </a:p>
          <a:p>
            <a:r>
              <a:rPr lang="en-US" altLang="ko-KR" sz="11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                             </a:t>
            </a:r>
            <a:r>
              <a:rPr lang="en-US" altLang="ko-KR" sz="1100" b="0" dirty="0" err="1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on_bus_acquired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,</a:t>
            </a:r>
          </a:p>
          <a:p>
            <a:r>
              <a:rPr lang="en-US" altLang="ko-KR" sz="11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                             </a:t>
            </a:r>
            <a:r>
              <a:rPr lang="en-US" altLang="ko-KR" sz="1100" b="0" dirty="0" err="1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on_name_acquired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,</a:t>
            </a:r>
          </a:p>
          <a:p>
            <a:r>
              <a:rPr lang="en-US" altLang="ko-KR" sz="11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                             </a:t>
            </a:r>
            <a:r>
              <a:rPr lang="en-US" altLang="ko-KR" sz="1100" b="0" dirty="0" err="1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on_name_lost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,</a:t>
            </a:r>
          </a:p>
          <a:p>
            <a:r>
              <a:rPr lang="en-US" altLang="ko-KR" sz="11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                             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ascadia Code" panose="020B0609020000020004" pitchFamily="49" charset="0"/>
              </a:rPr>
              <a:t>NULL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,</a:t>
            </a:r>
          </a:p>
          <a:p>
            <a:r>
              <a:rPr lang="en-US" altLang="ko-KR" sz="11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                             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ascadia Code" panose="020B0609020000020004" pitchFamily="49" charset="0"/>
              </a:rPr>
              <a:t>NULL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);</a:t>
            </a:r>
          </a:p>
          <a:p>
            <a:br>
              <a:rPr lang="en-US" altLang="ko-KR" sz="11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</a:br>
            <a:r>
              <a:rPr lang="en-US" altLang="ko-KR" sz="11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  loop 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=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Cascadia Code" panose="020B0609020000020004" pitchFamily="49" charset="0"/>
              </a:rPr>
              <a:t>g_main_loop_new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 (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ascadia Code" panose="020B0609020000020004" pitchFamily="49" charset="0"/>
              </a:rPr>
              <a:t>NULL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, FALSE);</a:t>
            </a:r>
          </a:p>
          <a:p>
            <a:r>
              <a:rPr lang="en-US" altLang="ko-KR" sz="11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 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ascadia Code" panose="020B0609020000020004" pitchFamily="49" charset="0"/>
              </a:rPr>
              <a:t>g_main_loop_run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 (loop);</a:t>
            </a:r>
          </a:p>
          <a:p>
            <a:br>
              <a:rPr lang="en-US" altLang="ko-KR" sz="11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</a:br>
            <a:r>
              <a:rPr lang="en-US" altLang="ko-KR" sz="11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 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ascadia Code" panose="020B0609020000020004" pitchFamily="49" charset="0"/>
              </a:rPr>
              <a:t>g_bus_unown_name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 (</a:t>
            </a:r>
            <a:r>
              <a:rPr lang="en-US" altLang="ko-KR" sz="1100" b="0" dirty="0" err="1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owner_id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);</a:t>
            </a:r>
          </a:p>
          <a:p>
            <a:br>
              <a:rPr lang="en-US" altLang="ko-KR" sz="11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</a:br>
            <a:r>
              <a:rPr lang="en-US" altLang="ko-KR" sz="11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 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ascadia Code" panose="020B0609020000020004" pitchFamily="49" charset="0"/>
              </a:rPr>
              <a:t>g_dbus_node_info_unref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 (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ascadia Code" panose="020B0609020000020004" pitchFamily="49" charset="0"/>
              </a:rPr>
              <a:t>introspection_data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);</a:t>
            </a:r>
          </a:p>
          <a:p>
            <a:br>
              <a:rPr lang="en-US" altLang="ko-KR" sz="11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</a:br>
            <a:r>
              <a:rPr lang="en-US" altLang="ko-KR" sz="11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  </a:t>
            </a:r>
            <a:r>
              <a:rPr lang="en-US" altLang="ko-KR" sz="1100" b="0" dirty="0">
                <a:solidFill>
                  <a:srgbClr val="C586C0"/>
                </a:solidFill>
                <a:effectLst/>
                <a:latin typeface="Cascadia Code" panose="020B0609020000020004" pitchFamily="49" charset="0"/>
              </a:rPr>
              <a:t>return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Cascadia Code" panose="020B0609020000020004" pitchFamily="49" charset="0"/>
              </a:rPr>
              <a:t>0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;</a:t>
            </a:r>
          </a:p>
          <a:p>
            <a:r>
              <a:rPr lang="en-US" altLang="ko-KR" sz="11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74463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57247" y="4560132"/>
            <a:ext cx="16633896" cy="14286"/>
            <a:chOff x="857247" y="4560132"/>
            <a:chExt cx="16633896" cy="1428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7247" y="4560132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25909" y="5694414"/>
            <a:ext cx="16633896" cy="14286"/>
            <a:chOff x="825909" y="5694414"/>
            <a:chExt cx="16633896" cy="1428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909" y="5694414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03718" y="6828697"/>
            <a:ext cx="16633896" cy="14286"/>
            <a:chOff x="803718" y="6828697"/>
            <a:chExt cx="16633896" cy="1428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3718" y="682869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781526" y="7962979"/>
            <a:ext cx="16633896" cy="14286"/>
            <a:chOff x="781526" y="7962979"/>
            <a:chExt cx="16633896" cy="14286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1526" y="7962979"/>
              <a:ext cx="16633896" cy="14286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2692276" y="2576819"/>
            <a:ext cx="4222560" cy="6155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400" kern="0" spc="-100" dirty="0">
                <a:solidFill>
                  <a:srgbClr val="5D5D5D"/>
                </a:solidFill>
                <a:latin typeface="Noto Sans CJK KR Light" pitchFamily="34" charset="0"/>
              </a:rPr>
              <a:t>D-Bus </a:t>
            </a:r>
            <a:r>
              <a:rPr lang="ko-KR" altLang="en-US" sz="3400" kern="0" spc="-100" dirty="0">
                <a:solidFill>
                  <a:srgbClr val="5D5D5D"/>
                </a:solidFill>
                <a:latin typeface="Noto Sans CJK KR Light" pitchFamily="34" charset="0"/>
              </a:rPr>
              <a:t>통신이란</a:t>
            </a:r>
            <a:r>
              <a:rPr lang="en-US" altLang="ko-KR" sz="3400" kern="0" spc="-100" dirty="0">
                <a:solidFill>
                  <a:srgbClr val="5D5D5D"/>
                </a:solidFill>
                <a:latin typeface="Noto Sans CJK KR Light" pitchFamily="34" charset="0"/>
              </a:rPr>
              <a:t>?</a:t>
            </a:r>
            <a:endParaRPr lang="en-US" dirty="0"/>
          </a:p>
        </p:txBody>
      </p:sp>
      <p:sp>
        <p:nvSpPr>
          <p:cNvPr id="21" name="Object 21"/>
          <p:cNvSpPr txBox="1"/>
          <p:nvPr/>
        </p:nvSpPr>
        <p:spPr>
          <a:xfrm>
            <a:off x="9695483" y="9460419"/>
            <a:ext cx="7795660" cy="5237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000" dirty="0">
                <a:solidFill>
                  <a:srgbClr val="C1C1C1"/>
                </a:solidFill>
                <a:latin typeface="Noto Sans CJK KR Light" pitchFamily="34" charset="0"/>
                <a:cs typeface="Noto Sans CJK KR Light" pitchFamily="34" charset="0"/>
              </a:rPr>
              <a:t>데이터 시각화를 위한 프레젠테이션</a:t>
            </a:r>
            <a:endParaRPr lang="en-US" dirty="0"/>
          </a:p>
        </p:txBody>
      </p:sp>
      <p:sp>
        <p:nvSpPr>
          <p:cNvPr id="23" name="Object 23"/>
          <p:cNvSpPr txBox="1"/>
          <p:nvPr/>
        </p:nvSpPr>
        <p:spPr>
          <a:xfrm>
            <a:off x="825909" y="9460419"/>
            <a:ext cx="10109475" cy="5237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000" dirty="0">
                <a:solidFill>
                  <a:srgbClr val="C1C1C1"/>
                </a:solidFill>
                <a:latin typeface="Noto Sans CJK KR Light" pitchFamily="34" charset="0"/>
                <a:cs typeface="Noto Sans CJK KR Light" pitchFamily="34" charset="0"/>
              </a:rPr>
              <a:t>PRESENTATION FOR DATA VISUALIZATION </a:t>
            </a:r>
            <a:endParaRPr lang="en-US" dirty="0"/>
          </a:p>
        </p:txBody>
      </p:sp>
      <p:sp>
        <p:nvSpPr>
          <p:cNvPr id="24" name="Object 24"/>
          <p:cNvSpPr txBox="1"/>
          <p:nvPr/>
        </p:nvSpPr>
        <p:spPr>
          <a:xfrm>
            <a:off x="2692277" y="3755042"/>
            <a:ext cx="6452792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3600" b="1" i="0" dirty="0">
                <a:effectLst/>
                <a:latin typeface="Söhne"/>
              </a:rPr>
              <a:t>D-Bus </a:t>
            </a:r>
            <a:r>
              <a:rPr lang="ko-KR" altLang="en-US" sz="3600" b="1" i="0" dirty="0">
                <a:effectLst/>
                <a:latin typeface="Söhne"/>
              </a:rPr>
              <a:t>의 과정</a:t>
            </a:r>
            <a:endParaRPr lang="en-US" dirty="0"/>
          </a:p>
        </p:txBody>
      </p:sp>
      <p:sp>
        <p:nvSpPr>
          <p:cNvPr id="25" name="Object 25"/>
          <p:cNvSpPr txBox="1"/>
          <p:nvPr/>
        </p:nvSpPr>
        <p:spPr>
          <a:xfrm>
            <a:off x="2486929" y="4851829"/>
            <a:ext cx="8175387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3600" b="1" i="0" dirty="0" err="1">
                <a:effectLst/>
                <a:latin typeface="Söhne"/>
              </a:rPr>
              <a:t>DBus</a:t>
            </a:r>
            <a:r>
              <a:rPr lang="en-US" altLang="ko-KR" sz="3600" b="1" i="0" dirty="0">
                <a:effectLst/>
                <a:latin typeface="Söhne"/>
              </a:rPr>
              <a:t> </a:t>
            </a:r>
            <a:r>
              <a:rPr lang="ko-KR" altLang="en-US" sz="3600" b="1" i="0" dirty="0">
                <a:effectLst/>
                <a:latin typeface="Söhne"/>
              </a:rPr>
              <a:t>라이브러리</a:t>
            </a:r>
            <a:endParaRPr lang="en-US" dirty="0"/>
          </a:p>
        </p:txBody>
      </p:sp>
      <p:sp>
        <p:nvSpPr>
          <p:cNvPr id="26" name="Object 26"/>
          <p:cNvSpPr txBox="1"/>
          <p:nvPr/>
        </p:nvSpPr>
        <p:spPr>
          <a:xfrm>
            <a:off x="2692277" y="8229276"/>
            <a:ext cx="6560016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600" b="1" i="0" dirty="0">
                <a:effectLst/>
                <a:latin typeface="Söhne"/>
              </a:rPr>
              <a:t>질문 및 답변</a:t>
            </a:r>
            <a:endParaRPr lang="en-US" dirty="0"/>
          </a:p>
        </p:txBody>
      </p:sp>
      <p:sp>
        <p:nvSpPr>
          <p:cNvPr id="27" name="Object 27"/>
          <p:cNvSpPr txBox="1"/>
          <p:nvPr/>
        </p:nvSpPr>
        <p:spPr>
          <a:xfrm>
            <a:off x="2692277" y="6020905"/>
            <a:ext cx="7764693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600" b="1" i="0" dirty="0">
                <a:effectLst/>
                <a:latin typeface="Söhne"/>
              </a:rPr>
              <a:t>예제 코드</a:t>
            </a:r>
            <a:endParaRPr lang="en-US" dirty="0"/>
          </a:p>
        </p:txBody>
      </p:sp>
      <p:sp>
        <p:nvSpPr>
          <p:cNvPr id="28" name="Object 28"/>
          <p:cNvSpPr txBox="1"/>
          <p:nvPr/>
        </p:nvSpPr>
        <p:spPr>
          <a:xfrm>
            <a:off x="9888968" y="451134"/>
            <a:ext cx="7570837" cy="63998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400" dirty="0">
                <a:solidFill>
                  <a:srgbClr val="5D5D5D"/>
                </a:solidFill>
                <a:latin typeface="Noto Sans CJK KR Bold" pitchFamily="34" charset="0"/>
                <a:cs typeface="Noto Sans CJK KR Bold" pitchFamily="34" charset="0"/>
              </a:rPr>
              <a:t>TABLE OF CONTENTS</a:t>
            </a:r>
            <a:endParaRPr lang="en-US" dirty="0"/>
          </a:p>
        </p:txBody>
      </p:sp>
      <p:sp>
        <p:nvSpPr>
          <p:cNvPr id="29" name="Object 29"/>
          <p:cNvSpPr txBox="1"/>
          <p:nvPr/>
        </p:nvSpPr>
        <p:spPr>
          <a:xfrm>
            <a:off x="2692277" y="7133089"/>
            <a:ext cx="7768857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600" b="1" i="0" dirty="0">
                <a:effectLst/>
                <a:latin typeface="Söhne"/>
              </a:rPr>
              <a:t>통신 과정</a:t>
            </a:r>
            <a:endParaRPr lang="en-US" dirty="0"/>
          </a:p>
        </p:txBody>
      </p:sp>
      <p:grpSp>
        <p:nvGrpSpPr>
          <p:cNvPr id="1007" name="그룹 1007"/>
          <p:cNvGrpSpPr/>
          <p:nvPr/>
        </p:nvGrpSpPr>
        <p:grpSpPr>
          <a:xfrm>
            <a:off x="825909" y="3425849"/>
            <a:ext cx="16633896" cy="14286"/>
            <a:chOff x="825909" y="3425849"/>
            <a:chExt cx="16633896" cy="14286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909" y="3425849"/>
              <a:ext cx="16633896" cy="14286"/>
            </a:xfrm>
            <a:prstGeom prst="rect">
              <a:avLst/>
            </a:prstGeom>
          </p:spPr>
        </p:pic>
      </p:grpSp>
      <p:sp>
        <p:nvSpPr>
          <p:cNvPr id="33" name="Object 33"/>
          <p:cNvSpPr txBox="1"/>
          <p:nvPr/>
        </p:nvSpPr>
        <p:spPr>
          <a:xfrm>
            <a:off x="949719" y="1216714"/>
            <a:ext cx="1510247" cy="8617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5000" kern="0" spc="-100" dirty="0">
                <a:solidFill>
                  <a:srgbClr val="C1C1C1"/>
                </a:solidFill>
                <a:latin typeface="Noto Sans CJK KR Bold" pitchFamily="34" charset="0"/>
                <a:cs typeface="Noto Sans CJK KR Bold" pitchFamily="34" charset="0"/>
              </a:rPr>
              <a:t>목차</a:t>
            </a:r>
            <a:endParaRPr lang="en-US" dirty="0"/>
          </a:p>
        </p:txBody>
      </p:sp>
      <p:sp>
        <p:nvSpPr>
          <p:cNvPr id="34" name="Object 34"/>
          <p:cNvSpPr txBox="1"/>
          <p:nvPr/>
        </p:nvSpPr>
        <p:spPr>
          <a:xfrm>
            <a:off x="857247" y="3517829"/>
            <a:ext cx="1510247" cy="1331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kern="0" spc="-100" dirty="0">
                <a:solidFill>
                  <a:srgbClr val="C1C1C1"/>
                </a:solidFill>
                <a:latin typeface="Noto Sans CJK KR Bold" pitchFamily="34" charset="0"/>
                <a:cs typeface="Noto Sans CJK KR Bold" pitchFamily="34" charset="0"/>
              </a:rPr>
              <a:t>02</a:t>
            </a:r>
            <a:endParaRPr lang="en-US" dirty="0"/>
          </a:p>
        </p:txBody>
      </p:sp>
      <p:sp>
        <p:nvSpPr>
          <p:cNvPr id="35" name="Object 35"/>
          <p:cNvSpPr txBox="1"/>
          <p:nvPr/>
        </p:nvSpPr>
        <p:spPr>
          <a:xfrm>
            <a:off x="825909" y="4651562"/>
            <a:ext cx="1510247" cy="1331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kern="0" spc="-100" dirty="0">
                <a:solidFill>
                  <a:srgbClr val="C1C1C1"/>
                </a:solidFill>
                <a:latin typeface="Noto Sans CJK KR Bold" pitchFamily="34" charset="0"/>
                <a:cs typeface="Noto Sans CJK KR Bold" pitchFamily="34" charset="0"/>
              </a:rPr>
              <a:t>03</a:t>
            </a:r>
            <a:endParaRPr lang="en-US" dirty="0"/>
          </a:p>
        </p:txBody>
      </p:sp>
      <p:sp>
        <p:nvSpPr>
          <p:cNvPr id="36" name="Object 36"/>
          <p:cNvSpPr txBox="1"/>
          <p:nvPr/>
        </p:nvSpPr>
        <p:spPr>
          <a:xfrm>
            <a:off x="825909" y="5788962"/>
            <a:ext cx="1510247" cy="1331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kern="0" spc="-100" dirty="0">
                <a:solidFill>
                  <a:srgbClr val="C1C1C1"/>
                </a:solidFill>
                <a:latin typeface="Noto Sans CJK KR Bold" pitchFamily="34" charset="0"/>
                <a:cs typeface="Noto Sans CJK KR Bold" pitchFamily="34" charset="0"/>
              </a:rPr>
              <a:t>04</a:t>
            </a:r>
            <a:endParaRPr lang="en-US" dirty="0"/>
          </a:p>
        </p:txBody>
      </p:sp>
      <p:sp>
        <p:nvSpPr>
          <p:cNvPr id="37" name="Object 37"/>
          <p:cNvSpPr txBox="1"/>
          <p:nvPr/>
        </p:nvSpPr>
        <p:spPr>
          <a:xfrm>
            <a:off x="825909" y="6932771"/>
            <a:ext cx="1510247" cy="1331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kern="0" spc="-100" dirty="0">
                <a:solidFill>
                  <a:srgbClr val="C1C1C1"/>
                </a:solidFill>
                <a:latin typeface="Noto Sans CJK KR Bold" pitchFamily="34" charset="0"/>
                <a:cs typeface="Noto Sans CJK KR Bold" pitchFamily="34" charset="0"/>
              </a:rPr>
              <a:t>05</a:t>
            </a:r>
            <a:endParaRPr lang="en-US" dirty="0"/>
          </a:p>
        </p:txBody>
      </p:sp>
      <p:sp>
        <p:nvSpPr>
          <p:cNvPr id="38" name="Object 38"/>
          <p:cNvSpPr txBox="1"/>
          <p:nvPr/>
        </p:nvSpPr>
        <p:spPr>
          <a:xfrm>
            <a:off x="825909" y="8038476"/>
            <a:ext cx="1510247" cy="1331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kern="0" spc="-100" dirty="0">
                <a:solidFill>
                  <a:srgbClr val="C1C1C1"/>
                </a:solidFill>
                <a:latin typeface="Noto Sans CJK KR Bold" pitchFamily="34" charset="0"/>
                <a:cs typeface="Noto Sans CJK KR Bold" pitchFamily="34" charset="0"/>
              </a:rPr>
              <a:t>06</a:t>
            </a:r>
            <a:endParaRPr lang="en-US" dirty="0"/>
          </a:p>
        </p:txBody>
      </p:sp>
      <p:sp>
        <p:nvSpPr>
          <p:cNvPr id="2" name="Object 33">
            <a:extLst>
              <a:ext uri="{FF2B5EF4-FFF2-40B4-BE49-F238E27FC236}">
                <a16:creationId xmlns:a16="http://schemas.microsoft.com/office/drawing/2014/main" id="{3B0DC039-1555-3232-D5D3-75E444281164}"/>
              </a:ext>
            </a:extLst>
          </p:cNvPr>
          <p:cNvSpPr txBox="1"/>
          <p:nvPr/>
        </p:nvSpPr>
        <p:spPr>
          <a:xfrm>
            <a:off x="1009647" y="2558128"/>
            <a:ext cx="1510247" cy="1331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kern="0" spc="-100" dirty="0">
                <a:solidFill>
                  <a:srgbClr val="C1C1C1"/>
                </a:solidFill>
                <a:latin typeface="Noto Sans CJK KR Bold" pitchFamily="34" charset="0"/>
                <a:cs typeface="Noto Sans CJK KR Bold" pitchFamily="34" charset="0"/>
              </a:rPr>
              <a:t>01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sp>
        <p:nvSpPr>
          <p:cNvPr id="2" name="Object 33">
            <a:extLst>
              <a:ext uri="{FF2B5EF4-FFF2-40B4-BE49-F238E27FC236}">
                <a16:creationId xmlns:a16="http://schemas.microsoft.com/office/drawing/2014/main" id="{0638C7F1-3FB0-8312-660B-4B52A20E0586}"/>
              </a:ext>
            </a:extLst>
          </p:cNvPr>
          <p:cNvSpPr txBox="1"/>
          <p:nvPr/>
        </p:nvSpPr>
        <p:spPr>
          <a:xfrm>
            <a:off x="990600" y="974823"/>
            <a:ext cx="5410200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5400" kern="0" spc="-100" dirty="0">
                <a:solidFill>
                  <a:srgbClr val="5D5D5D"/>
                </a:solidFill>
                <a:latin typeface="Noto Sans CJK KR Light" pitchFamily="34" charset="0"/>
              </a:rPr>
              <a:t>D-Bus </a:t>
            </a:r>
            <a:r>
              <a:rPr lang="ko-KR" altLang="en-US" sz="5400" kern="0" spc="-100" dirty="0">
                <a:solidFill>
                  <a:srgbClr val="5D5D5D"/>
                </a:solidFill>
                <a:latin typeface="Noto Sans CJK KR Light" pitchFamily="34" charset="0"/>
              </a:rPr>
              <a:t>통신이란</a:t>
            </a:r>
            <a:r>
              <a:rPr lang="en-US" altLang="ko-KR" sz="5400" kern="0" spc="-100" dirty="0">
                <a:solidFill>
                  <a:srgbClr val="5D5D5D"/>
                </a:solidFill>
                <a:latin typeface="Noto Sans CJK KR Light" pitchFamily="34" charset="0"/>
              </a:rPr>
              <a:t>?</a:t>
            </a:r>
            <a:endParaRPr lang="en-US" altLang="ko-KR" sz="5400" dirty="0"/>
          </a:p>
        </p:txBody>
      </p:sp>
      <p:sp>
        <p:nvSpPr>
          <p:cNvPr id="4" name="Object 24">
            <a:extLst>
              <a:ext uri="{FF2B5EF4-FFF2-40B4-BE49-F238E27FC236}">
                <a16:creationId xmlns:a16="http://schemas.microsoft.com/office/drawing/2014/main" id="{89FB7427-E2EC-5F94-2FB6-2D880F20B4C4}"/>
              </a:ext>
            </a:extLst>
          </p:cNvPr>
          <p:cNvSpPr txBox="1"/>
          <p:nvPr/>
        </p:nvSpPr>
        <p:spPr>
          <a:xfrm>
            <a:off x="10769476" y="4333280"/>
            <a:ext cx="5537324" cy="23083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600" b="0" i="0" dirty="0">
                <a:solidFill>
                  <a:srgbClr val="374151"/>
                </a:solidFill>
                <a:effectLst/>
                <a:latin typeface="Söhne"/>
              </a:rPr>
              <a:t>동일한 머신 상의 여러 프로세스 간의 통신을 가능하게 하는 메시지 중심의 미들웨어입니다</a:t>
            </a:r>
            <a:r>
              <a:rPr lang="en-US" altLang="ko-KR" sz="3600" dirty="0">
                <a:solidFill>
                  <a:srgbClr val="374151"/>
                </a:solidFill>
                <a:latin typeface="Söhne"/>
              </a:rPr>
              <a:t>.</a:t>
            </a:r>
            <a:endParaRPr lang="en-US" dirty="0"/>
          </a:p>
        </p:txBody>
      </p:sp>
      <p:pic>
        <p:nvPicPr>
          <p:cNvPr id="1026" name="Picture 2" descr="D-Bus를 사용한 프로세스">
            <a:extLst>
              <a:ext uri="{FF2B5EF4-FFF2-40B4-BE49-F238E27FC236}">
                <a16:creationId xmlns:a16="http://schemas.microsoft.com/office/drawing/2014/main" id="{E765FA6E-6454-F4DB-045C-453C881A8F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009900"/>
            <a:ext cx="7086600" cy="4955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0817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sp>
        <p:nvSpPr>
          <p:cNvPr id="2" name="Object 33">
            <a:extLst>
              <a:ext uri="{FF2B5EF4-FFF2-40B4-BE49-F238E27FC236}">
                <a16:creationId xmlns:a16="http://schemas.microsoft.com/office/drawing/2014/main" id="{0638C7F1-3FB0-8312-660B-4B52A20E0586}"/>
              </a:ext>
            </a:extLst>
          </p:cNvPr>
          <p:cNvSpPr txBox="1"/>
          <p:nvPr/>
        </p:nvSpPr>
        <p:spPr>
          <a:xfrm>
            <a:off x="990600" y="974823"/>
            <a:ext cx="5410200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5400" b="1" i="0" dirty="0">
                <a:effectLst/>
                <a:latin typeface="Söhne"/>
              </a:rPr>
              <a:t>D-Bus </a:t>
            </a:r>
            <a:r>
              <a:rPr lang="ko-KR" altLang="en-US" sz="5400" b="1" i="0" dirty="0">
                <a:effectLst/>
                <a:latin typeface="Söhne"/>
              </a:rPr>
              <a:t>과정</a:t>
            </a:r>
            <a:endParaRPr lang="en-US" altLang="ko-KR" sz="5400" dirty="0"/>
          </a:p>
        </p:txBody>
      </p:sp>
      <p:sp>
        <p:nvSpPr>
          <p:cNvPr id="5" name="AutoShape 2" descr="D-Bus Communication Process in Korean">
            <a:extLst>
              <a:ext uri="{FF2B5EF4-FFF2-40B4-BE49-F238E27FC236}">
                <a16:creationId xmlns:a16="http://schemas.microsoft.com/office/drawing/2014/main" id="{9C306059-8A2C-77E6-66BD-EEE8869E2C4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81200" y="4991100"/>
            <a:ext cx="7315200" cy="731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4" descr="D-Bus Communication Process in Korean">
            <a:extLst>
              <a:ext uri="{FF2B5EF4-FFF2-40B4-BE49-F238E27FC236}">
                <a16:creationId xmlns:a16="http://schemas.microsoft.com/office/drawing/2014/main" id="{A972806A-3CD0-06FA-51BE-8C0A16DEAA2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43300" y="5182642"/>
            <a:ext cx="9867900" cy="986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372C370-A990-68CE-A185-7E2FF77A35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2037" y="1747486"/>
            <a:ext cx="5365165" cy="7955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849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sp>
        <p:nvSpPr>
          <p:cNvPr id="2" name="Object 33">
            <a:extLst>
              <a:ext uri="{FF2B5EF4-FFF2-40B4-BE49-F238E27FC236}">
                <a16:creationId xmlns:a16="http://schemas.microsoft.com/office/drawing/2014/main" id="{0638C7F1-3FB0-8312-660B-4B52A20E0586}"/>
              </a:ext>
            </a:extLst>
          </p:cNvPr>
          <p:cNvSpPr txBox="1"/>
          <p:nvPr/>
        </p:nvSpPr>
        <p:spPr>
          <a:xfrm>
            <a:off x="838200" y="901389"/>
            <a:ext cx="5410200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5400" b="1" i="0" dirty="0" err="1">
                <a:effectLst/>
                <a:latin typeface="Söhne"/>
              </a:rPr>
              <a:t>DBus</a:t>
            </a:r>
            <a:r>
              <a:rPr lang="en-US" altLang="ko-KR" sz="5400" b="1" i="0" dirty="0">
                <a:effectLst/>
                <a:latin typeface="Söhne"/>
              </a:rPr>
              <a:t> </a:t>
            </a:r>
            <a:r>
              <a:rPr lang="ko-KR" altLang="en-US" sz="5400" b="1" i="0" dirty="0">
                <a:effectLst/>
                <a:latin typeface="Söhne"/>
              </a:rPr>
              <a:t>라이브러리</a:t>
            </a:r>
            <a:endParaRPr lang="en-US" altLang="ko-KR" sz="5400" dirty="0"/>
          </a:p>
        </p:txBody>
      </p:sp>
      <p:sp>
        <p:nvSpPr>
          <p:cNvPr id="5" name="AutoShape 2" descr="D-Bus Communication Process in Korean">
            <a:extLst>
              <a:ext uri="{FF2B5EF4-FFF2-40B4-BE49-F238E27FC236}">
                <a16:creationId xmlns:a16="http://schemas.microsoft.com/office/drawing/2014/main" id="{9C306059-8A2C-77E6-66BD-EEE8869E2C4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81200" y="4991100"/>
            <a:ext cx="7315200" cy="731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4" descr="D-Bus Communication Process in Korean">
            <a:extLst>
              <a:ext uri="{FF2B5EF4-FFF2-40B4-BE49-F238E27FC236}">
                <a16:creationId xmlns:a16="http://schemas.microsoft.com/office/drawing/2014/main" id="{A972806A-3CD0-06FA-51BE-8C0A16DEAA2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43300" y="5182642"/>
            <a:ext cx="9867900" cy="986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DA9773-82EB-C50B-701C-34A380153E4B}"/>
              </a:ext>
            </a:extLst>
          </p:cNvPr>
          <p:cNvSpPr txBox="1"/>
          <p:nvPr/>
        </p:nvSpPr>
        <p:spPr>
          <a:xfrm>
            <a:off x="304800" y="2345222"/>
            <a:ext cx="15586648" cy="70403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50" dirty="0"/>
              <a:t>/* 메소드 호출 </a:t>
            </a:r>
            <a:r>
              <a:rPr lang="ko-KR" altLang="en-US" sz="1050" dirty="0" err="1"/>
              <a:t>핸들러</a:t>
            </a:r>
            <a:r>
              <a:rPr lang="ko-KR" altLang="en-US" sz="1050" dirty="0"/>
              <a:t>. 인터페이스에서 메소드가 호출될 때 이 함수가 호출됩니다.</a:t>
            </a:r>
          </a:p>
          <a:p>
            <a:r>
              <a:rPr lang="ko-KR" altLang="en-US" sz="1050" dirty="0"/>
              <a:t>   메소드 이름을 확인하고 각 메소드를 적절하게 처리합니다. */</a:t>
            </a:r>
          </a:p>
          <a:p>
            <a:r>
              <a:rPr lang="ko-KR" altLang="en-US" sz="1050" dirty="0" err="1"/>
              <a:t>static</a:t>
            </a:r>
            <a:r>
              <a:rPr lang="ko-KR" altLang="en-US" sz="1050" dirty="0"/>
              <a:t> </a:t>
            </a:r>
            <a:r>
              <a:rPr lang="ko-KR" altLang="en-US" sz="1050" dirty="0" err="1"/>
              <a:t>void</a:t>
            </a:r>
            <a:endParaRPr lang="ko-KR" altLang="en-US" sz="1050" dirty="0"/>
          </a:p>
          <a:p>
            <a:r>
              <a:rPr lang="ko-KR" altLang="en-US" sz="1050" dirty="0" err="1"/>
              <a:t>handle_method_call</a:t>
            </a:r>
            <a:r>
              <a:rPr lang="ko-KR" altLang="en-US" sz="1050" dirty="0"/>
              <a:t> (</a:t>
            </a:r>
            <a:r>
              <a:rPr lang="ko-KR" altLang="en-US" sz="1050" dirty="0" err="1"/>
              <a:t>GDBusConnection</a:t>
            </a:r>
            <a:r>
              <a:rPr lang="ko-KR" altLang="en-US" sz="1050" dirty="0"/>
              <a:t>       *</a:t>
            </a:r>
            <a:r>
              <a:rPr lang="ko-KR" altLang="en-US" sz="1050" dirty="0" err="1"/>
              <a:t>connection</a:t>
            </a:r>
            <a:r>
              <a:rPr lang="ko-KR" altLang="en-US" sz="1050" dirty="0"/>
              <a:t>,</a:t>
            </a:r>
          </a:p>
          <a:p>
            <a:r>
              <a:rPr lang="ko-KR" altLang="en-US" sz="1050" dirty="0"/>
              <a:t>                    </a:t>
            </a:r>
            <a:r>
              <a:rPr lang="ko-KR" altLang="en-US" sz="1050" dirty="0" err="1"/>
              <a:t>const</a:t>
            </a:r>
            <a:r>
              <a:rPr lang="ko-KR" altLang="en-US" sz="1050" dirty="0"/>
              <a:t> </a:t>
            </a:r>
            <a:r>
              <a:rPr lang="ko-KR" altLang="en-US" sz="1050" dirty="0" err="1"/>
              <a:t>gchar</a:t>
            </a:r>
            <a:r>
              <a:rPr lang="ko-KR" altLang="en-US" sz="1050" dirty="0"/>
              <a:t>           *</a:t>
            </a:r>
            <a:r>
              <a:rPr lang="ko-KR" altLang="en-US" sz="1050" dirty="0" err="1"/>
              <a:t>sender</a:t>
            </a:r>
            <a:r>
              <a:rPr lang="ko-KR" altLang="en-US" sz="1050" dirty="0"/>
              <a:t>,</a:t>
            </a:r>
          </a:p>
          <a:p>
            <a:r>
              <a:rPr lang="ko-KR" altLang="en-US" sz="1050" dirty="0"/>
              <a:t>                    </a:t>
            </a:r>
            <a:r>
              <a:rPr lang="ko-KR" altLang="en-US" sz="1050" dirty="0" err="1"/>
              <a:t>const</a:t>
            </a:r>
            <a:r>
              <a:rPr lang="ko-KR" altLang="en-US" sz="1050" dirty="0"/>
              <a:t> </a:t>
            </a:r>
            <a:r>
              <a:rPr lang="ko-KR" altLang="en-US" sz="1050" dirty="0" err="1"/>
              <a:t>gchar</a:t>
            </a:r>
            <a:r>
              <a:rPr lang="ko-KR" altLang="en-US" sz="1050" dirty="0"/>
              <a:t>           *</a:t>
            </a:r>
            <a:r>
              <a:rPr lang="ko-KR" altLang="en-US" sz="1050" dirty="0" err="1"/>
              <a:t>object_path</a:t>
            </a:r>
            <a:r>
              <a:rPr lang="ko-KR" altLang="en-US" sz="1050" dirty="0"/>
              <a:t>,</a:t>
            </a:r>
          </a:p>
          <a:p>
            <a:r>
              <a:rPr lang="ko-KR" altLang="en-US" sz="1050" dirty="0"/>
              <a:t>                    </a:t>
            </a:r>
            <a:r>
              <a:rPr lang="ko-KR" altLang="en-US" sz="1050" dirty="0" err="1"/>
              <a:t>const</a:t>
            </a:r>
            <a:r>
              <a:rPr lang="ko-KR" altLang="en-US" sz="1050" dirty="0"/>
              <a:t> </a:t>
            </a:r>
            <a:r>
              <a:rPr lang="ko-KR" altLang="en-US" sz="1050" dirty="0" err="1"/>
              <a:t>gchar</a:t>
            </a:r>
            <a:r>
              <a:rPr lang="ko-KR" altLang="en-US" sz="1050" dirty="0"/>
              <a:t>           *</a:t>
            </a:r>
            <a:r>
              <a:rPr lang="ko-KR" altLang="en-US" sz="1050" dirty="0" err="1"/>
              <a:t>interface_name</a:t>
            </a:r>
            <a:r>
              <a:rPr lang="ko-KR" altLang="en-US" sz="1050" dirty="0"/>
              <a:t>,</a:t>
            </a:r>
          </a:p>
          <a:p>
            <a:r>
              <a:rPr lang="ko-KR" altLang="en-US" sz="1050" dirty="0"/>
              <a:t>                    </a:t>
            </a:r>
            <a:r>
              <a:rPr lang="ko-KR" altLang="en-US" sz="1050" dirty="0" err="1"/>
              <a:t>const</a:t>
            </a:r>
            <a:r>
              <a:rPr lang="ko-KR" altLang="en-US" sz="1050" dirty="0"/>
              <a:t> </a:t>
            </a:r>
            <a:r>
              <a:rPr lang="ko-KR" altLang="en-US" sz="1050" dirty="0" err="1"/>
              <a:t>gchar</a:t>
            </a:r>
            <a:r>
              <a:rPr lang="ko-KR" altLang="en-US" sz="1050" dirty="0"/>
              <a:t>           *</a:t>
            </a:r>
            <a:r>
              <a:rPr lang="ko-KR" altLang="en-US" sz="1050" dirty="0" err="1"/>
              <a:t>method_name</a:t>
            </a:r>
            <a:r>
              <a:rPr lang="ko-KR" altLang="en-US" sz="1050" dirty="0"/>
              <a:t>,</a:t>
            </a:r>
          </a:p>
          <a:p>
            <a:r>
              <a:rPr lang="ko-KR" altLang="en-US" sz="1050" dirty="0"/>
              <a:t>                    </a:t>
            </a:r>
            <a:r>
              <a:rPr lang="ko-KR" altLang="en-US" sz="1050" dirty="0" err="1"/>
              <a:t>GVariant</a:t>
            </a:r>
            <a:r>
              <a:rPr lang="ko-KR" altLang="en-US" sz="1050" dirty="0"/>
              <a:t>              *</a:t>
            </a:r>
            <a:r>
              <a:rPr lang="ko-KR" altLang="en-US" sz="1050" dirty="0" err="1"/>
              <a:t>parameters</a:t>
            </a:r>
            <a:r>
              <a:rPr lang="ko-KR" altLang="en-US" sz="1050" dirty="0"/>
              <a:t>,</a:t>
            </a:r>
          </a:p>
          <a:p>
            <a:r>
              <a:rPr lang="ko-KR" altLang="en-US" sz="1050" dirty="0"/>
              <a:t>                    </a:t>
            </a:r>
            <a:r>
              <a:rPr lang="ko-KR" altLang="en-US" sz="1050" dirty="0" err="1"/>
              <a:t>GDBusMethodInvocation</a:t>
            </a:r>
            <a:r>
              <a:rPr lang="ko-KR" altLang="en-US" sz="1050" dirty="0"/>
              <a:t> *</a:t>
            </a:r>
            <a:r>
              <a:rPr lang="ko-KR" altLang="en-US" sz="1050" dirty="0" err="1"/>
              <a:t>invocation</a:t>
            </a:r>
            <a:r>
              <a:rPr lang="ko-KR" altLang="en-US" sz="1050" dirty="0"/>
              <a:t>,</a:t>
            </a:r>
          </a:p>
          <a:p>
            <a:r>
              <a:rPr lang="ko-KR" altLang="en-US" sz="1050" dirty="0"/>
              <a:t>                    </a:t>
            </a:r>
            <a:r>
              <a:rPr lang="ko-KR" altLang="en-US" sz="1050" dirty="0" err="1"/>
              <a:t>gpointer</a:t>
            </a:r>
            <a:r>
              <a:rPr lang="ko-KR" altLang="en-US" sz="1050" dirty="0"/>
              <a:t>               </a:t>
            </a:r>
            <a:r>
              <a:rPr lang="ko-KR" altLang="en-US" sz="1050" dirty="0" err="1"/>
              <a:t>user_data</a:t>
            </a:r>
            <a:r>
              <a:rPr lang="ko-KR" altLang="en-US" sz="1050" dirty="0"/>
              <a:t>)</a:t>
            </a:r>
          </a:p>
          <a:p>
            <a:r>
              <a:rPr lang="ko-KR" altLang="en-US" sz="1050" dirty="0"/>
              <a:t>{</a:t>
            </a:r>
          </a:p>
          <a:p>
            <a:r>
              <a:rPr lang="ko-KR" altLang="en-US" sz="1050" dirty="0"/>
              <a:t>  </a:t>
            </a:r>
            <a:r>
              <a:rPr lang="ko-KR" altLang="en-US" sz="1050" dirty="0" err="1"/>
              <a:t>if</a:t>
            </a:r>
            <a:r>
              <a:rPr lang="ko-KR" altLang="en-US" sz="1050" dirty="0"/>
              <a:t> (g_strcmp0 (</a:t>
            </a:r>
            <a:r>
              <a:rPr lang="ko-KR" altLang="en-US" sz="1050" dirty="0" err="1"/>
              <a:t>method_name</a:t>
            </a:r>
            <a:r>
              <a:rPr lang="ko-KR" altLang="en-US" sz="1050" dirty="0"/>
              <a:t>, "</a:t>
            </a:r>
            <a:r>
              <a:rPr lang="ko-KR" altLang="en-US" sz="1050" dirty="0" err="1"/>
              <a:t>HelloWorld</a:t>
            </a:r>
            <a:r>
              <a:rPr lang="ko-KR" altLang="en-US" sz="1050" dirty="0"/>
              <a:t>") == 0)</a:t>
            </a:r>
          </a:p>
          <a:p>
            <a:r>
              <a:rPr lang="ko-KR" altLang="en-US" sz="1050" dirty="0"/>
              <a:t>    {</a:t>
            </a:r>
          </a:p>
          <a:p>
            <a:r>
              <a:rPr lang="ko-KR" altLang="en-US" sz="1050" dirty="0"/>
              <a:t>      // </a:t>
            </a:r>
            <a:r>
              <a:rPr lang="ko-KR" altLang="en-US" sz="1050" dirty="0" err="1"/>
              <a:t>HelloWorld</a:t>
            </a:r>
            <a:r>
              <a:rPr lang="ko-KR" altLang="en-US" sz="1050" dirty="0"/>
              <a:t> 메소드 처리</a:t>
            </a:r>
          </a:p>
          <a:p>
            <a:r>
              <a:rPr lang="ko-KR" altLang="en-US" sz="1050" dirty="0"/>
              <a:t>      </a:t>
            </a:r>
            <a:r>
              <a:rPr lang="ko-KR" altLang="en-US" sz="1050" dirty="0" err="1"/>
              <a:t>const</a:t>
            </a:r>
            <a:r>
              <a:rPr lang="ko-KR" altLang="en-US" sz="1050" dirty="0"/>
              <a:t> </a:t>
            </a:r>
            <a:r>
              <a:rPr lang="ko-KR" altLang="en-US" sz="1050" dirty="0" err="1"/>
              <a:t>gchar</a:t>
            </a:r>
            <a:r>
              <a:rPr lang="ko-KR" altLang="en-US" sz="1050" dirty="0"/>
              <a:t> *</a:t>
            </a:r>
            <a:r>
              <a:rPr lang="ko-KR" altLang="en-US" sz="1050" dirty="0" err="1"/>
              <a:t>greeting</a:t>
            </a:r>
            <a:r>
              <a:rPr lang="ko-KR" altLang="en-US" sz="1050" dirty="0"/>
              <a:t>;</a:t>
            </a:r>
          </a:p>
          <a:p>
            <a:r>
              <a:rPr lang="ko-KR" altLang="en-US" sz="1050" dirty="0"/>
              <a:t>      </a:t>
            </a:r>
            <a:r>
              <a:rPr lang="ko-KR" altLang="en-US" sz="1050" dirty="0" err="1"/>
              <a:t>g_variant_get</a:t>
            </a:r>
            <a:r>
              <a:rPr lang="ko-KR" altLang="en-US" sz="1050" dirty="0"/>
              <a:t> (</a:t>
            </a:r>
            <a:r>
              <a:rPr lang="ko-KR" altLang="en-US" sz="1050" dirty="0" err="1"/>
              <a:t>parameters</a:t>
            </a:r>
            <a:r>
              <a:rPr lang="ko-KR" altLang="en-US" sz="1050" dirty="0"/>
              <a:t>, "(&amp;</a:t>
            </a:r>
            <a:r>
              <a:rPr lang="ko-KR" altLang="en-US" sz="1050" dirty="0" err="1"/>
              <a:t>s</a:t>
            </a:r>
            <a:r>
              <a:rPr lang="ko-KR" altLang="en-US" sz="1050" dirty="0"/>
              <a:t>)", &amp;</a:t>
            </a:r>
            <a:r>
              <a:rPr lang="ko-KR" altLang="en-US" sz="1050" dirty="0" err="1"/>
              <a:t>greeting</a:t>
            </a:r>
            <a:r>
              <a:rPr lang="ko-KR" altLang="en-US" sz="1050" dirty="0"/>
              <a:t>);</a:t>
            </a:r>
          </a:p>
          <a:p>
            <a:r>
              <a:rPr lang="ko-KR" altLang="en-US" sz="1050" dirty="0"/>
              <a:t>      </a:t>
            </a:r>
            <a:r>
              <a:rPr lang="ko-KR" altLang="en-US" sz="1050" dirty="0" err="1"/>
              <a:t>gchar</a:t>
            </a:r>
            <a:r>
              <a:rPr lang="ko-KR" altLang="en-US" sz="1050" dirty="0"/>
              <a:t> *</a:t>
            </a:r>
            <a:r>
              <a:rPr lang="ko-KR" altLang="en-US" sz="1050" dirty="0" err="1"/>
              <a:t>response</a:t>
            </a:r>
            <a:r>
              <a:rPr lang="ko-KR" altLang="en-US" sz="1050" dirty="0"/>
              <a:t> = </a:t>
            </a:r>
            <a:r>
              <a:rPr lang="ko-KR" altLang="en-US" sz="1050" dirty="0" err="1"/>
              <a:t>g_strdup_printf</a:t>
            </a:r>
            <a:r>
              <a:rPr lang="ko-KR" altLang="en-US" sz="1050" dirty="0"/>
              <a:t> ("</a:t>
            </a:r>
            <a:r>
              <a:rPr lang="ko-KR" altLang="en-US" sz="1050" dirty="0" err="1"/>
              <a:t>You</a:t>
            </a:r>
            <a:r>
              <a:rPr lang="ko-KR" altLang="en-US" sz="1050" dirty="0"/>
              <a:t> </a:t>
            </a:r>
            <a:r>
              <a:rPr lang="ko-KR" altLang="en-US" sz="1050" dirty="0" err="1"/>
              <a:t>greeted</a:t>
            </a:r>
            <a:r>
              <a:rPr lang="ko-KR" altLang="en-US" sz="1050" dirty="0"/>
              <a:t> </a:t>
            </a:r>
            <a:r>
              <a:rPr lang="ko-KR" altLang="en-US" sz="1050" dirty="0" err="1"/>
              <a:t>me</a:t>
            </a:r>
            <a:r>
              <a:rPr lang="ko-KR" altLang="en-US" sz="1050" dirty="0"/>
              <a:t> </a:t>
            </a:r>
            <a:r>
              <a:rPr lang="ko-KR" altLang="en-US" sz="1050" dirty="0" err="1"/>
              <a:t>with</a:t>
            </a:r>
            <a:r>
              <a:rPr lang="ko-KR" altLang="en-US" sz="1050" dirty="0"/>
              <a:t> '%</a:t>
            </a:r>
            <a:r>
              <a:rPr lang="ko-KR" altLang="en-US" sz="1050" dirty="0" err="1"/>
              <a:t>s</a:t>
            </a:r>
            <a:r>
              <a:rPr lang="ko-KR" altLang="en-US" sz="1050" dirty="0"/>
              <a:t>'. </a:t>
            </a:r>
            <a:r>
              <a:rPr lang="ko-KR" altLang="en-US" sz="1050" dirty="0" err="1"/>
              <a:t>Thanks</a:t>
            </a:r>
            <a:r>
              <a:rPr lang="ko-KR" altLang="en-US" sz="1050" dirty="0"/>
              <a:t>!", </a:t>
            </a:r>
            <a:r>
              <a:rPr lang="ko-KR" altLang="en-US" sz="1050" dirty="0" err="1"/>
              <a:t>greeting</a:t>
            </a:r>
            <a:r>
              <a:rPr lang="ko-KR" altLang="en-US" sz="1050" dirty="0"/>
              <a:t>);</a:t>
            </a:r>
          </a:p>
          <a:p>
            <a:r>
              <a:rPr lang="ko-KR" altLang="en-US" sz="1050" dirty="0"/>
              <a:t>      </a:t>
            </a:r>
            <a:r>
              <a:rPr lang="ko-KR" altLang="en-US" sz="1050" dirty="0" err="1"/>
              <a:t>g_dbus_method_invocation_return_value</a:t>
            </a:r>
            <a:r>
              <a:rPr lang="ko-KR" altLang="en-US" sz="1050" dirty="0"/>
              <a:t> (</a:t>
            </a:r>
            <a:r>
              <a:rPr lang="ko-KR" altLang="en-US" sz="1050" dirty="0" err="1"/>
              <a:t>invocation</a:t>
            </a:r>
            <a:r>
              <a:rPr lang="ko-KR" altLang="en-US" sz="1050" dirty="0"/>
              <a:t>, </a:t>
            </a:r>
            <a:r>
              <a:rPr lang="ko-KR" altLang="en-US" sz="1050" dirty="0" err="1"/>
              <a:t>g_variant_new</a:t>
            </a:r>
            <a:r>
              <a:rPr lang="ko-KR" altLang="en-US" sz="1050" dirty="0"/>
              <a:t> ("(</a:t>
            </a:r>
            <a:r>
              <a:rPr lang="ko-KR" altLang="en-US" sz="1050" dirty="0" err="1"/>
              <a:t>s</a:t>
            </a:r>
            <a:r>
              <a:rPr lang="ko-KR" altLang="en-US" sz="1050" dirty="0"/>
              <a:t>)", </a:t>
            </a:r>
            <a:r>
              <a:rPr lang="ko-KR" altLang="en-US" sz="1050" dirty="0" err="1"/>
              <a:t>response</a:t>
            </a:r>
            <a:r>
              <a:rPr lang="ko-KR" altLang="en-US" sz="1050" dirty="0"/>
              <a:t>));</a:t>
            </a:r>
          </a:p>
          <a:p>
            <a:r>
              <a:rPr lang="ko-KR" altLang="en-US" sz="1050" dirty="0"/>
              <a:t>      </a:t>
            </a:r>
            <a:r>
              <a:rPr lang="ko-KR" altLang="en-US" sz="1050" dirty="0" err="1"/>
              <a:t>g_free</a:t>
            </a:r>
            <a:r>
              <a:rPr lang="ko-KR" altLang="en-US" sz="1050" dirty="0"/>
              <a:t> (</a:t>
            </a:r>
            <a:r>
              <a:rPr lang="ko-KR" altLang="en-US" sz="1050" dirty="0" err="1"/>
              <a:t>response</a:t>
            </a:r>
            <a:r>
              <a:rPr lang="ko-KR" altLang="en-US" sz="1050" dirty="0"/>
              <a:t>);</a:t>
            </a:r>
          </a:p>
          <a:p>
            <a:r>
              <a:rPr lang="ko-KR" altLang="en-US" sz="1050" dirty="0"/>
              <a:t>    }</a:t>
            </a:r>
          </a:p>
          <a:p>
            <a:r>
              <a:rPr lang="ko-KR" altLang="en-US" sz="1050" dirty="0"/>
              <a:t>  </a:t>
            </a:r>
            <a:r>
              <a:rPr lang="ko-KR" altLang="en-US" sz="1050" dirty="0" err="1"/>
              <a:t>else</a:t>
            </a:r>
            <a:r>
              <a:rPr lang="ko-KR" altLang="en-US" sz="1050" dirty="0"/>
              <a:t> </a:t>
            </a:r>
            <a:r>
              <a:rPr lang="ko-KR" altLang="en-US" sz="1050" dirty="0" err="1"/>
              <a:t>if</a:t>
            </a:r>
            <a:r>
              <a:rPr lang="ko-KR" altLang="en-US" sz="1050" dirty="0"/>
              <a:t> (g_strcmp0 (</a:t>
            </a:r>
            <a:r>
              <a:rPr lang="ko-KR" altLang="en-US" sz="1050" dirty="0" err="1"/>
              <a:t>method_name</a:t>
            </a:r>
            <a:r>
              <a:rPr lang="ko-KR" altLang="en-US" sz="1050" dirty="0"/>
              <a:t>, "</a:t>
            </a:r>
            <a:r>
              <a:rPr lang="ko-KR" altLang="en-US" sz="1050" dirty="0" err="1"/>
              <a:t>EmitSignal</a:t>
            </a:r>
            <a:r>
              <a:rPr lang="ko-KR" altLang="en-US" sz="1050" dirty="0"/>
              <a:t>") == 0)</a:t>
            </a:r>
          </a:p>
          <a:p>
            <a:r>
              <a:rPr lang="ko-KR" altLang="en-US" sz="1050" dirty="0"/>
              <a:t>    {</a:t>
            </a:r>
          </a:p>
          <a:p>
            <a:r>
              <a:rPr lang="ko-KR" altLang="en-US" sz="1050" dirty="0"/>
              <a:t>      // </a:t>
            </a:r>
            <a:r>
              <a:rPr lang="ko-KR" altLang="en-US" sz="1050" dirty="0" err="1"/>
              <a:t>EmitSignal</a:t>
            </a:r>
            <a:r>
              <a:rPr lang="ko-KR" altLang="en-US" sz="1050" dirty="0"/>
              <a:t> 메소드 처리</a:t>
            </a:r>
          </a:p>
          <a:p>
            <a:r>
              <a:rPr lang="ko-KR" altLang="en-US" sz="1050" dirty="0"/>
              <a:t>      </a:t>
            </a:r>
            <a:r>
              <a:rPr lang="ko-KR" altLang="en-US" sz="1050" dirty="0" err="1"/>
              <a:t>gdouble</a:t>
            </a:r>
            <a:r>
              <a:rPr lang="ko-KR" altLang="en-US" sz="1050" dirty="0"/>
              <a:t> </a:t>
            </a:r>
            <a:r>
              <a:rPr lang="ko-KR" altLang="en-US" sz="1050" dirty="0" err="1"/>
              <a:t>speed_in_mph</a:t>
            </a:r>
            <a:r>
              <a:rPr lang="ko-KR" altLang="en-US" sz="1050" dirty="0"/>
              <a:t>;</a:t>
            </a:r>
          </a:p>
          <a:p>
            <a:r>
              <a:rPr lang="ko-KR" altLang="en-US" sz="1050" dirty="0"/>
              <a:t>      </a:t>
            </a:r>
            <a:r>
              <a:rPr lang="ko-KR" altLang="en-US" sz="1050" dirty="0" err="1"/>
              <a:t>g_variant_get</a:t>
            </a:r>
            <a:r>
              <a:rPr lang="ko-KR" altLang="en-US" sz="1050" dirty="0"/>
              <a:t> (</a:t>
            </a:r>
            <a:r>
              <a:rPr lang="ko-KR" altLang="en-US" sz="1050" dirty="0" err="1"/>
              <a:t>parameters</a:t>
            </a:r>
            <a:r>
              <a:rPr lang="ko-KR" altLang="en-US" sz="1050" dirty="0"/>
              <a:t>, "(</a:t>
            </a:r>
            <a:r>
              <a:rPr lang="ko-KR" altLang="en-US" sz="1050" dirty="0" err="1"/>
              <a:t>d</a:t>
            </a:r>
            <a:r>
              <a:rPr lang="ko-KR" altLang="en-US" sz="1050" dirty="0"/>
              <a:t>)", &amp;</a:t>
            </a:r>
            <a:r>
              <a:rPr lang="ko-KR" altLang="en-US" sz="1050" dirty="0" err="1"/>
              <a:t>speed_in_mph</a:t>
            </a:r>
            <a:r>
              <a:rPr lang="ko-KR" altLang="en-US" sz="1050" dirty="0"/>
              <a:t>);</a:t>
            </a:r>
          </a:p>
          <a:p>
            <a:r>
              <a:rPr lang="ko-KR" altLang="en-US" sz="1050" dirty="0"/>
              <a:t>      </a:t>
            </a:r>
            <a:r>
              <a:rPr lang="ko-KR" altLang="en-US" sz="1050" dirty="0" err="1"/>
              <a:t>gchar</a:t>
            </a:r>
            <a:r>
              <a:rPr lang="ko-KR" altLang="en-US" sz="1050" dirty="0"/>
              <a:t> *</a:t>
            </a:r>
            <a:r>
              <a:rPr lang="ko-KR" altLang="en-US" sz="1050" dirty="0" err="1"/>
              <a:t>speed_as_string</a:t>
            </a:r>
            <a:r>
              <a:rPr lang="ko-KR" altLang="en-US" sz="1050" dirty="0"/>
              <a:t> = </a:t>
            </a:r>
            <a:r>
              <a:rPr lang="ko-KR" altLang="en-US" sz="1050" dirty="0" err="1"/>
              <a:t>g_strdup_printf</a:t>
            </a:r>
            <a:r>
              <a:rPr lang="ko-KR" altLang="en-US" sz="1050" dirty="0"/>
              <a:t> ("%</a:t>
            </a:r>
            <a:r>
              <a:rPr lang="ko-KR" altLang="en-US" sz="1050" dirty="0" err="1"/>
              <a:t>g</a:t>
            </a:r>
            <a:r>
              <a:rPr lang="ko-KR" altLang="en-US" sz="1050" dirty="0"/>
              <a:t> </a:t>
            </a:r>
            <a:r>
              <a:rPr lang="ko-KR" altLang="en-US" sz="1050" dirty="0" err="1"/>
              <a:t>mph</a:t>
            </a:r>
            <a:r>
              <a:rPr lang="ko-KR" altLang="en-US" sz="1050" dirty="0"/>
              <a:t>!", </a:t>
            </a:r>
            <a:r>
              <a:rPr lang="ko-KR" altLang="en-US" sz="1050" dirty="0" err="1"/>
              <a:t>speed_in_mph</a:t>
            </a:r>
            <a:r>
              <a:rPr lang="ko-KR" altLang="en-US" sz="1050" dirty="0"/>
              <a:t>);</a:t>
            </a:r>
          </a:p>
          <a:p>
            <a:r>
              <a:rPr lang="ko-KR" altLang="en-US" sz="1050" dirty="0"/>
              <a:t>      </a:t>
            </a:r>
            <a:r>
              <a:rPr lang="ko-KR" altLang="en-US" sz="1050" dirty="0" err="1"/>
              <a:t>g_dbus_connection_emit_signal</a:t>
            </a:r>
            <a:r>
              <a:rPr lang="ko-KR" altLang="en-US" sz="1050" dirty="0"/>
              <a:t> (</a:t>
            </a:r>
            <a:r>
              <a:rPr lang="ko-KR" altLang="en-US" sz="1050" dirty="0" err="1"/>
              <a:t>connection</a:t>
            </a:r>
            <a:r>
              <a:rPr lang="ko-KR" altLang="en-US" sz="1050" dirty="0"/>
              <a:t>,</a:t>
            </a:r>
          </a:p>
          <a:p>
            <a:r>
              <a:rPr lang="ko-KR" altLang="en-US" sz="1050" dirty="0"/>
              <a:t>                                     NULL,</a:t>
            </a:r>
          </a:p>
          <a:p>
            <a:r>
              <a:rPr lang="ko-KR" altLang="en-US" sz="1050" dirty="0"/>
              <a:t>                                     </a:t>
            </a:r>
            <a:r>
              <a:rPr lang="ko-KR" altLang="en-US" sz="1050" dirty="0" err="1"/>
              <a:t>object_path</a:t>
            </a:r>
            <a:r>
              <a:rPr lang="ko-KR" altLang="en-US" sz="1050" dirty="0"/>
              <a:t>,</a:t>
            </a:r>
          </a:p>
          <a:p>
            <a:r>
              <a:rPr lang="ko-KR" altLang="en-US" sz="1050" dirty="0"/>
              <a:t>                                     </a:t>
            </a:r>
            <a:r>
              <a:rPr lang="ko-KR" altLang="en-US" sz="1050" dirty="0" err="1"/>
              <a:t>interface_name</a:t>
            </a:r>
            <a:r>
              <a:rPr lang="ko-KR" altLang="en-US" sz="1050" dirty="0"/>
              <a:t>,</a:t>
            </a:r>
          </a:p>
          <a:p>
            <a:r>
              <a:rPr lang="ko-KR" altLang="en-US" sz="1050" dirty="0"/>
              <a:t>                                     "</a:t>
            </a:r>
            <a:r>
              <a:rPr lang="ko-KR" altLang="en-US" sz="1050" dirty="0" err="1"/>
              <a:t>VelocityChanged</a:t>
            </a:r>
            <a:r>
              <a:rPr lang="ko-KR" altLang="en-US" sz="1050" dirty="0"/>
              <a:t>",</a:t>
            </a:r>
          </a:p>
          <a:p>
            <a:r>
              <a:rPr lang="ko-KR" altLang="en-US" sz="1050" dirty="0"/>
              <a:t>                                     </a:t>
            </a:r>
            <a:r>
              <a:rPr lang="ko-KR" altLang="en-US" sz="1050" dirty="0" err="1"/>
              <a:t>g_variant_new</a:t>
            </a:r>
            <a:r>
              <a:rPr lang="ko-KR" altLang="en-US" sz="1050" dirty="0"/>
              <a:t> ("(</a:t>
            </a:r>
            <a:r>
              <a:rPr lang="ko-KR" altLang="en-US" sz="1050" dirty="0" err="1"/>
              <a:t>ds</a:t>
            </a:r>
            <a:r>
              <a:rPr lang="ko-KR" altLang="en-US" sz="1050" dirty="0"/>
              <a:t>)", </a:t>
            </a:r>
            <a:r>
              <a:rPr lang="ko-KR" altLang="en-US" sz="1050" dirty="0" err="1"/>
              <a:t>speed_in_mph</a:t>
            </a:r>
            <a:r>
              <a:rPr lang="ko-KR" altLang="en-US" sz="1050" dirty="0"/>
              <a:t>, </a:t>
            </a:r>
            <a:r>
              <a:rPr lang="ko-KR" altLang="en-US" sz="1050" dirty="0" err="1"/>
              <a:t>speed_as_string</a:t>
            </a:r>
            <a:r>
              <a:rPr lang="ko-KR" altLang="en-US" sz="1050" dirty="0"/>
              <a:t>),</a:t>
            </a:r>
          </a:p>
          <a:p>
            <a:r>
              <a:rPr lang="ko-KR" altLang="en-US" sz="1050" dirty="0"/>
              <a:t>                                     NULL);</a:t>
            </a:r>
          </a:p>
          <a:p>
            <a:r>
              <a:rPr lang="ko-KR" altLang="en-US" sz="1050" dirty="0"/>
              <a:t>      </a:t>
            </a:r>
            <a:r>
              <a:rPr lang="ko-KR" altLang="en-US" sz="1050" dirty="0" err="1"/>
              <a:t>g_free</a:t>
            </a:r>
            <a:r>
              <a:rPr lang="ko-KR" altLang="en-US" sz="1050" dirty="0"/>
              <a:t> (</a:t>
            </a:r>
            <a:r>
              <a:rPr lang="ko-KR" altLang="en-US" sz="1050" dirty="0" err="1"/>
              <a:t>speed_as_string</a:t>
            </a:r>
            <a:r>
              <a:rPr lang="ko-KR" altLang="en-US" sz="1050" dirty="0"/>
              <a:t>);</a:t>
            </a:r>
          </a:p>
          <a:p>
            <a:r>
              <a:rPr lang="ko-KR" altLang="en-US" sz="1050" dirty="0"/>
              <a:t>      </a:t>
            </a:r>
            <a:r>
              <a:rPr lang="ko-KR" altLang="en-US" sz="1050" dirty="0" err="1"/>
              <a:t>g_dbus_method_invocation_return_value</a:t>
            </a:r>
            <a:r>
              <a:rPr lang="ko-KR" altLang="en-US" sz="1050" dirty="0"/>
              <a:t> (</a:t>
            </a:r>
            <a:r>
              <a:rPr lang="ko-KR" altLang="en-US" sz="1050" dirty="0" err="1"/>
              <a:t>invocation</a:t>
            </a:r>
            <a:r>
              <a:rPr lang="ko-KR" altLang="en-US" sz="1050" dirty="0"/>
              <a:t>, NULL);</a:t>
            </a:r>
          </a:p>
          <a:p>
            <a:r>
              <a:rPr lang="ko-KR" altLang="en-US" sz="1050" dirty="0"/>
              <a:t>    }</a:t>
            </a:r>
          </a:p>
          <a:p>
            <a:r>
              <a:rPr lang="ko-KR" altLang="en-US" sz="1050" dirty="0"/>
              <a:t>  </a:t>
            </a:r>
            <a:r>
              <a:rPr lang="ko-KR" altLang="en-US" sz="1050" dirty="0" err="1"/>
              <a:t>else</a:t>
            </a:r>
            <a:r>
              <a:rPr lang="ko-KR" altLang="en-US" sz="1050" dirty="0"/>
              <a:t> </a:t>
            </a:r>
            <a:r>
              <a:rPr lang="ko-KR" altLang="en-US" sz="1050" dirty="0" err="1"/>
              <a:t>if</a:t>
            </a:r>
            <a:r>
              <a:rPr lang="ko-KR" altLang="en-US" sz="1050" dirty="0"/>
              <a:t> (g_strcmp0 (</a:t>
            </a:r>
            <a:r>
              <a:rPr lang="ko-KR" altLang="en-US" sz="1050" dirty="0" err="1"/>
              <a:t>method_name</a:t>
            </a:r>
            <a:r>
              <a:rPr lang="ko-KR" altLang="en-US" sz="1050" dirty="0"/>
              <a:t>, "</a:t>
            </a:r>
            <a:r>
              <a:rPr lang="ko-KR" altLang="en-US" sz="1050" dirty="0" err="1"/>
              <a:t>GimmeStdout</a:t>
            </a:r>
            <a:r>
              <a:rPr lang="ko-KR" altLang="en-US" sz="1050" dirty="0"/>
              <a:t>") == 0)</a:t>
            </a:r>
          </a:p>
          <a:p>
            <a:r>
              <a:rPr lang="ko-KR" altLang="en-US" sz="1050" dirty="0"/>
              <a:t>    {</a:t>
            </a:r>
          </a:p>
          <a:p>
            <a:r>
              <a:rPr lang="ko-KR" altLang="en-US" sz="1050" dirty="0"/>
              <a:t>      // </a:t>
            </a:r>
            <a:r>
              <a:rPr lang="ko-KR" altLang="en-US" sz="1050" dirty="0" err="1"/>
              <a:t>GimmeStdout</a:t>
            </a:r>
            <a:r>
              <a:rPr lang="ko-KR" altLang="en-US" sz="1050" dirty="0"/>
              <a:t> 메소드 처리 (유닉스 파일 </a:t>
            </a:r>
            <a:r>
              <a:rPr lang="ko-KR" altLang="en-US" sz="1050" dirty="0" err="1"/>
              <a:t>디스크립터</a:t>
            </a:r>
            <a:r>
              <a:rPr lang="ko-KR" altLang="en-US" sz="1050" dirty="0"/>
              <a:t> 전달 기능 관련 코드 제거)</a:t>
            </a:r>
          </a:p>
          <a:p>
            <a:r>
              <a:rPr lang="ko-KR" altLang="en-US" sz="1050" dirty="0"/>
              <a:t>      </a:t>
            </a:r>
            <a:r>
              <a:rPr lang="ko-KR" altLang="en-US" sz="1050" dirty="0" err="1"/>
              <a:t>g_dbus_method_invocation_return_value</a:t>
            </a:r>
            <a:r>
              <a:rPr lang="ko-KR" altLang="en-US" sz="1050" dirty="0"/>
              <a:t> (</a:t>
            </a:r>
            <a:r>
              <a:rPr lang="ko-KR" altLang="en-US" sz="1050" dirty="0" err="1"/>
              <a:t>invocation</a:t>
            </a:r>
            <a:r>
              <a:rPr lang="ko-KR" altLang="en-US" sz="1050" dirty="0"/>
              <a:t>, NULL);</a:t>
            </a:r>
          </a:p>
          <a:p>
            <a:r>
              <a:rPr lang="ko-KR" altLang="en-US" sz="1050" dirty="0"/>
              <a:t>    }</a:t>
            </a:r>
          </a:p>
          <a:p>
            <a:r>
              <a:rPr lang="ko-KR" altLang="en-US" sz="1050" dirty="0"/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1DFC80-9032-E77D-E621-8BE8EC26681F}"/>
              </a:ext>
            </a:extLst>
          </p:cNvPr>
          <p:cNvSpPr txBox="1"/>
          <p:nvPr/>
        </p:nvSpPr>
        <p:spPr>
          <a:xfrm>
            <a:off x="8315805" y="518487"/>
            <a:ext cx="9144000" cy="91717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0" dirty="0">
                <a:solidFill>
                  <a:srgbClr val="6A9955"/>
                </a:solidFill>
                <a:effectLst/>
                <a:latin typeface="Cascadia Code" panose="020B0609020000020004" pitchFamily="49" charset="0"/>
              </a:rPr>
              <a:t>/* </a:t>
            </a:r>
            <a:r>
              <a:rPr lang="ko-KR" altLang="en-US" sz="1000" b="0" dirty="0">
                <a:solidFill>
                  <a:srgbClr val="6A9955"/>
                </a:solidFill>
                <a:effectLst/>
                <a:latin typeface="Cascadia Code" panose="020B0609020000020004" pitchFamily="49" charset="0"/>
              </a:rPr>
              <a:t>프로퍼티 </a:t>
            </a:r>
            <a:r>
              <a:rPr lang="en-US" altLang="ko-KR" sz="1000" b="0" dirty="0">
                <a:solidFill>
                  <a:srgbClr val="6A9955"/>
                </a:solidFill>
                <a:effectLst/>
                <a:latin typeface="Cascadia Code" panose="020B0609020000020004" pitchFamily="49" charset="0"/>
              </a:rPr>
              <a:t>setter. </a:t>
            </a:r>
            <a:r>
              <a:rPr lang="ko-KR" altLang="en-US" sz="1000" b="0" dirty="0">
                <a:solidFill>
                  <a:srgbClr val="6A9955"/>
                </a:solidFill>
                <a:effectLst/>
                <a:latin typeface="Cascadia Code" panose="020B0609020000020004" pitchFamily="49" charset="0"/>
              </a:rPr>
              <a:t>이 함수는 프로퍼티의 값을 설정하는 요청을 처리합니다</a:t>
            </a:r>
            <a:r>
              <a:rPr lang="en-US" altLang="ko-KR" sz="1000" b="0" dirty="0">
                <a:solidFill>
                  <a:srgbClr val="6A9955"/>
                </a:solidFill>
                <a:effectLst/>
                <a:latin typeface="Cascadia Code" panose="020B0609020000020004" pitchFamily="49" charset="0"/>
              </a:rPr>
              <a:t>.</a:t>
            </a:r>
            <a:endParaRPr lang="ko-KR" altLang="en-US" sz="1000" b="0" dirty="0">
              <a:solidFill>
                <a:srgbClr val="CCCCCC"/>
              </a:solidFill>
              <a:effectLst/>
              <a:latin typeface="Cascadia Code" panose="020B0609020000020004" pitchFamily="49" charset="0"/>
            </a:endParaRPr>
          </a:p>
          <a:p>
            <a:r>
              <a:rPr lang="ko-KR" altLang="en-US" sz="1000" b="0" dirty="0">
                <a:solidFill>
                  <a:srgbClr val="6A9955"/>
                </a:solidFill>
                <a:effectLst/>
                <a:latin typeface="Cascadia Code" panose="020B0609020000020004" pitchFamily="49" charset="0"/>
              </a:rPr>
              <a:t>   프로퍼티 이름을 확인하고 적용 가능한 경우 값을 설정합니다</a:t>
            </a:r>
            <a:r>
              <a:rPr lang="en-US" altLang="ko-KR" sz="1000" b="0" dirty="0">
                <a:solidFill>
                  <a:srgbClr val="6A9955"/>
                </a:solidFill>
                <a:effectLst/>
                <a:latin typeface="Cascadia Code" panose="020B0609020000020004" pitchFamily="49" charset="0"/>
              </a:rPr>
              <a:t>. */</a:t>
            </a:r>
            <a:endParaRPr lang="ko-KR" altLang="en-US" sz="1000" b="0" dirty="0">
              <a:solidFill>
                <a:srgbClr val="CCCCCC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US" altLang="ko-KR" sz="1000" b="0" dirty="0">
                <a:solidFill>
                  <a:srgbClr val="569CD6"/>
                </a:solidFill>
                <a:effectLst/>
                <a:latin typeface="Cascadia Code" panose="020B0609020000020004" pitchFamily="49" charset="0"/>
              </a:rPr>
              <a:t>static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altLang="ko-KR" sz="1000" b="0" dirty="0" err="1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gboolean</a:t>
            </a:r>
            <a:endParaRPr lang="en-US" altLang="ko-KR" sz="1000" b="0" dirty="0">
              <a:solidFill>
                <a:srgbClr val="CCCCCC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US" altLang="ko-KR" sz="1000" b="0" dirty="0" err="1">
                <a:solidFill>
                  <a:srgbClr val="DCDCAA"/>
                </a:solidFill>
                <a:effectLst/>
                <a:latin typeface="Cascadia Code" panose="020B0609020000020004" pitchFamily="49" charset="0"/>
              </a:rPr>
              <a:t>handle_set_property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 (</a:t>
            </a:r>
            <a:r>
              <a:rPr lang="en-US" altLang="ko-KR" sz="1000" b="0" dirty="0" err="1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GDBusConnection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  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*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connection,</a:t>
            </a: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                     </a:t>
            </a:r>
            <a:r>
              <a:rPr lang="en-US" altLang="ko-KR" sz="1000" b="0" dirty="0">
                <a:solidFill>
                  <a:srgbClr val="569CD6"/>
                </a:solidFill>
                <a:effectLst/>
                <a:latin typeface="Cascadia Code" panose="020B0609020000020004" pitchFamily="49" charset="0"/>
              </a:rPr>
              <a:t>const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altLang="ko-KR" sz="1000" b="0" dirty="0" err="1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gchar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      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*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sender,</a:t>
            </a: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                     </a:t>
            </a:r>
            <a:r>
              <a:rPr lang="en-US" altLang="ko-KR" sz="1000" b="0" dirty="0">
                <a:solidFill>
                  <a:srgbClr val="569CD6"/>
                </a:solidFill>
                <a:effectLst/>
                <a:latin typeface="Cascadia Code" panose="020B0609020000020004" pitchFamily="49" charset="0"/>
              </a:rPr>
              <a:t>const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altLang="ko-KR" sz="1000" b="0" dirty="0" err="1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gchar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      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*</a:t>
            </a:r>
            <a:r>
              <a:rPr lang="en-US" altLang="ko-KR" sz="1000" b="0" dirty="0" err="1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object_path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,</a:t>
            </a: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                     </a:t>
            </a:r>
            <a:r>
              <a:rPr lang="en-US" altLang="ko-KR" sz="1000" b="0" dirty="0">
                <a:solidFill>
                  <a:srgbClr val="569CD6"/>
                </a:solidFill>
                <a:effectLst/>
                <a:latin typeface="Cascadia Code" panose="020B0609020000020004" pitchFamily="49" charset="0"/>
              </a:rPr>
              <a:t>const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altLang="ko-KR" sz="1000" b="0" dirty="0" err="1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gchar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      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*</a:t>
            </a:r>
            <a:r>
              <a:rPr lang="en-US" altLang="ko-KR" sz="1000" b="0" dirty="0" err="1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interface_name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,</a:t>
            </a: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                     </a:t>
            </a:r>
            <a:r>
              <a:rPr lang="en-US" altLang="ko-KR" sz="1000" b="0" dirty="0">
                <a:solidFill>
                  <a:srgbClr val="569CD6"/>
                </a:solidFill>
                <a:effectLst/>
                <a:latin typeface="Cascadia Code" panose="020B0609020000020004" pitchFamily="49" charset="0"/>
              </a:rPr>
              <a:t>const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altLang="ko-KR" sz="1000" b="0" dirty="0" err="1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gchar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      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*</a:t>
            </a:r>
            <a:r>
              <a:rPr lang="en-US" altLang="ko-KR" sz="1000" b="0" dirty="0" err="1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property_name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,</a:t>
            </a: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                     </a:t>
            </a:r>
            <a:r>
              <a:rPr lang="en-US" altLang="ko-KR" sz="1000" b="0" dirty="0" err="1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GVariant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         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*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value,</a:t>
            </a: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                     </a:t>
            </a:r>
            <a:r>
              <a:rPr lang="en-US" altLang="ko-KR" sz="1000" b="0" dirty="0" err="1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GError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          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**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error,</a:t>
            </a: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                     </a:t>
            </a:r>
            <a:r>
              <a:rPr lang="en-US" altLang="ko-KR" sz="1000" b="0" dirty="0" err="1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gpointer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          </a:t>
            </a:r>
            <a:r>
              <a:rPr lang="en-US" altLang="ko-KR" sz="1000" b="0" dirty="0" err="1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user_data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)</a:t>
            </a: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{</a:t>
            </a: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  </a:t>
            </a:r>
            <a:r>
              <a:rPr lang="en-US" altLang="ko-KR" sz="1000" b="0" dirty="0">
                <a:solidFill>
                  <a:srgbClr val="C586C0"/>
                </a:solidFill>
                <a:effectLst/>
                <a:latin typeface="Cascadia Code" panose="020B0609020000020004" pitchFamily="49" charset="0"/>
              </a:rPr>
              <a:t>if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 (</a:t>
            </a:r>
            <a:r>
              <a:rPr lang="en-US" altLang="ko-KR" sz="1000" b="0" dirty="0">
                <a:solidFill>
                  <a:srgbClr val="DCDCAA"/>
                </a:solidFill>
                <a:effectLst/>
                <a:latin typeface="Cascadia Code" panose="020B0609020000020004" pitchFamily="49" charset="0"/>
              </a:rPr>
              <a:t>g_strcmp0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 (</a:t>
            </a:r>
            <a:r>
              <a:rPr lang="en-US" altLang="ko-KR" sz="1000" b="0" dirty="0" err="1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property_name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, </a:t>
            </a:r>
            <a:r>
              <a:rPr lang="en-US" altLang="ko-KR" sz="1000" b="0" dirty="0">
                <a:solidFill>
                  <a:srgbClr val="CE9178"/>
                </a:solidFill>
                <a:effectLst/>
                <a:latin typeface="Cascadia Code" panose="020B0609020000020004" pitchFamily="49" charset="0"/>
              </a:rPr>
              <a:t>"Title"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) 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==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altLang="ko-KR" sz="1000" b="0" dirty="0">
                <a:solidFill>
                  <a:srgbClr val="B5CEA8"/>
                </a:solidFill>
                <a:effectLst/>
                <a:latin typeface="Cascadia Code" panose="020B0609020000020004" pitchFamily="49" charset="0"/>
              </a:rPr>
              <a:t>0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)</a:t>
            </a: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    {</a:t>
            </a: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      </a:t>
            </a:r>
            <a:r>
              <a:rPr lang="en-US" altLang="ko-KR" sz="1000" b="0" dirty="0">
                <a:solidFill>
                  <a:srgbClr val="C586C0"/>
                </a:solidFill>
                <a:effectLst/>
                <a:latin typeface="Cascadia Code" panose="020B0609020000020004" pitchFamily="49" charset="0"/>
              </a:rPr>
              <a:t>if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 (</a:t>
            </a:r>
            <a:r>
              <a:rPr lang="en-US" altLang="ko-KR" sz="1000" b="0" dirty="0">
                <a:solidFill>
                  <a:srgbClr val="DCDCAA"/>
                </a:solidFill>
                <a:effectLst/>
                <a:latin typeface="Cascadia Code" panose="020B0609020000020004" pitchFamily="49" charset="0"/>
              </a:rPr>
              <a:t>g_strcmp0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 (_</a:t>
            </a:r>
            <a:r>
              <a:rPr lang="en-US" altLang="ko-KR" sz="1000" b="0" dirty="0" err="1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global_title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, </a:t>
            </a:r>
            <a:r>
              <a:rPr lang="en-US" altLang="ko-KR" sz="1000" b="0" dirty="0" err="1">
                <a:solidFill>
                  <a:srgbClr val="DCDCAA"/>
                </a:solidFill>
                <a:effectLst/>
                <a:latin typeface="Cascadia Code" panose="020B0609020000020004" pitchFamily="49" charset="0"/>
              </a:rPr>
              <a:t>g_variant_get_string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 (value, </a:t>
            </a:r>
            <a:r>
              <a:rPr lang="en-US" altLang="ko-KR" sz="1000" b="0" dirty="0">
                <a:solidFill>
                  <a:srgbClr val="569CD6"/>
                </a:solidFill>
                <a:effectLst/>
                <a:latin typeface="Cascadia Code" panose="020B0609020000020004" pitchFamily="49" charset="0"/>
              </a:rPr>
              <a:t>NULL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)) 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!=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altLang="ko-KR" sz="1000" b="0" dirty="0">
                <a:solidFill>
                  <a:srgbClr val="B5CEA8"/>
                </a:solidFill>
                <a:effectLst/>
                <a:latin typeface="Cascadia Code" panose="020B0609020000020004" pitchFamily="49" charset="0"/>
              </a:rPr>
              <a:t>0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)</a:t>
            </a: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        {</a:t>
            </a: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          </a:t>
            </a:r>
            <a:r>
              <a:rPr lang="en-US" altLang="ko-KR" sz="1000" b="0" dirty="0" err="1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GVariantBuilder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*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builder;</a:t>
            </a: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          </a:t>
            </a:r>
            <a:r>
              <a:rPr lang="en-US" altLang="ko-KR" sz="1000" b="0" dirty="0" err="1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GError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*</a:t>
            </a:r>
            <a:r>
              <a:rPr lang="en-US" altLang="ko-KR" sz="1000" b="0" dirty="0" err="1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local_error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;</a:t>
            </a:r>
          </a:p>
          <a:p>
            <a:br>
              <a:rPr lang="en-US" altLang="ko-KR" sz="10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</a:br>
            <a:r>
              <a:rPr lang="en-US" altLang="ko-KR" sz="10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          </a:t>
            </a:r>
            <a:r>
              <a:rPr lang="en-US" altLang="ko-KR" sz="1000" b="0" dirty="0" err="1">
                <a:solidFill>
                  <a:srgbClr val="DCDCAA"/>
                </a:solidFill>
                <a:effectLst/>
                <a:latin typeface="Cascadia Code" panose="020B0609020000020004" pitchFamily="49" charset="0"/>
              </a:rPr>
              <a:t>g_free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 (_</a:t>
            </a:r>
            <a:r>
              <a:rPr lang="en-US" altLang="ko-KR" sz="1000" b="0" dirty="0" err="1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global_title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);</a:t>
            </a: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          _</a:t>
            </a:r>
            <a:r>
              <a:rPr lang="en-US" altLang="ko-KR" sz="1000" b="0" dirty="0" err="1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global_title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=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altLang="ko-KR" sz="1000" b="0" dirty="0" err="1">
                <a:solidFill>
                  <a:srgbClr val="DCDCAA"/>
                </a:solidFill>
                <a:effectLst/>
                <a:latin typeface="Cascadia Code" panose="020B0609020000020004" pitchFamily="49" charset="0"/>
              </a:rPr>
              <a:t>g_variant_dup_string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 (value, </a:t>
            </a:r>
            <a:r>
              <a:rPr lang="en-US" altLang="ko-KR" sz="1000" b="0" dirty="0">
                <a:solidFill>
                  <a:srgbClr val="569CD6"/>
                </a:solidFill>
                <a:effectLst/>
                <a:latin typeface="Cascadia Code" panose="020B0609020000020004" pitchFamily="49" charset="0"/>
              </a:rPr>
              <a:t>NULL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);</a:t>
            </a:r>
          </a:p>
          <a:p>
            <a:br>
              <a:rPr lang="en-US" altLang="ko-KR" sz="10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</a:br>
            <a:r>
              <a:rPr lang="en-US" altLang="ko-KR" sz="10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          </a:t>
            </a:r>
            <a:r>
              <a:rPr lang="en-US" altLang="ko-KR" sz="1000" b="0" dirty="0" err="1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local_error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=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altLang="ko-KR" sz="1000" b="0" dirty="0">
                <a:solidFill>
                  <a:srgbClr val="569CD6"/>
                </a:solidFill>
                <a:effectLst/>
                <a:latin typeface="Cascadia Code" panose="020B0609020000020004" pitchFamily="49" charset="0"/>
              </a:rPr>
              <a:t>NULL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;</a:t>
            </a: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          builder 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=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altLang="ko-KR" sz="1000" b="0" dirty="0" err="1">
                <a:solidFill>
                  <a:srgbClr val="DCDCAA"/>
                </a:solidFill>
                <a:effectLst/>
                <a:latin typeface="Cascadia Code" panose="020B0609020000020004" pitchFamily="49" charset="0"/>
              </a:rPr>
              <a:t>g_variant_builder_new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 (G_VARIANT_TYPE_ARRAY);</a:t>
            </a: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          </a:t>
            </a:r>
            <a:r>
              <a:rPr lang="en-US" altLang="ko-KR" sz="1000" b="0" dirty="0" err="1">
                <a:solidFill>
                  <a:srgbClr val="DCDCAA"/>
                </a:solidFill>
                <a:effectLst/>
                <a:latin typeface="Cascadia Code" panose="020B0609020000020004" pitchFamily="49" charset="0"/>
              </a:rPr>
              <a:t>g_variant_builder_add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 (builder,</a:t>
            </a: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                                 </a:t>
            </a:r>
            <a:r>
              <a:rPr lang="en-US" altLang="ko-KR" sz="1000" b="0" dirty="0">
                <a:solidFill>
                  <a:srgbClr val="CE9178"/>
                </a:solidFill>
                <a:effectLst/>
                <a:latin typeface="Cascadia Code" panose="020B0609020000020004" pitchFamily="49" charset="0"/>
              </a:rPr>
              <a:t>"{</a:t>
            </a:r>
            <a:r>
              <a:rPr lang="en-US" altLang="ko-KR" sz="1000" b="0" dirty="0" err="1">
                <a:solidFill>
                  <a:srgbClr val="CE9178"/>
                </a:solidFill>
                <a:effectLst/>
                <a:latin typeface="Cascadia Code" panose="020B0609020000020004" pitchFamily="49" charset="0"/>
              </a:rPr>
              <a:t>sv</a:t>
            </a:r>
            <a:r>
              <a:rPr lang="en-US" altLang="ko-KR" sz="1000" b="0" dirty="0">
                <a:solidFill>
                  <a:srgbClr val="CE9178"/>
                </a:solidFill>
                <a:effectLst/>
                <a:latin typeface="Cascadia Code" panose="020B0609020000020004" pitchFamily="49" charset="0"/>
              </a:rPr>
              <a:t>}"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,</a:t>
            </a: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                                 </a:t>
            </a:r>
            <a:r>
              <a:rPr lang="en-US" altLang="ko-KR" sz="1000" b="0" dirty="0">
                <a:solidFill>
                  <a:srgbClr val="CE9178"/>
                </a:solidFill>
                <a:effectLst/>
                <a:latin typeface="Cascadia Code" panose="020B0609020000020004" pitchFamily="49" charset="0"/>
              </a:rPr>
              <a:t>"Title"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,</a:t>
            </a: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                                 </a:t>
            </a:r>
            <a:r>
              <a:rPr lang="en-US" altLang="ko-KR" sz="1000" b="0" dirty="0" err="1">
                <a:solidFill>
                  <a:srgbClr val="DCDCAA"/>
                </a:solidFill>
                <a:effectLst/>
                <a:latin typeface="Cascadia Code" panose="020B0609020000020004" pitchFamily="49" charset="0"/>
              </a:rPr>
              <a:t>g_variant_new_string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 (_</a:t>
            </a:r>
            <a:r>
              <a:rPr lang="en-US" altLang="ko-KR" sz="1000" b="0" dirty="0" err="1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global_title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));</a:t>
            </a: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          </a:t>
            </a:r>
            <a:r>
              <a:rPr lang="en-US" altLang="ko-KR" sz="1000" b="0" dirty="0" err="1">
                <a:solidFill>
                  <a:srgbClr val="DCDCAA"/>
                </a:solidFill>
                <a:effectLst/>
                <a:latin typeface="Cascadia Code" panose="020B0609020000020004" pitchFamily="49" charset="0"/>
              </a:rPr>
              <a:t>g_dbus_connection_emit_signal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 (connection,</a:t>
            </a: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                                         </a:t>
            </a:r>
            <a:r>
              <a:rPr lang="en-US" altLang="ko-KR" sz="1000" b="0" dirty="0">
                <a:solidFill>
                  <a:srgbClr val="569CD6"/>
                </a:solidFill>
                <a:effectLst/>
                <a:latin typeface="Cascadia Code" panose="020B0609020000020004" pitchFamily="49" charset="0"/>
              </a:rPr>
              <a:t>NULL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,</a:t>
            </a: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                                         </a:t>
            </a:r>
            <a:r>
              <a:rPr lang="en-US" altLang="ko-KR" sz="1000" b="0" dirty="0" err="1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object_path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,</a:t>
            </a: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                                         </a:t>
            </a:r>
            <a:r>
              <a:rPr lang="en-US" altLang="ko-KR" sz="1000" b="0" dirty="0">
                <a:solidFill>
                  <a:srgbClr val="CE9178"/>
                </a:solidFill>
                <a:effectLst/>
                <a:latin typeface="Cascadia Code" panose="020B0609020000020004" pitchFamily="49" charset="0"/>
              </a:rPr>
              <a:t>"</a:t>
            </a:r>
            <a:r>
              <a:rPr lang="en-US" altLang="ko-KR" sz="1000" b="0" dirty="0" err="1">
                <a:solidFill>
                  <a:srgbClr val="CE9178"/>
                </a:solidFill>
                <a:effectLst/>
                <a:latin typeface="Cascadia Code" panose="020B0609020000020004" pitchFamily="49" charset="0"/>
              </a:rPr>
              <a:t>org.freedesktop.DBus.Properties</a:t>
            </a:r>
            <a:r>
              <a:rPr lang="en-US" altLang="ko-KR" sz="1000" b="0" dirty="0">
                <a:solidFill>
                  <a:srgbClr val="CE9178"/>
                </a:solidFill>
                <a:effectLst/>
                <a:latin typeface="Cascadia Code" panose="020B0609020000020004" pitchFamily="49" charset="0"/>
              </a:rPr>
              <a:t>"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,</a:t>
            </a: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                                         </a:t>
            </a:r>
            <a:r>
              <a:rPr lang="en-US" altLang="ko-KR" sz="1000" b="0" dirty="0">
                <a:solidFill>
                  <a:srgbClr val="CE9178"/>
                </a:solidFill>
                <a:effectLst/>
                <a:latin typeface="Cascadia Code" panose="020B0609020000020004" pitchFamily="49" charset="0"/>
              </a:rPr>
              <a:t>"</a:t>
            </a:r>
            <a:r>
              <a:rPr lang="en-US" altLang="ko-KR" sz="1000" b="0" dirty="0" err="1">
                <a:solidFill>
                  <a:srgbClr val="CE9178"/>
                </a:solidFill>
                <a:effectLst/>
                <a:latin typeface="Cascadia Code" panose="020B0609020000020004" pitchFamily="49" charset="0"/>
              </a:rPr>
              <a:t>PropertiesChanged</a:t>
            </a:r>
            <a:r>
              <a:rPr lang="en-US" altLang="ko-KR" sz="1000" b="0" dirty="0">
                <a:solidFill>
                  <a:srgbClr val="CE9178"/>
                </a:solidFill>
                <a:effectLst/>
                <a:latin typeface="Cascadia Code" panose="020B0609020000020004" pitchFamily="49" charset="0"/>
              </a:rPr>
              <a:t>"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,</a:t>
            </a: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                                         </a:t>
            </a:r>
            <a:r>
              <a:rPr lang="en-US" altLang="ko-KR" sz="1000" b="0" dirty="0" err="1">
                <a:solidFill>
                  <a:srgbClr val="DCDCAA"/>
                </a:solidFill>
                <a:effectLst/>
                <a:latin typeface="Cascadia Code" panose="020B0609020000020004" pitchFamily="49" charset="0"/>
              </a:rPr>
              <a:t>g_variant_new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 (</a:t>
            </a:r>
            <a:r>
              <a:rPr lang="en-US" altLang="ko-KR" sz="1000" b="0" dirty="0">
                <a:solidFill>
                  <a:srgbClr val="CE9178"/>
                </a:solidFill>
                <a:effectLst/>
                <a:latin typeface="Cascadia Code" panose="020B0609020000020004" pitchFamily="49" charset="0"/>
              </a:rPr>
              <a:t>"(</a:t>
            </a:r>
            <a:r>
              <a:rPr lang="en-US" altLang="ko-KR" sz="1000" b="0" dirty="0" err="1">
                <a:solidFill>
                  <a:srgbClr val="CE9178"/>
                </a:solidFill>
                <a:effectLst/>
                <a:latin typeface="Cascadia Code" panose="020B0609020000020004" pitchFamily="49" charset="0"/>
              </a:rPr>
              <a:t>sa</a:t>
            </a:r>
            <a:r>
              <a:rPr lang="en-US" altLang="ko-KR" sz="1000" b="0" dirty="0">
                <a:solidFill>
                  <a:srgbClr val="CE9178"/>
                </a:solidFill>
                <a:effectLst/>
                <a:latin typeface="Cascadia Code" panose="020B0609020000020004" pitchFamily="49" charset="0"/>
              </a:rPr>
              <a:t>{</a:t>
            </a:r>
            <a:r>
              <a:rPr lang="en-US" altLang="ko-KR" sz="1000" b="0" dirty="0" err="1">
                <a:solidFill>
                  <a:srgbClr val="CE9178"/>
                </a:solidFill>
                <a:effectLst/>
                <a:latin typeface="Cascadia Code" panose="020B0609020000020004" pitchFamily="49" charset="0"/>
              </a:rPr>
              <a:t>sv</a:t>
            </a:r>
            <a:r>
              <a:rPr lang="en-US" altLang="ko-KR" sz="1000" b="0" dirty="0">
                <a:solidFill>
                  <a:srgbClr val="CE9178"/>
                </a:solidFill>
                <a:effectLst/>
                <a:latin typeface="Cascadia Code" panose="020B0609020000020004" pitchFamily="49" charset="0"/>
              </a:rPr>
              <a:t>}as)"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,</a:t>
            </a: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                                                        </a:t>
            </a:r>
            <a:r>
              <a:rPr lang="en-US" altLang="ko-KR" sz="1000" b="0" dirty="0" err="1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interface_name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,</a:t>
            </a: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                                                        builder,</a:t>
            </a: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                                                        </a:t>
            </a:r>
            <a:r>
              <a:rPr lang="en-US" altLang="ko-KR" sz="1000" b="0" dirty="0">
                <a:solidFill>
                  <a:srgbClr val="569CD6"/>
                </a:solidFill>
                <a:effectLst/>
                <a:latin typeface="Cascadia Code" panose="020B0609020000020004" pitchFamily="49" charset="0"/>
              </a:rPr>
              <a:t>NULL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),</a:t>
            </a: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                                         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&amp;</a:t>
            </a:r>
            <a:r>
              <a:rPr lang="en-US" altLang="ko-KR" sz="1000" b="0" dirty="0" err="1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local_error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);</a:t>
            </a: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         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ascadia Code" panose="020B0609020000020004" pitchFamily="49" charset="0"/>
              </a:rPr>
              <a:t>g_assert_no_error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 (</a:t>
            </a:r>
            <a:r>
              <a:rPr lang="en-US" altLang="ko-KR" sz="1000" b="0" dirty="0" err="1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local_error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);</a:t>
            </a: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        }</a:t>
            </a: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    }</a:t>
            </a: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  </a:t>
            </a:r>
            <a:r>
              <a:rPr lang="en-US" altLang="ko-KR" sz="1000" b="0" dirty="0">
                <a:solidFill>
                  <a:srgbClr val="C586C0"/>
                </a:solidFill>
                <a:effectLst/>
                <a:latin typeface="Cascadia Code" panose="020B0609020000020004" pitchFamily="49" charset="0"/>
              </a:rPr>
              <a:t>else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altLang="ko-KR" sz="1000" b="0" dirty="0">
                <a:solidFill>
                  <a:srgbClr val="C586C0"/>
                </a:solidFill>
                <a:effectLst/>
                <a:latin typeface="Cascadia Code" panose="020B0609020000020004" pitchFamily="49" charset="0"/>
              </a:rPr>
              <a:t>if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 (</a:t>
            </a:r>
            <a:r>
              <a:rPr lang="en-US" altLang="ko-KR" sz="1000" b="0" dirty="0">
                <a:solidFill>
                  <a:srgbClr val="DCDCAA"/>
                </a:solidFill>
                <a:effectLst/>
                <a:latin typeface="Cascadia Code" panose="020B0609020000020004" pitchFamily="49" charset="0"/>
              </a:rPr>
              <a:t>g_strcmp0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 (</a:t>
            </a:r>
            <a:r>
              <a:rPr lang="en-US" altLang="ko-KR" sz="1000" b="0" dirty="0" err="1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property_name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, </a:t>
            </a:r>
            <a:r>
              <a:rPr lang="en-US" altLang="ko-KR" sz="1000" b="0" dirty="0">
                <a:solidFill>
                  <a:srgbClr val="CE9178"/>
                </a:solidFill>
                <a:effectLst/>
                <a:latin typeface="Cascadia Code" panose="020B0609020000020004" pitchFamily="49" charset="0"/>
              </a:rPr>
              <a:t>"</a:t>
            </a:r>
            <a:r>
              <a:rPr lang="en-US" altLang="ko-KR" sz="1000" b="0" dirty="0" err="1">
                <a:solidFill>
                  <a:srgbClr val="CE9178"/>
                </a:solidFill>
                <a:effectLst/>
                <a:latin typeface="Cascadia Code" panose="020B0609020000020004" pitchFamily="49" charset="0"/>
              </a:rPr>
              <a:t>ReadingAlwaysThrowsError</a:t>
            </a:r>
            <a:r>
              <a:rPr lang="en-US" altLang="ko-KR" sz="1000" b="0" dirty="0">
                <a:solidFill>
                  <a:srgbClr val="CE9178"/>
                </a:solidFill>
                <a:effectLst/>
                <a:latin typeface="Cascadia Code" panose="020B0609020000020004" pitchFamily="49" charset="0"/>
              </a:rPr>
              <a:t>"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) 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==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altLang="ko-KR" sz="1000" b="0" dirty="0">
                <a:solidFill>
                  <a:srgbClr val="B5CEA8"/>
                </a:solidFill>
                <a:effectLst/>
                <a:latin typeface="Cascadia Code" panose="020B0609020000020004" pitchFamily="49" charset="0"/>
              </a:rPr>
              <a:t>0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)</a:t>
            </a: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    {</a:t>
            </a:r>
          </a:p>
          <a:p>
            <a:r>
              <a:rPr lang="en-US" altLang="ko-KR" sz="1000" b="0" dirty="0">
                <a:solidFill>
                  <a:srgbClr val="6A9955"/>
                </a:solidFill>
                <a:effectLst/>
                <a:latin typeface="Cascadia Code" panose="020B0609020000020004" pitchFamily="49" charset="0"/>
              </a:rPr>
              <a:t>      /* do nothing - they can't read it after all! */</a:t>
            </a:r>
            <a:endParaRPr lang="en-US" altLang="ko-KR" sz="1000" b="0" dirty="0">
              <a:solidFill>
                <a:srgbClr val="CCCCCC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    }</a:t>
            </a: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  </a:t>
            </a:r>
            <a:r>
              <a:rPr lang="en-US" altLang="ko-KR" sz="1000" b="0" dirty="0">
                <a:solidFill>
                  <a:srgbClr val="C586C0"/>
                </a:solidFill>
                <a:effectLst/>
                <a:latin typeface="Cascadia Code" panose="020B0609020000020004" pitchFamily="49" charset="0"/>
              </a:rPr>
              <a:t>else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altLang="ko-KR" sz="1000" b="0" dirty="0">
                <a:solidFill>
                  <a:srgbClr val="C586C0"/>
                </a:solidFill>
                <a:effectLst/>
                <a:latin typeface="Cascadia Code" panose="020B0609020000020004" pitchFamily="49" charset="0"/>
              </a:rPr>
              <a:t>if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 (</a:t>
            </a:r>
            <a:r>
              <a:rPr lang="en-US" altLang="ko-KR" sz="1000" b="0" dirty="0">
                <a:solidFill>
                  <a:srgbClr val="DCDCAA"/>
                </a:solidFill>
                <a:effectLst/>
                <a:latin typeface="Cascadia Code" panose="020B0609020000020004" pitchFamily="49" charset="0"/>
              </a:rPr>
              <a:t>g_strcmp0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 (</a:t>
            </a:r>
            <a:r>
              <a:rPr lang="en-US" altLang="ko-KR" sz="1000" b="0" dirty="0" err="1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property_name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, </a:t>
            </a:r>
            <a:r>
              <a:rPr lang="en-US" altLang="ko-KR" sz="1000" b="0" dirty="0">
                <a:solidFill>
                  <a:srgbClr val="CE9178"/>
                </a:solidFill>
                <a:effectLst/>
                <a:latin typeface="Cascadia Code" panose="020B0609020000020004" pitchFamily="49" charset="0"/>
              </a:rPr>
              <a:t>"</a:t>
            </a:r>
            <a:r>
              <a:rPr lang="en-US" altLang="ko-KR" sz="1000" b="0" dirty="0" err="1">
                <a:solidFill>
                  <a:srgbClr val="CE9178"/>
                </a:solidFill>
                <a:effectLst/>
                <a:latin typeface="Cascadia Code" panose="020B0609020000020004" pitchFamily="49" charset="0"/>
              </a:rPr>
              <a:t>WritingAlwaysThrowsError</a:t>
            </a:r>
            <a:r>
              <a:rPr lang="en-US" altLang="ko-KR" sz="1000" b="0" dirty="0">
                <a:solidFill>
                  <a:srgbClr val="CE9178"/>
                </a:solidFill>
                <a:effectLst/>
                <a:latin typeface="Cascadia Code" panose="020B0609020000020004" pitchFamily="49" charset="0"/>
              </a:rPr>
              <a:t>"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) 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==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altLang="ko-KR" sz="1000" b="0" dirty="0">
                <a:solidFill>
                  <a:srgbClr val="B5CEA8"/>
                </a:solidFill>
                <a:effectLst/>
                <a:latin typeface="Cascadia Code" panose="020B0609020000020004" pitchFamily="49" charset="0"/>
              </a:rPr>
              <a:t>0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)</a:t>
            </a: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    {</a:t>
            </a: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      </a:t>
            </a:r>
            <a:r>
              <a:rPr lang="en-US" altLang="ko-KR" sz="1000" b="0" dirty="0" err="1">
                <a:solidFill>
                  <a:srgbClr val="DCDCAA"/>
                </a:solidFill>
                <a:effectLst/>
                <a:latin typeface="Cascadia Code" panose="020B0609020000020004" pitchFamily="49" charset="0"/>
              </a:rPr>
              <a:t>g_set_error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 (error,</a:t>
            </a: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                   G_IO_ERROR,</a:t>
            </a: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                   G_IO_ERROR_FAILED,</a:t>
            </a: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                   </a:t>
            </a:r>
            <a:r>
              <a:rPr lang="en-US" altLang="ko-KR" sz="1000" b="0" dirty="0">
                <a:solidFill>
                  <a:srgbClr val="CE9178"/>
                </a:solidFill>
                <a:effectLst/>
                <a:latin typeface="Cascadia Code" panose="020B0609020000020004" pitchFamily="49" charset="0"/>
              </a:rPr>
              <a:t>"Hello AGAIN 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ascadia Code" panose="020B0609020000020004" pitchFamily="49" charset="0"/>
              </a:rPr>
              <a:t>%s</a:t>
            </a:r>
            <a:r>
              <a:rPr lang="en-US" altLang="ko-KR" sz="1000" b="0" dirty="0">
                <a:solidFill>
                  <a:srgbClr val="CE9178"/>
                </a:solidFill>
                <a:effectLst/>
                <a:latin typeface="Cascadia Code" panose="020B0609020000020004" pitchFamily="49" charset="0"/>
              </a:rPr>
              <a:t>. I thought I said writing this property "</a:t>
            </a:r>
            <a:endParaRPr lang="en-US" altLang="ko-KR" sz="1000" b="0" dirty="0">
              <a:solidFill>
                <a:srgbClr val="CCCCCC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                   </a:t>
            </a:r>
            <a:r>
              <a:rPr lang="en-US" altLang="ko-KR" sz="1000" b="0" dirty="0">
                <a:solidFill>
                  <a:srgbClr val="CE9178"/>
                </a:solidFill>
                <a:effectLst/>
                <a:latin typeface="Cascadia Code" panose="020B0609020000020004" pitchFamily="49" charset="0"/>
              </a:rPr>
              <a:t>"always results in an error. </a:t>
            </a:r>
            <a:r>
              <a:rPr lang="en-US" altLang="ko-KR" sz="1000" b="0" dirty="0" err="1">
                <a:solidFill>
                  <a:srgbClr val="CE9178"/>
                </a:solidFill>
                <a:effectLst/>
                <a:latin typeface="Cascadia Code" panose="020B0609020000020004" pitchFamily="49" charset="0"/>
              </a:rPr>
              <a:t>kthxbye</a:t>
            </a:r>
            <a:r>
              <a:rPr lang="en-US" altLang="ko-KR" sz="1000" b="0" dirty="0">
                <a:solidFill>
                  <a:srgbClr val="CE9178"/>
                </a:solidFill>
                <a:effectLst/>
                <a:latin typeface="Cascadia Code" panose="020B0609020000020004" pitchFamily="49" charset="0"/>
              </a:rPr>
              <a:t>"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,</a:t>
            </a: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                   sender);</a:t>
            </a: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    }</a:t>
            </a:r>
          </a:p>
          <a:p>
            <a:br>
              <a:rPr lang="en-US" altLang="ko-KR" sz="10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</a:br>
            <a:r>
              <a:rPr lang="en-US" altLang="ko-KR" sz="10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  </a:t>
            </a:r>
            <a:r>
              <a:rPr lang="en-US" altLang="ko-KR" sz="1000" b="0" dirty="0">
                <a:solidFill>
                  <a:srgbClr val="C586C0"/>
                </a:solidFill>
                <a:effectLst/>
                <a:latin typeface="Cascadia Code" panose="020B0609020000020004" pitchFamily="49" charset="0"/>
              </a:rPr>
              <a:t>return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*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error 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==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altLang="ko-KR" sz="1000" b="0" dirty="0">
                <a:solidFill>
                  <a:srgbClr val="569CD6"/>
                </a:solidFill>
                <a:effectLst/>
                <a:latin typeface="Cascadia Code" panose="020B0609020000020004" pitchFamily="49" charset="0"/>
              </a:rPr>
              <a:t>NULL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;</a:t>
            </a: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}</a:t>
            </a:r>
          </a:p>
          <a:p>
            <a:br>
              <a:rPr lang="en-US" altLang="ko-KR" sz="10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</a:br>
            <a:endParaRPr lang="en-US" altLang="ko-KR" sz="1000" b="0" dirty="0">
              <a:solidFill>
                <a:srgbClr val="CCCCCC"/>
              </a:solidFill>
              <a:effectLst/>
              <a:latin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500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sp>
        <p:nvSpPr>
          <p:cNvPr id="2" name="Object 33">
            <a:extLst>
              <a:ext uri="{FF2B5EF4-FFF2-40B4-BE49-F238E27FC236}">
                <a16:creationId xmlns:a16="http://schemas.microsoft.com/office/drawing/2014/main" id="{0638C7F1-3FB0-8312-660B-4B52A20E0586}"/>
              </a:ext>
            </a:extLst>
          </p:cNvPr>
          <p:cNvSpPr txBox="1"/>
          <p:nvPr/>
        </p:nvSpPr>
        <p:spPr>
          <a:xfrm>
            <a:off x="838200" y="901389"/>
            <a:ext cx="5410200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5400" b="1" i="0" dirty="0" err="1">
                <a:effectLst/>
                <a:latin typeface="Söhne"/>
              </a:rPr>
              <a:t>DBus</a:t>
            </a:r>
            <a:r>
              <a:rPr lang="en-US" altLang="ko-KR" sz="5400" b="1" i="0" dirty="0">
                <a:effectLst/>
                <a:latin typeface="Söhne"/>
              </a:rPr>
              <a:t> </a:t>
            </a:r>
            <a:r>
              <a:rPr lang="ko-KR" altLang="en-US" sz="5400" b="1" i="0" dirty="0">
                <a:effectLst/>
                <a:latin typeface="Söhne"/>
              </a:rPr>
              <a:t>라이브러리</a:t>
            </a:r>
            <a:endParaRPr lang="en-US" altLang="ko-KR" sz="5400" dirty="0"/>
          </a:p>
        </p:txBody>
      </p:sp>
      <p:sp>
        <p:nvSpPr>
          <p:cNvPr id="5" name="AutoShape 2" descr="D-Bus Communication Process in Korean">
            <a:extLst>
              <a:ext uri="{FF2B5EF4-FFF2-40B4-BE49-F238E27FC236}">
                <a16:creationId xmlns:a16="http://schemas.microsoft.com/office/drawing/2014/main" id="{9C306059-8A2C-77E6-66BD-EEE8869E2C4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81200" y="4991100"/>
            <a:ext cx="7315200" cy="731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4" descr="D-Bus Communication Process in Korean">
            <a:extLst>
              <a:ext uri="{FF2B5EF4-FFF2-40B4-BE49-F238E27FC236}">
                <a16:creationId xmlns:a16="http://schemas.microsoft.com/office/drawing/2014/main" id="{A972806A-3CD0-06FA-51BE-8C0A16DEAA2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43300" y="5182642"/>
            <a:ext cx="9867900" cy="986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E5F486-5BE7-2699-EBFA-06F3C1774943}"/>
              </a:ext>
            </a:extLst>
          </p:cNvPr>
          <p:cNvSpPr txBox="1"/>
          <p:nvPr/>
        </p:nvSpPr>
        <p:spPr>
          <a:xfrm>
            <a:off x="685800" y="2494314"/>
            <a:ext cx="9144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6A9955"/>
                </a:solidFill>
                <a:effectLst/>
                <a:latin typeface="Cascadia Code" panose="020B0609020000020004" pitchFamily="49" charset="0"/>
              </a:rPr>
              <a:t>/* </a:t>
            </a:r>
            <a:r>
              <a:rPr lang="ko-KR" altLang="en-US" b="0">
                <a:solidFill>
                  <a:srgbClr val="6A9955"/>
                </a:solidFill>
                <a:effectLst/>
                <a:latin typeface="Cascadia Code" panose="020B0609020000020004" pitchFamily="49" charset="0"/>
              </a:rPr>
              <a:t>인터페이스에 대한 </a:t>
            </a:r>
            <a:r>
              <a:rPr lang="en-US" altLang="ko-KR" b="0">
                <a:solidFill>
                  <a:srgbClr val="6A9955"/>
                </a:solidFill>
                <a:effectLst/>
                <a:latin typeface="Cascadia Code" panose="020B0609020000020004" pitchFamily="49" charset="0"/>
              </a:rPr>
              <a:t>VTable. </a:t>
            </a:r>
            <a:r>
              <a:rPr lang="ko-KR" altLang="en-US" b="0">
                <a:solidFill>
                  <a:srgbClr val="6A9955"/>
                </a:solidFill>
                <a:effectLst/>
                <a:latin typeface="Cascadia Code" panose="020B0609020000020004" pitchFamily="49" charset="0"/>
              </a:rPr>
              <a:t>메소드</a:t>
            </a:r>
            <a:r>
              <a:rPr lang="en-US" altLang="ko-KR" b="0">
                <a:solidFill>
                  <a:srgbClr val="6A9955"/>
                </a:solidFill>
                <a:effectLst/>
                <a:latin typeface="Cascadia Code" panose="020B0609020000020004" pitchFamily="49" charset="0"/>
              </a:rPr>
              <a:t>, </a:t>
            </a:r>
            <a:r>
              <a:rPr lang="ko-KR" altLang="en-US" b="0">
                <a:solidFill>
                  <a:srgbClr val="6A9955"/>
                </a:solidFill>
                <a:effectLst/>
                <a:latin typeface="Cascadia Code" panose="020B0609020000020004" pitchFamily="49" charset="0"/>
              </a:rPr>
              <a:t>프로퍼티 </a:t>
            </a:r>
            <a:r>
              <a:rPr lang="en-US" altLang="ko-KR" b="0">
                <a:solidFill>
                  <a:srgbClr val="6A9955"/>
                </a:solidFill>
                <a:effectLst/>
                <a:latin typeface="Cascadia Code" panose="020B0609020000020004" pitchFamily="49" charset="0"/>
              </a:rPr>
              <a:t>get, </a:t>
            </a:r>
            <a:r>
              <a:rPr lang="ko-KR" altLang="en-US" b="0">
                <a:solidFill>
                  <a:srgbClr val="6A9955"/>
                </a:solidFill>
                <a:effectLst/>
                <a:latin typeface="Cascadia Code" panose="020B0609020000020004" pitchFamily="49" charset="0"/>
              </a:rPr>
              <a:t>프로퍼티 </a:t>
            </a:r>
            <a:r>
              <a:rPr lang="en-US" altLang="ko-KR" b="0">
                <a:solidFill>
                  <a:srgbClr val="6A9955"/>
                </a:solidFill>
                <a:effectLst/>
                <a:latin typeface="Cascadia Code" panose="020B0609020000020004" pitchFamily="49" charset="0"/>
              </a:rPr>
              <a:t>set </a:t>
            </a:r>
            <a:r>
              <a:rPr lang="ko-KR" altLang="en-US" b="0">
                <a:solidFill>
                  <a:srgbClr val="6A9955"/>
                </a:solidFill>
                <a:effectLst/>
                <a:latin typeface="Cascadia Code" panose="020B0609020000020004" pitchFamily="49" charset="0"/>
              </a:rPr>
              <a:t>요청을</a:t>
            </a:r>
            <a:endParaRPr lang="ko-KR" altLang="en-US" b="0">
              <a:solidFill>
                <a:srgbClr val="CCCCCC"/>
              </a:solidFill>
              <a:effectLst/>
              <a:latin typeface="Cascadia Code" panose="020B0609020000020004" pitchFamily="49" charset="0"/>
            </a:endParaRPr>
          </a:p>
          <a:p>
            <a:r>
              <a:rPr lang="ko-KR" altLang="en-US" b="0">
                <a:solidFill>
                  <a:srgbClr val="6A9955"/>
                </a:solidFill>
                <a:effectLst/>
                <a:latin typeface="Cascadia Code" panose="020B0609020000020004" pitchFamily="49" charset="0"/>
              </a:rPr>
              <a:t>   각각의 핸들러에 매핑합니다</a:t>
            </a:r>
            <a:r>
              <a:rPr lang="en-US" altLang="ko-KR" b="0">
                <a:solidFill>
                  <a:srgbClr val="6A9955"/>
                </a:solidFill>
                <a:effectLst/>
                <a:latin typeface="Cascadia Code" panose="020B0609020000020004" pitchFamily="49" charset="0"/>
              </a:rPr>
              <a:t>. */</a:t>
            </a:r>
            <a:endParaRPr lang="ko-KR" altLang="en-US" b="0">
              <a:solidFill>
                <a:srgbClr val="CCCCCC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US" altLang="ko-KR" b="0">
                <a:solidFill>
                  <a:srgbClr val="569CD6"/>
                </a:solidFill>
                <a:effectLst/>
                <a:latin typeface="Cascadia Code" panose="020B0609020000020004" pitchFamily="49" charset="0"/>
              </a:rPr>
              <a:t>static</a:t>
            </a:r>
            <a:r>
              <a:rPr lang="en-US" altLang="ko-KR" b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ascadia Code" panose="020B0609020000020004" pitchFamily="49" charset="0"/>
              </a:rPr>
              <a:t>const</a:t>
            </a:r>
            <a:r>
              <a:rPr lang="en-US" altLang="ko-KR" b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 GDBusInterfaceVTable interface_vtable </a:t>
            </a:r>
            <a:r>
              <a:rPr lang="en-US" altLang="ko-KR" b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=</a:t>
            </a:r>
            <a:endParaRPr lang="en-US" altLang="ko-KR" b="0">
              <a:solidFill>
                <a:srgbClr val="CCCCCC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{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  handle_method_call,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  handle_get_property,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  handle_set_property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};</a:t>
            </a:r>
            <a:endParaRPr lang="en-US" altLang="ko-KR" b="0" dirty="0">
              <a:solidFill>
                <a:srgbClr val="CCCCCC"/>
              </a:solidFill>
              <a:effectLst/>
              <a:latin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9624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sp>
        <p:nvSpPr>
          <p:cNvPr id="2" name="Object 33">
            <a:extLst>
              <a:ext uri="{FF2B5EF4-FFF2-40B4-BE49-F238E27FC236}">
                <a16:creationId xmlns:a16="http://schemas.microsoft.com/office/drawing/2014/main" id="{0638C7F1-3FB0-8312-660B-4B52A20E0586}"/>
              </a:ext>
            </a:extLst>
          </p:cNvPr>
          <p:cNvSpPr txBox="1"/>
          <p:nvPr/>
        </p:nvSpPr>
        <p:spPr>
          <a:xfrm>
            <a:off x="838200" y="901389"/>
            <a:ext cx="5410200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5400" b="1" i="0" dirty="0" err="1">
                <a:effectLst/>
                <a:latin typeface="Söhne"/>
              </a:rPr>
              <a:t>DBus</a:t>
            </a:r>
            <a:r>
              <a:rPr lang="en-US" altLang="ko-KR" sz="5400" b="1" i="0" dirty="0">
                <a:effectLst/>
                <a:latin typeface="Söhne"/>
              </a:rPr>
              <a:t> </a:t>
            </a:r>
            <a:r>
              <a:rPr lang="ko-KR" altLang="en-US" sz="5400" b="1" i="0" dirty="0">
                <a:effectLst/>
                <a:latin typeface="Söhne"/>
              </a:rPr>
              <a:t>라이브러리</a:t>
            </a:r>
            <a:endParaRPr lang="en-US" altLang="ko-KR" sz="5400" dirty="0"/>
          </a:p>
        </p:txBody>
      </p:sp>
      <p:sp>
        <p:nvSpPr>
          <p:cNvPr id="5" name="AutoShape 2" descr="D-Bus Communication Process in Korean">
            <a:extLst>
              <a:ext uri="{FF2B5EF4-FFF2-40B4-BE49-F238E27FC236}">
                <a16:creationId xmlns:a16="http://schemas.microsoft.com/office/drawing/2014/main" id="{9C306059-8A2C-77E6-66BD-EEE8869E2C4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81200" y="4991100"/>
            <a:ext cx="7315200" cy="731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4" descr="D-Bus Communication Process in Korean">
            <a:extLst>
              <a:ext uri="{FF2B5EF4-FFF2-40B4-BE49-F238E27FC236}">
                <a16:creationId xmlns:a16="http://schemas.microsoft.com/office/drawing/2014/main" id="{A972806A-3CD0-06FA-51BE-8C0A16DEAA2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43300" y="5182642"/>
            <a:ext cx="9867900" cy="986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0897E2-1AF3-4938-CA61-27AD104D350A}"/>
              </a:ext>
            </a:extLst>
          </p:cNvPr>
          <p:cNvSpPr txBox="1"/>
          <p:nvPr/>
        </p:nvSpPr>
        <p:spPr>
          <a:xfrm>
            <a:off x="1714500" y="2017764"/>
            <a:ext cx="15163800" cy="82791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dirty="0">
                <a:solidFill>
                  <a:srgbClr val="6A9955"/>
                </a:solidFill>
                <a:effectLst/>
                <a:latin typeface="Cascadia Code" panose="020B0609020000020004" pitchFamily="49" charset="0"/>
              </a:rPr>
              <a:t>/* </a:t>
            </a:r>
            <a:r>
              <a:rPr lang="ko-KR" altLang="en-US" sz="1400" b="0" dirty="0">
                <a:solidFill>
                  <a:srgbClr val="6A9955"/>
                </a:solidFill>
                <a:effectLst/>
                <a:latin typeface="Cascadia Code" panose="020B0609020000020004" pitchFamily="49" charset="0"/>
              </a:rPr>
              <a:t>타임아웃 </a:t>
            </a:r>
            <a:r>
              <a:rPr lang="ko-KR" altLang="en-US" sz="1400" b="0" dirty="0" err="1">
                <a:solidFill>
                  <a:srgbClr val="6A9955"/>
                </a:solidFill>
                <a:effectLst/>
                <a:latin typeface="Cascadia Code" panose="020B0609020000020004" pitchFamily="49" charset="0"/>
              </a:rPr>
              <a:t>콜백</a:t>
            </a:r>
            <a:r>
              <a:rPr lang="ko-KR" altLang="en-US" sz="1400" b="0" dirty="0">
                <a:solidFill>
                  <a:srgbClr val="6A9955"/>
                </a:solidFill>
                <a:effectLst/>
                <a:latin typeface="Cascadia Code" panose="020B0609020000020004" pitchFamily="49" charset="0"/>
              </a:rPr>
              <a:t> 함수</a:t>
            </a:r>
            <a:r>
              <a:rPr lang="en-US" altLang="ko-KR" sz="1400" b="0" dirty="0">
                <a:solidFill>
                  <a:srgbClr val="6A9955"/>
                </a:solidFill>
                <a:effectLst/>
                <a:latin typeface="Cascadia Code" panose="020B0609020000020004" pitchFamily="49" charset="0"/>
              </a:rPr>
              <a:t>. </a:t>
            </a:r>
            <a:r>
              <a:rPr lang="ko-KR" altLang="en-US" sz="1400" b="0" dirty="0">
                <a:solidFill>
                  <a:srgbClr val="6A9955"/>
                </a:solidFill>
                <a:effectLst/>
                <a:latin typeface="Cascadia Code" panose="020B0609020000020004" pitchFamily="49" charset="0"/>
              </a:rPr>
              <a:t>이 함수는 주기적으로 호출되며 </a:t>
            </a:r>
            <a:r>
              <a:rPr lang="en-US" altLang="ko-KR" sz="1400" b="0" dirty="0">
                <a:solidFill>
                  <a:srgbClr val="6A9955"/>
                </a:solidFill>
                <a:effectLst/>
                <a:latin typeface="Cascadia Code" panose="020B0609020000020004" pitchFamily="49" charset="0"/>
              </a:rPr>
              <a:t>'Foo'</a:t>
            </a:r>
            <a:r>
              <a:rPr lang="ko-KR" altLang="en-US" sz="1400" b="0" dirty="0">
                <a:solidFill>
                  <a:srgbClr val="6A9955"/>
                </a:solidFill>
                <a:effectLst/>
                <a:latin typeface="Cascadia Code" panose="020B0609020000020004" pitchFamily="49" charset="0"/>
              </a:rPr>
              <a:t>와 </a:t>
            </a:r>
            <a:r>
              <a:rPr lang="en-US" altLang="ko-KR" sz="1400" b="0" dirty="0">
                <a:solidFill>
                  <a:srgbClr val="6A9955"/>
                </a:solidFill>
                <a:effectLst/>
                <a:latin typeface="Cascadia Code" panose="020B0609020000020004" pitchFamily="49" charset="0"/>
              </a:rPr>
              <a:t>'Bar' </a:t>
            </a:r>
            <a:r>
              <a:rPr lang="ko-KR" altLang="en-US" sz="1400" b="0" dirty="0">
                <a:solidFill>
                  <a:srgbClr val="6A9955"/>
                </a:solidFill>
                <a:effectLst/>
                <a:latin typeface="Cascadia Code" panose="020B0609020000020004" pitchFamily="49" charset="0"/>
              </a:rPr>
              <a:t>프로퍼티의</a:t>
            </a:r>
            <a:endParaRPr lang="ko-KR" altLang="en-US" sz="1400" b="0" dirty="0">
              <a:solidFill>
                <a:srgbClr val="CCCCCC"/>
              </a:solidFill>
              <a:effectLst/>
              <a:latin typeface="Cascadia Code" panose="020B0609020000020004" pitchFamily="49" charset="0"/>
            </a:endParaRPr>
          </a:p>
          <a:p>
            <a:r>
              <a:rPr lang="ko-KR" altLang="en-US" sz="1400" b="0" dirty="0">
                <a:solidFill>
                  <a:srgbClr val="6A9955"/>
                </a:solidFill>
                <a:effectLst/>
                <a:latin typeface="Cascadia Code" panose="020B0609020000020004" pitchFamily="49" charset="0"/>
              </a:rPr>
              <a:t>   값을 바꾸고 신호를 발생시킵니다</a:t>
            </a:r>
            <a:r>
              <a:rPr lang="en-US" altLang="ko-KR" sz="1400" b="0" dirty="0">
                <a:solidFill>
                  <a:srgbClr val="6A9955"/>
                </a:solidFill>
                <a:effectLst/>
                <a:latin typeface="Cascadia Code" panose="020B0609020000020004" pitchFamily="49" charset="0"/>
              </a:rPr>
              <a:t>. */</a:t>
            </a:r>
            <a:endParaRPr lang="ko-KR" altLang="en-US" sz="1400" b="0" dirty="0">
              <a:solidFill>
                <a:srgbClr val="CCCCCC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US" altLang="ko-KR" sz="1400" b="0" dirty="0">
                <a:solidFill>
                  <a:srgbClr val="569CD6"/>
                </a:solidFill>
                <a:effectLst/>
                <a:latin typeface="Cascadia Code" panose="020B0609020000020004" pitchFamily="49" charset="0"/>
              </a:rPr>
              <a:t>static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altLang="ko-KR" sz="1400" b="0" dirty="0" err="1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gboolean</a:t>
            </a:r>
            <a:endParaRPr lang="en-US" altLang="ko-KR" sz="1400" b="0" dirty="0">
              <a:solidFill>
                <a:srgbClr val="CCCCCC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US" altLang="ko-KR" sz="1400" b="0" dirty="0" err="1">
                <a:solidFill>
                  <a:srgbClr val="DCDCAA"/>
                </a:solidFill>
                <a:effectLst/>
                <a:latin typeface="Cascadia Code" panose="020B0609020000020004" pitchFamily="49" charset="0"/>
              </a:rPr>
              <a:t>on_timeout_cb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 (</a:t>
            </a:r>
            <a:r>
              <a:rPr lang="en-US" altLang="ko-KR" sz="1400" b="0" dirty="0" err="1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gpointer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ascadia Code" panose="020B0609020000020004" pitchFamily="49" charset="0"/>
              </a:rPr>
              <a:t>user_data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)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{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  </a:t>
            </a:r>
            <a:r>
              <a:rPr lang="en-US" altLang="ko-KR" sz="1400" b="0" dirty="0" err="1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GDBusConnection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*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connection 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=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altLang="ko-KR" sz="1400" b="0" dirty="0">
                <a:solidFill>
                  <a:srgbClr val="DCDCAA"/>
                </a:solidFill>
                <a:effectLst/>
                <a:latin typeface="Cascadia Code" panose="020B0609020000020004" pitchFamily="49" charset="0"/>
              </a:rPr>
              <a:t>G_DBUS_CONNECTION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 (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ascadia Code" panose="020B0609020000020004" pitchFamily="49" charset="0"/>
              </a:rPr>
              <a:t>user_data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);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  </a:t>
            </a:r>
            <a:r>
              <a:rPr lang="en-US" altLang="ko-KR" sz="1400" b="0" dirty="0" err="1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GVariantBuilder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*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builder;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  </a:t>
            </a:r>
            <a:r>
              <a:rPr lang="en-US" altLang="ko-KR" sz="1400" b="0" dirty="0" err="1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GVariantBuilder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*</a:t>
            </a:r>
            <a:r>
              <a:rPr lang="en-US" altLang="ko-KR" sz="1400" b="0" dirty="0" err="1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invalidated_builder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;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  </a:t>
            </a:r>
            <a:r>
              <a:rPr lang="en-US" altLang="ko-KR" sz="1400" b="0" dirty="0" err="1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GError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*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error;</a:t>
            </a:r>
          </a:p>
          <a:p>
            <a:br>
              <a:rPr lang="en-US" altLang="ko-KR" sz="14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</a:br>
            <a:r>
              <a:rPr lang="en-US" altLang="ko-KR" sz="14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 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ascadia Code" panose="020B0609020000020004" pitchFamily="49" charset="0"/>
              </a:rPr>
              <a:t>swap_a_and_b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=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!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ascadia Code" panose="020B0609020000020004" pitchFamily="49" charset="0"/>
              </a:rPr>
              <a:t>swap_a_and_b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;</a:t>
            </a:r>
          </a:p>
          <a:p>
            <a:br>
              <a:rPr lang="en-US" altLang="ko-KR" sz="14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</a:br>
            <a:r>
              <a:rPr lang="en-US" altLang="ko-KR" sz="14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  error 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=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ascadia Code" panose="020B0609020000020004" pitchFamily="49" charset="0"/>
              </a:rPr>
              <a:t>NULL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;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  builder 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=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ascadia Code" panose="020B0609020000020004" pitchFamily="49" charset="0"/>
              </a:rPr>
              <a:t>g_variant_builder_new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 (G_VARIANT_TYPE_ARRAY);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  </a:t>
            </a:r>
            <a:r>
              <a:rPr lang="en-US" altLang="ko-KR" sz="1400" b="0" dirty="0" err="1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invalidated_builder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=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ascadia Code" panose="020B0609020000020004" pitchFamily="49" charset="0"/>
              </a:rPr>
              <a:t>g_variant_builder_new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 (</a:t>
            </a:r>
            <a:r>
              <a:rPr lang="en-US" altLang="ko-KR" sz="1400" b="0" dirty="0">
                <a:solidFill>
                  <a:srgbClr val="DCDCAA"/>
                </a:solidFill>
                <a:effectLst/>
                <a:latin typeface="Cascadia Code" panose="020B0609020000020004" pitchFamily="49" charset="0"/>
              </a:rPr>
              <a:t>G_VARIANT_TYPE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 (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ascadia Code" panose="020B0609020000020004" pitchFamily="49" charset="0"/>
              </a:rPr>
              <a:t>"as"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));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  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ascadia Code" panose="020B0609020000020004" pitchFamily="49" charset="0"/>
              </a:rPr>
              <a:t>g_variant_builder_add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 (builder,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                         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ascadia Code" panose="020B0609020000020004" pitchFamily="49" charset="0"/>
              </a:rPr>
              <a:t>"{</a:t>
            </a:r>
            <a:r>
              <a:rPr lang="en-US" altLang="ko-KR" sz="1400" b="0" dirty="0" err="1">
                <a:solidFill>
                  <a:srgbClr val="CE9178"/>
                </a:solidFill>
                <a:effectLst/>
                <a:latin typeface="Cascadia Code" panose="020B0609020000020004" pitchFamily="49" charset="0"/>
              </a:rPr>
              <a:t>sv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ascadia Code" panose="020B0609020000020004" pitchFamily="49" charset="0"/>
              </a:rPr>
              <a:t>}"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,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                         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ascadia Code" panose="020B0609020000020004" pitchFamily="49" charset="0"/>
              </a:rPr>
              <a:t>"Foo"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,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                         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ascadia Code" panose="020B0609020000020004" pitchFamily="49" charset="0"/>
              </a:rPr>
              <a:t>g_variant_new_string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 (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ascadia Code" panose="020B0609020000020004" pitchFamily="49" charset="0"/>
              </a:rPr>
              <a:t>swap_a_and_b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?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ascadia Code" panose="020B0609020000020004" pitchFamily="49" charset="0"/>
              </a:rPr>
              <a:t>"Tock"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: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ascadia Code" panose="020B0609020000020004" pitchFamily="49" charset="0"/>
              </a:rPr>
              <a:t>"Tick"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));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  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ascadia Code" panose="020B0609020000020004" pitchFamily="49" charset="0"/>
              </a:rPr>
              <a:t>g_variant_builder_add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 (builder,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                         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ascadia Code" panose="020B0609020000020004" pitchFamily="49" charset="0"/>
              </a:rPr>
              <a:t>"{</a:t>
            </a:r>
            <a:r>
              <a:rPr lang="en-US" altLang="ko-KR" sz="1400" b="0" dirty="0" err="1">
                <a:solidFill>
                  <a:srgbClr val="CE9178"/>
                </a:solidFill>
                <a:effectLst/>
                <a:latin typeface="Cascadia Code" panose="020B0609020000020004" pitchFamily="49" charset="0"/>
              </a:rPr>
              <a:t>sv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ascadia Code" panose="020B0609020000020004" pitchFamily="49" charset="0"/>
              </a:rPr>
              <a:t>}"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,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                         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ascadia Code" panose="020B0609020000020004" pitchFamily="49" charset="0"/>
              </a:rPr>
              <a:t>"Bar"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,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                         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ascadia Code" panose="020B0609020000020004" pitchFamily="49" charset="0"/>
              </a:rPr>
              <a:t>g_variant_new_string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 (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ascadia Code" panose="020B0609020000020004" pitchFamily="49" charset="0"/>
              </a:rPr>
              <a:t>swap_a_and_b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?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ascadia Code" panose="020B0609020000020004" pitchFamily="49" charset="0"/>
              </a:rPr>
              <a:t>"Tick"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: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ascadia Code" panose="020B0609020000020004" pitchFamily="49" charset="0"/>
              </a:rPr>
              <a:t>"Tock"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));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  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ascadia Code" panose="020B0609020000020004" pitchFamily="49" charset="0"/>
              </a:rPr>
              <a:t>g_dbus_connection_emit_signal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 (connection,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                                 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ascadia Code" panose="020B0609020000020004" pitchFamily="49" charset="0"/>
              </a:rPr>
              <a:t>NULL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,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                                 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ascadia Code" panose="020B0609020000020004" pitchFamily="49" charset="0"/>
              </a:rPr>
              <a:t>"/org/</a:t>
            </a:r>
            <a:r>
              <a:rPr lang="en-US" altLang="ko-KR" sz="1400" b="0" dirty="0" err="1">
                <a:solidFill>
                  <a:srgbClr val="CE9178"/>
                </a:solidFill>
                <a:effectLst/>
                <a:latin typeface="Cascadia Code" panose="020B0609020000020004" pitchFamily="49" charset="0"/>
              </a:rPr>
              <a:t>gtk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ascadia Code" panose="020B0609020000020004" pitchFamily="49" charset="0"/>
              </a:rPr>
              <a:t>/</a:t>
            </a:r>
            <a:r>
              <a:rPr lang="en-US" altLang="ko-KR" sz="1400" b="0" dirty="0" err="1">
                <a:solidFill>
                  <a:srgbClr val="CE9178"/>
                </a:solidFill>
                <a:effectLst/>
                <a:latin typeface="Cascadia Code" panose="020B0609020000020004" pitchFamily="49" charset="0"/>
              </a:rPr>
              <a:t>GDBus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ascadia Code" panose="020B0609020000020004" pitchFamily="49" charset="0"/>
              </a:rPr>
              <a:t>/</a:t>
            </a:r>
            <a:r>
              <a:rPr lang="en-US" altLang="ko-KR" sz="1400" b="0" dirty="0" err="1">
                <a:solidFill>
                  <a:srgbClr val="CE9178"/>
                </a:solidFill>
                <a:effectLst/>
                <a:latin typeface="Cascadia Code" panose="020B0609020000020004" pitchFamily="49" charset="0"/>
              </a:rPr>
              <a:t>TestObject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ascadia Code" panose="020B0609020000020004" pitchFamily="49" charset="0"/>
              </a:rPr>
              <a:t>"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,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                                 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ascadia Code" panose="020B0609020000020004" pitchFamily="49" charset="0"/>
              </a:rPr>
              <a:t>"</a:t>
            </a:r>
            <a:r>
              <a:rPr lang="en-US" altLang="ko-KR" sz="1400" b="0" dirty="0" err="1">
                <a:solidFill>
                  <a:srgbClr val="CE9178"/>
                </a:solidFill>
                <a:effectLst/>
                <a:latin typeface="Cascadia Code" panose="020B0609020000020004" pitchFamily="49" charset="0"/>
              </a:rPr>
              <a:t>org.freedesktop.DBus.Properties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ascadia Code" panose="020B0609020000020004" pitchFamily="49" charset="0"/>
              </a:rPr>
              <a:t>"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,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                                 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ascadia Code" panose="020B0609020000020004" pitchFamily="49" charset="0"/>
              </a:rPr>
              <a:t>"</a:t>
            </a:r>
            <a:r>
              <a:rPr lang="en-US" altLang="ko-KR" sz="1400" b="0" dirty="0" err="1">
                <a:solidFill>
                  <a:srgbClr val="CE9178"/>
                </a:solidFill>
                <a:effectLst/>
                <a:latin typeface="Cascadia Code" panose="020B0609020000020004" pitchFamily="49" charset="0"/>
              </a:rPr>
              <a:t>PropertiesChanged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ascadia Code" panose="020B0609020000020004" pitchFamily="49" charset="0"/>
              </a:rPr>
              <a:t>"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,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                                 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ascadia Code" panose="020B0609020000020004" pitchFamily="49" charset="0"/>
              </a:rPr>
              <a:t>g_variant_new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 (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ascadia Code" panose="020B0609020000020004" pitchFamily="49" charset="0"/>
              </a:rPr>
              <a:t>"(</a:t>
            </a:r>
            <a:r>
              <a:rPr lang="en-US" altLang="ko-KR" sz="1400" b="0" dirty="0" err="1">
                <a:solidFill>
                  <a:srgbClr val="CE9178"/>
                </a:solidFill>
                <a:effectLst/>
                <a:latin typeface="Cascadia Code" panose="020B0609020000020004" pitchFamily="49" charset="0"/>
              </a:rPr>
              <a:t>sa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ascadia Code" panose="020B0609020000020004" pitchFamily="49" charset="0"/>
              </a:rPr>
              <a:t>{</a:t>
            </a:r>
            <a:r>
              <a:rPr lang="en-US" altLang="ko-KR" sz="1400" b="0" dirty="0" err="1">
                <a:solidFill>
                  <a:srgbClr val="CE9178"/>
                </a:solidFill>
                <a:effectLst/>
                <a:latin typeface="Cascadia Code" panose="020B0609020000020004" pitchFamily="49" charset="0"/>
              </a:rPr>
              <a:t>sv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ascadia Code" panose="020B0609020000020004" pitchFamily="49" charset="0"/>
              </a:rPr>
              <a:t>}as)"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,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                                               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ascadia Code" panose="020B0609020000020004" pitchFamily="49" charset="0"/>
              </a:rPr>
              <a:t>"</a:t>
            </a:r>
            <a:r>
              <a:rPr lang="en-US" altLang="ko-KR" sz="1400" b="0" dirty="0" err="1">
                <a:solidFill>
                  <a:srgbClr val="CE9178"/>
                </a:solidFill>
                <a:effectLst/>
                <a:latin typeface="Cascadia Code" panose="020B0609020000020004" pitchFamily="49" charset="0"/>
              </a:rPr>
              <a:t>org.gtk.GDBus.TestInterface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ascadia Code" panose="020B0609020000020004" pitchFamily="49" charset="0"/>
              </a:rPr>
              <a:t>"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,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                                                builder,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                                                </a:t>
            </a:r>
            <a:r>
              <a:rPr lang="en-US" altLang="ko-KR" sz="1400" b="0" dirty="0" err="1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invalidated_builder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),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                                 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&amp;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error);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 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ascadia Code" panose="020B0609020000020004" pitchFamily="49" charset="0"/>
              </a:rPr>
              <a:t>g_assert_no_error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 (error);</a:t>
            </a:r>
          </a:p>
          <a:p>
            <a:br>
              <a:rPr lang="en-US" altLang="ko-KR" sz="14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</a:br>
            <a:br>
              <a:rPr lang="en-US" altLang="ko-KR" sz="14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</a:br>
            <a:r>
              <a:rPr lang="en-US" altLang="ko-KR" sz="14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 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ascadia Code" panose="020B0609020000020004" pitchFamily="49" charset="0"/>
              </a:rPr>
              <a:t>return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 TRUE;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2910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sp>
        <p:nvSpPr>
          <p:cNvPr id="2" name="Object 33">
            <a:extLst>
              <a:ext uri="{FF2B5EF4-FFF2-40B4-BE49-F238E27FC236}">
                <a16:creationId xmlns:a16="http://schemas.microsoft.com/office/drawing/2014/main" id="{0638C7F1-3FB0-8312-660B-4B52A20E0586}"/>
              </a:ext>
            </a:extLst>
          </p:cNvPr>
          <p:cNvSpPr txBox="1"/>
          <p:nvPr/>
        </p:nvSpPr>
        <p:spPr>
          <a:xfrm>
            <a:off x="838200" y="901389"/>
            <a:ext cx="5410200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5400" b="1" i="0" dirty="0" err="1">
                <a:effectLst/>
                <a:latin typeface="Söhne"/>
              </a:rPr>
              <a:t>DBus</a:t>
            </a:r>
            <a:r>
              <a:rPr lang="en-US" altLang="ko-KR" sz="5400" b="1" i="0" dirty="0">
                <a:effectLst/>
                <a:latin typeface="Söhne"/>
              </a:rPr>
              <a:t> </a:t>
            </a:r>
            <a:r>
              <a:rPr lang="ko-KR" altLang="en-US" sz="5400" b="1" i="0" dirty="0">
                <a:effectLst/>
                <a:latin typeface="Söhne"/>
              </a:rPr>
              <a:t>라이브러리</a:t>
            </a:r>
            <a:endParaRPr lang="en-US" altLang="ko-KR" sz="5400" dirty="0"/>
          </a:p>
        </p:txBody>
      </p:sp>
      <p:sp>
        <p:nvSpPr>
          <p:cNvPr id="5" name="AutoShape 2" descr="D-Bus Communication Process in Korean">
            <a:extLst>
              <a:ext uri="{FF2B5EF4-FFF2-40B4-BE49-F238E27FC236}">
                <a16:creationId xmlns:a16="http://schemas.microsoft.com/office/drawing/2014/main" id="{9C306059-8A2C-77E6-66BD-EEE8869E2C4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81200" y="4991100"/>
            <a:ext cx="7315200" cy="731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4" descr="D-Bus Communication Process in Korean">
            <a:extLst>
              <a:ext uri="{FF2B5EF4-FFF2-40B4-BE49-F238E27FC236}">
                <a16:creationId xmlns:a16="http://schemas.microsoft.com/office/drawing/2014/main" id="{A972806A-3CD0-06FA-51BE-8C0A16DEAA2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43300" y="5182642"/>
            <a:ext cx="9867900" cy="986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804AC6-5ED3-821E-E4EF-A379084A81E5}"/>
              </a:ext>
            </a:extLst>
          </p:cNvPr>
          <p:cNvSpPr txBox="1"/>
          <p:nvPr/>
        </p:nvSpPr>
        <p:spPr>
          <a:xfrm>
            <a:off x="685800" y="2334425"/>
            <a:ext cx="13030200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6A9955"/>
                </a:solidFill>
                <a:effectLst/>
                <a:latin typeface="Cascadia Code" panose="020B0609020000020004" pitchFamily="49" charset="0"/>
              </a:rPr>
              <a:t>/*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ascadia Code" panose="020B0609020000020004" pitchFamily="49" charset="0"/>
              </a:rPr>
              <a:t>서비스가 버스를 획득했을 때의 </a:t>
            </a:r>
            <a:r>
              <a:rPr lang="ko-KR" altLang="en-US" b="0" dirty="0" err="1">
                <a:solidFill>
                  <a:srgbClr val="6A9955"/>
                </a:solidFill>
                <a:effectLst/>
                <a:latin typeface="Cascadia Code" panose="020B0609020000020004" pitchFamily="49" charset="0"/>
              </a:rPr>
              <a:t>콜백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ascadia Code" panose="020B0609020000020004" pitchFamily="49" charset="0"/>
              </a:rPr>
              <a:t>.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ascadia Code" panose="020B0609020000020004" pitchFamily="49" charset="0"/>
              </a:rPr>
              <a:t>이 함수는 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ascadia Code" panose="020B0609020000020004" pitchFamily="49" charset="0"/>
              </a:rPr>
              <a:t>D-Bus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ascadia Code" panose="020B0609020000020004" pitchFamily="49" charset="0"/>
              </a:rPr>
              <a:t>에 객체를 등록하고</a:t>
            </a:r>
            <a:endParaRPr lang="ko-KR" altLang="en-US" b="0" dirty="0">
              <a:solidFill>
                <a:srgbClr val="CCCCCC"/>
              </a:solidFill>
              <a:effectLst/>
              <a:latin typeface="Cascadia Code" panose="020B0609020000020004" pitchFamily="49" charset="0"/>
            </a:endParaRPr>
          </a:p>
          <a:p>
            <a:r>
              <a:rPr lang="ko-KR" altLang="en-US" b="0" dirty="0">
                <a:solidFill>
                  <a:srgbClr val="6A9955"/>
                </a:solidFill>
                <a:effectLst/>
                <a:latin typeface="Cascadia Code" panose="020B0609020000020004" pitchFamily="49" charset="0"/>
              </a:rPr>
              <a:t>   프로퍼티를 바꾸는 타임아웃을 시작합니다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ascadia Code" panose="020B0609020000020004" pitchFamily="49" charset="0"/>
              </a:rPr>
              <a:t>. */</a:t>
            </a:r>
            <a:endParaRPr lang="ko-KR" altLang="en-US" b="0" dirty="0">
              <a:solidFill>
                <a:srgbClr val="CCCCCC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ascadia Code" panose="020B0609020000020004" pitchFamily="49" charset="0"/>
              </a:rPr>
              <a:t>static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ascadia Code" panose="020B0609020000020004" pitchFamily="49" charset="0"/>
              </a:rPr>
              <a:t>void</a:t>
            </a:r>
            <a:endParaRPr lang="en-US" altLang="ko-KR" b="0" dirty="0">
              <a:solidFill>
                <a:srgbClr val="CCCCCC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US" altLang="ko-KR" b="0" dirty="0" err="1">
                <a:solidFill>
                  <a:srgbClr val="9CDCFE"/>
                </a:solidFill>
                <a:effectLst/>
                <a:latin typeface="Cascadia Code" panose="020B0609020000020004" pitchFamily="49" charset="0"/>
              </a:rPr>
              <a:t>on_bus_acquired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 (</a:t>
            </a:r>
            <a:r>
              <a:rPr lang="en-US" altLang="ko-KR" b="0" dirty="0" err="1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GDBusConnection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*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connection,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                 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ascadia Code" panose="020B0609020000020004" pitchFamily="49" charset="0"/>
              </a:rPr>
              <a:t>const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altLang="ko-KR" b="0" dirty="0" err="1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gchar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    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*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name,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                 </a:t>
            </a:r>
            <a:r>
              <a:rPr lang="en-US" altLang="ko-KR" b="0" dirty="0" err="1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gpointer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         </a:t>
            </a:r>
            <a:r>
              <a:rPr lang="en-US" altLang="ko-KR" b="0" dirty="0" err="1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user_data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)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{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  </a:t>
            </a:r>
            <a:r>
              <a:rPr lang="en-US" altLang="ko-KR" b="0" dirty="0" err="1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guint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altLang="ko-KR" b="0" dirty="0" err="1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registration_id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;</a:t>
            </a:r>
          </a:p>
          <a:p>
            <a:br>
              <a:rPr lang="en-US" altLang="ko-KR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</a:br>
            <a:r>
              <a:rPr lang="en-US" altLang="ko-KR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  </a:t>
            </a:r>
            <a:r>
              <a:rPr lang="en-US" altLang="ko-KR" b="0" dirty="0" err="1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registration_id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=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ascadia Code" panose="020B0609020000020004" pitchFamily="49" charset="0"/>
              </a:rPr>
              <a:t>g_dbus_connection_register_object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 (connection,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                                                       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ascadia Code" panose="020B0609020000020004" pitchFamily="49" charset="0"/>
              </a:rPr>
              <a:t>"/org/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ascadia Code" panose="020B0609020000020004" pitchFamily="49" charset="0"/>
              </a:rPr>
              <a:t>gtk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ascadia Code" panose="020B0609020000020004" pitchFamily="49" charset="0"/>
              </a:rPr>
              <a:t>/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ascadia Code" panose="020B0609020000020004" pitchFamily="49" charset="0"/>
              </a:rPr>
              <a:t>GDBus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ascadia Code" panose="020B0609020000020004" pitchFamily="49" charset="0"/>
              </a:rPr>
              <a:t>/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ascadia Code" panose="020B0609020000020004" pitchFamily="49" charset="0"/>
              </a:rPr>
              <a:t>TestObject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ascadia Code" panose="020B0609020000020004" pitchFamily="49" charset="0"/>
              </a:rPr>
              <a:t>"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                                                       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ascadia Code" panose="020B0609020000020004" pitchFamily="49" charset="0"/>
              </a:rPr>
              <a:t>introspection_data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ascadia Code" panose="020B0609020000020004" pitchFamily="49" charset="0"/>
              </a:rPr>
              <a:t>interfaces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[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ascadia Code" panose="020B0609020000020004" pitchFamily="49" charset="0"/>
              </a:rPr>
              <a:t>0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],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                                                       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&amp;</a:t>
            </a:r>
            <a:r>
              <a:rPr lang="en-US" altLang="ko-KR" b="0" dirty="0" err="1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interface_vtable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                                                       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ascadia Code" panose="020B0609020000020004" pitchFamily="49" charset="0"/>
              </a:rPr>
              <a:t>NULL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,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ascadia Code" panose="020B0609020000020004" pitchFamily="49" charset="0"/>
              </a:rPr>
              <a:t>  /* </a:t>
            </a:r>
            <a:r>
              <a:rPr lang="en-US" altLang="ko-KR" b="0" dirty="0" err="1">
                <a:solidFill>
                  <a:srgbClr val="6A9955"/>
                </a:solidFill>
                <a:effectLst/>
                <a:latin typeface="Cascadia Code" panose="020B0609020000020004" pitchFamily="49" charset="0"/>
              </a:rPr>
              <a:t>user_data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ascadia Code" panose="020B0609020000020004" pitchFamily="49" charset="0"/>
              </a:rPr>
              <a:t> */</a:t>
            </a:r>
            <a:endParaRPr lang="en-US" altLang="ko-KR" b="0" dirty="0">
              <a:solidFill>
                <a:srgbClr val="CCCCCC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                                                       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ascadia Code" panose="020B0609020000020004" pitchFamily="49" charset="0"/>
              </a:rPr>
              <a:t>NULL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,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ascadia Code" panose="020B0609020000020004" pitchFamily="49" charset="0"/>
              </a:rPr>
              <a:t>  /* </a:t>
            </a:r>
            <a:r>
              <a:rPr lang="en-US" altLang="ko-KR" b="0" dirty="0" err="1">
                <a:solidFill>
                  <a:srgbClr val="6A9955"/>
                </a:solidFill>
                <a:effectLst/>
                <a:latin typeface="Cascadia Code" panose="020B0609020000020004" pitchFamily="49" charset="0"/>
              </a:rPr>
              <a:t>user_data_free_func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ascadia Code" panose="020B0609020000020004" pitchFamily="49" charset="0"/>
              </a:rPr>
              <a:t> */</a:t>
            </a:r>
            <a:endParaRPr lang="en-US" altLang="ko-KR" b="0" dirty="0">
              <a:solidFill>
                <a:srgbClr val="CCCCCC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                                                       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ascadia Code" panose="020B0609020000020004" pitchFamily="49" charset="0"/>
              </a:rPr>
              <a:t>NULL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);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ascadia Code" panose="020B0609020000020004" pitchFamily="49" charset="0"/>
              </a:rPr>
              <a:t> /* </a:t>
            </a:r>
            <a:r>
              <a:rPr lang="en-US" altLang="ko-KR" b="0" dirty="0" err="1">
                <a:solidFill>
                  <a:srgbClr val="6A9955"/>
                </a:solidFill>
                <a:effectLst/>
                <a:latin typeface="Cascadia Code" panose="020B0609020000020004" pitchFamily="49" charset="0"/>
              </a:rPr>
              <a:t>GError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ascadia Code" panose="020B0609020000020004" pitchFamily="49" charset="0"/>
              </a:rPr>
              <a:t>** */</a:t>
            </a:r>
            <a:endParaRPr lang="en-US" altLang="ko-KR" b="0" dirty="0">
              <a:solidFill>
                <a:srgbClr val="CCCCCC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 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ascadia Code" panose="020B0609020000020004" pitchFamily="49" charset="0"/>
              </a:rPr>
              <a:t>g_assert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 (</a:t>
            </a:r>
            <a:r>
              <a:rPr lang="en-US" altLang="ko-KR" b="0" dirty="0" err="1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registration_id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&gt;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ascadia Code" panose="020B0609020000020004" pitchFamily="49" charset="0"/>
              </a:rPr>
              <a:t>0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);</a:t>
            </a:r>
          </a:p>
          <a:p>
            <a:br>
              <a:rPr lang="en-US" altLang="ko-KR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</a:br>
            <a:r>
              <a:rPr lang="en-US" altLang="ko-KR" b="0" dirty="0">
                <a:solidFill>
                  <a:srgbClr val="6A9955"/>
                </a:solidFill>
                <a:effectLst/>
                <a:latin typeface="Cascadia Code" panose="020B0609020000020004" pitchFamily="49" charset="0"/>
              </a:rPr>
              <a:t>  /* swap value of properties Foo and Bar every two seconds */</a:t>
            </a:r>
            <a:endParaRPr lang="en-US" altLang="ko-KR" b="0" dirty="0">
              <a:solidFill>
                <a:srgbClr val="CCCCCC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 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ascadia Code" panose="020B0609020000020004" pitchFamily="49" charset="0"/>
              </a:rPr>
              <a:t>g_timeout_add_seconds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 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ascadia Code" panose="020B0609020000020004" pitchFamily="49" charset="0"/>
              </a:rPr>
              <a:t>2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                         </a:t>
            </a:r>
            <a:r>
              <a:rPr lang="en-US" altLang="ko-KR" b="0" dirty="0" err="1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on_timeout_cb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                         connection);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36924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sp>
        <p:nvSpPr>
          <p:cNvPr id="2" name="Object 33">
            <a:extLst>
              <a:ext uri="{FF2B5EF4-FFF2-40B4-BE49-F238E27FC236}">
                <a16:creationId xmlns:a16="http://schemas.microsoft.com/office/drawing/2014/main" id="{0638C7F1-3FB0-8312-660B-4B52A20E0586}"/>
              </a:ext>
            </a:extLst>
          </p:cNvPr>
          <p:cNvSpPr txBox="1"/>
          <p:nvPr/>
        </p:nvSpPr>
        <p:spPr>
          <a:xfrm>
            <a:off x="838200" y="901389"/>
            <a:ext cx="5410200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5400" b="1" i="0" dirty="0" err="1">
                <a:effectLst/>
                <a:latin typeface="Söhne"/>
              </a:rPr>
              <a:t>DBus</a:t>
            </a:r>
            <a:r>
              <a:rPr lang="en-US" altLang="ko-KR" sz="5400" b="1" i="0" dirty="0">
                <a:effectLst/>
                <a:latin typeface="Söhne"/>
              </a:rPr>
              <a:t> </a:t>
            </a:r>
            <a:r>
              <a:rPr lang="ko-KR" altLang="en-US" sz="5400" b="1" i="0" dirty="0">
                <a:effectLst/>
                <a:latin typeface="Söhne"/>
              </a:rPr>
              <a:t>라이브러리</a:t>
            </a:r>
            <a:endParaRPr lang="en-US" altLang="ko-KR" sz="5400" dirty="0"/>
          </a:p>
        </p:txBody>
      </p:sp>
      <p:sp>
        <p:nvSpPr>
          <p:cNvPr id="5" name="AutoShape 2" descr="D-Bus Communication Process in Korean">
            <a:extLst>
              <a:ext uri="{FF2B5EF4-FFF2-40B4-BE49-F238E27FC236}">
                <a16:creationId xmlns:a16="http://schemas.microsoft.com/office/drawing/2014/main" id="{9C306059-8A2C-77E6-66BD-EEE8869E2C4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81200" y="4991100"/>
            <a:ext cx="7315200" cy="731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4" descr="D-Bus Communication Process in Korean">
            <a:extLst>
              <a:ext uri="{FF2B5EF4-FFF2-40B4-BE49-F238E27FC236}">
                <a16:creationId xmlns:a16="http://schemas.microsoft.com/office/drawing/2014/main" id="{A972806A-3CD0-06FA-51BE-8C0A16DEAA2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43300" y="5182642"/>
            <a:ext cx="9867900" cy="986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93E3F6-C76B-7B69-DA7F-A3AC0138E949}"/>
              </a:ext>
            </a:extLst>
          </p:cNvPr>
          <p:cNvSpPr txBox="1"/>
          <p:nvPr/>
        </p:nvSpPr>
        <p:spPr>
          <a:xfrm>
            <a:off x="4572000" y="6371495"/>
            <a:ext cx="9144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6A9955"/>
                </a:solidFill>
                <a:effectLst/>
                <a:latin typeface="Cascadia Code" panose="020B0609020000020004" pitchFamily="49" charset="0"/>
              </a:rPr>
              <a:t>/*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ascadia Code" panose="020B0609020000020004" pitchFamily="49" charset="0"/>
              </a:rPr>
              <a:t>서비스 이름을 잃었을 때의 </a:t>
            </a:r>
            <a:r>
              <a:rPr lang="ko-KR" altLang="en-US" b="0" dirty="0" err="1">
                <a:solidFill>
                  <a:srgbClr val="6A9955"/>
                </a:solidFill>
                <a:effectLst/>
                <a:latin typeface="Cascadia Code" panose="020B0609020000020004" pitchFamily="49" charset="0"/>
              </a:rPr>
              <a:t>콜백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ascadia Code" panose="020B0609020000020004" pitchFamily="49" charset="0"/>
              </a:rPr>
              <a:t>.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ascadia Code" panose="020B0609020000020004" pitchFamily="49" charset="0"/>
              </a:rPr>
              <a:t>이 경우 프로그램을 종료합니다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ascadia Code" panose="020B0609020000020004" pitchFamily="49" charset="0"/>
              </a:rPr>
              <a:t>. */</a:t>
            </a:r>
            <a:endParaRPr lang="ko-KR" altLang="en-US" b="0" dirty="0">
              <a:solidFill>
                <a:srgbClr val="CCCCCC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ascadia Code" panose="020B0609020000020004" pitchFamily="49" charset="0"/>
              </a:rPr>
              <a:t>static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ascadia Code" panose="020B0609020000020004" pitchFamily="49" charset="0"/>
              </a:rPr>
              <a:t>void</a:t>
            </a:r>
            <a:endParaRPr lang="en-US" altLang="ko-KR" b="0" dirty="0">
              <a:solidFill>
                <a:srgbClr val="CCCCCC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US" altLang="ko-KR" b="0" dirty="0" err="1">
                <a:solidFill>
                  <a:srgbClr val="DCDCAA"/>
                </a:solidFill>
                <a:effectLst/>
                <a:latin typeface="Cascadia Code" panose="020B0609020000020004" pitchFamily="49" charset="0"/>
              </a:rPr>
              <a:t>on_name_lost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 (</a:t>
            </a:r>
            <a:r>
              <a:rPr lang="en-US" altLang="ko-KR" b="0" dirty="0" err="1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GDBusConnection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*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connection,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          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ascadia Code" panose="020B0609020000020004" pitchFamily="49" charset="0"/>
              </a:rPr>
              <a:t>const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altLang="ko-KR" b="0" dirty="0" err="1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gchar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    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*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name,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              </a:t>
            </a:r>
            <a:r>
              <a:rPr lang="en-US" altLang="ko-KR" b="0" dirty="0" err="1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gpointer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         </a:t>
            </a:r>
            <a:r>
              <a:rPr lang="en-US" altLang="ko-KR" b="0" dirty="0" err="1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user_data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)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{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 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ascadia Code" panose="020B0609020000020004" pitchFamily="49" charset="0"/>
              </a:rPr>
              <a:t>exit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 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ascadia Code" panose="020B0609020000020004" pitchFamily="49" charset="0"/>
              </a:rPr>
              <a:t>1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43434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</TotalTime>
  <Words>1721</Words>
  <Application>Microsoft Office PowerPoint</Application>
  <PresentationFormat>사용자 지정</PresentationFormat>
  <Paragraphs>226</Paragraphs>
  <Slides>10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Noto Sans CJK KR Bold</vt:lpstr>
      <vt:lpstr>Noto Sans CJK KR Light</vt:lpstr>
      <vt:lpstr>Söhne</vt:lpstr>
      <vt:lpstr>맑은 고딕</vt:lpstr>
      <vt:lpstr>Arial</vt:lpstr>
      <vt:lpstr>Calibri</vt:lpstr>
      <vt:lpstr>Cascadia Code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문상원/(협력사) 연구원/Cluster Unit(sangwon97.moon@lgepartner.com)</cp:lastModifiedBy>
  <cp:revision>9</cp:revision>
  <dcterms:created xsi:type="dcterms:W3CDTF">2023-12-20T10:21:18Z</dcterms:created>
  <dcterms:modified xsi:type="dcterms:W3CDTF">2023-12-27T04:28:38Z</dcterms:modified>
</cp:coreProperties>
</file>