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5"/>
  </p:notesMasterIdLst>
  <p:sldIdLst>
    <p:sldId id="310" r:id="rId2"/>
    <p:sldId id="282" r:id="rId3"/>
    <p:sldId id="259" r:id="rId4"/>
    <p:sldId id="309" r:id="rId5"/>
    <p:sldId id="257" r:id="rId6"/>
    <p:sldId id="260" r:id="rId7"/>
    <p:sldId id="336" r:id="rId8"/>
    <p:sldId id="329" r:id="rId9"/>
    <p:sldId id="330" r:id="rId10"/>
    <p:sldId id="331" r:id="rId11"/>
    <p:sldId id="332" r:id="rId12"/>
    <p:sldId id="333" r:id="rId13"/>
    <p:sldId id="334" r:id="rId14"/>
    <p:sldId id="261" r:id="rId15"/>
    <p:sldId id="312" r:id="rId16"/>
    <p:sldId id="313" r:id="rId17"/>
    <p:sldId id="314" r:id="rId18"/>
    <p:sldId id="315" r:id="rId19"/>
    <p:sldId id="316" r:id="rId20"/>
    <p:sldId id="318" r:id="rId21"/>
    <p:sldId id="311" r:id="rId22"/>
    <p:sldId id="337" r:id="rId23"/>
    <p:sldId id="338" r:id="rId24"/>
    <p:sldId id="340" r:id="rId25"/>
    <p:sldId id="341" r:id="rId26"/>
    <p:sldId id="317" r:id="rId27"/>
    <p:sldId id="319" r:id="rId28"/>
    <p:sldId id="321" r:id="rId29"/>
    <p:sldId id="322" r:id="rId30"/>
    <p:sldId id="323" r:id="rId31"/>
    <p:sldId id="279" r:id="rId32"/>
    <p:sldId id="324" r:id="rId33"/>
    <p:sldId id="335" r:id="rId3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ongolian Baiti" panose="03000500000000000000" pitchFamily="66" charset="0"/>
      <p:regular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67139-4866-44E6-8B5E-EE09C0D78D2F}">
  <a:tblStyle styleId="{D6067139-4866-44E6-8B5E-EE09C0D78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043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5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57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4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22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3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32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7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70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532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03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4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2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1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212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888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48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1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228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497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3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8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4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9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7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477603" y="1801091"/>
            <a:ext cx="6770700" cy="1423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Netflix Data Analysis</a:t>
            </a:r>
            <a:br>
              <a:rPr lang="en" dirty="0">
                <a:solidFill>
                  <a:schemeClr val="accent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Azure Cosmos DB – Multi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Lambda function to create Json file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0436" y="1934849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5423" y="1951663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Inject the Json file into S3_Output Bucket via previous Lambda 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23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Lambda function to create Json file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0436" y="1934849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5423" y="1951663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Inject the Json file into S3_Output Bucket via previous Lambda 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5263684" y="1821303"/>
            <a:ext cx="90918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68674" y="1878553"/>
            <a:ext cx="234885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Azure Data Factory Pipeline to transfer data from S3 to Cosmos 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8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Lambda function to create Json file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0436" y="1934849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5423" y="1951663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Inject the Json file into S3_Output Bucket via previous Lambda 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5263684" y="1821303"/>
            <a:ext cx="90918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68674" y="1878553"/>
            <a:ext cx="234885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Azure Data Factory Pipeline to transfer data from S3 to Cosmos DB</a:t>
            </a:r>
            <a:endParaRPr dirty="0"/>
          </a:p>
        </p:txBody>
      </p:sp>
      <p:sp>
        <p:nvSpPr>
          <p:cNvPr id="10" name="Google Shape;205;p32">
            <a:extLst>
              <a:ext uri="{FF2B5EF4-FFF2-40B4-BE49-F238E27FC236}">
                <a16:creationId xmlns:a16="http://schemas.microsoft.com/office/drawing/2014/main" id="{08E83480-E8BB-677A-9F3E-00E8D1FFD481}"/>
              </a:ext>
            </a:extLst>
          </p:cNvPr>
          <p:cNvSpPr txBox="1">
            <a:spLocks/>
          </p:cNvSpPr>
          <p:nvPr/>
        </p:nvSpPr>
        <p:spPr>
          <a:xfrm>
            <a:off x="720435" y="3105113"/>
            <a:ext cx="909189" cy="82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/>
              <a:t>05</a:t>
            </a:r>
          </a:p>
        </p:txBody>
      </p:sp>
      <p:sp>
        <p:nvSpPr>
          <p:cNvPr id="11" name="Google Shape;206;p32">
            <a:extLst>
              <a:ext uri="{FF2B5EF4-FFF2-40B4-BE49-F238E27FC236}">
                <a16:creationId xmlns:a16="http://schemas.microsoft.com/office/drawing/2014/main" id="{3EED458D-AB05-2E52-14A9-E668F0F2D9D6}"/>
              </a:ext>
            </a:extLst>
          </p:cNvPr>
          <p:cNvSpPr txBox="1">
            <a:spLocks/>
          </p:cNvSpPr>
          <p:nvPr/>
        </p:nvSpPr>
        <p:spPr>
          <a:xfrm>
            <a:off x="1725423" y="3110778"/>
            <a:ext cx="238245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Pipeline picks S3_Output file and loads it into Azure Cosmos DB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Lambda function to create Json file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0436" y="1934849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5423" y="1951663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Inject the Json file into S3_Output Bucket via previous Lambda 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5263684" y="1821303"/>
            <a:ext cx="90918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68674" y="1878553"/>
            <a:ext cx="234885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Azure Data Factory Pipeline to transfer data from S3 to Cosmos DB</a:t>
            </a:r>
            <a:endParaRPr dirty="0"/>
          </a:p>
        </p:txBody>
      </p:sp>
      <p:sp>
        <p:nvSpPr>
          <p:cNvPr id="10" name="Google Shape;205;p32">
            <a:extLst>
              <a:ext uri="{FF2B5EF4-FFF2-40B4-BE49-F238E27FC236}">
                <a16:creationId xmlns:a16="http://schemas.microsoft.com/office/drawing/2014/main" id="{08E83480-E8BB-677A-9F3E-00E8D1FFD481}"/>
              </a:ext>
            </a:extLst>
          </p:cNvPr>
          <p:cNvSpPr txBox="1">
            <a:spLocks/>
          </p:cNvSpPr>
          <p:nvPr/>
        </p:nvSpPr>
        <p:spPr>
          <a:xfrm>
            <a:off x="720435" y="3105113"/>
            <a:ext cx="909189" cy="82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/>
              <a:t>05</a:t>
            </a:r>
          </a:p>
        </p:txBody>
      </p:sp>
      <p:sp>
        <p:nvSpPr>
          <p:cNvPr id="11" name="Google Shape;206;p32">
            <a:extLst>
              <a:ext uri="{FF2B5EF4-FFF2-40B4-BE49-F238E27FC236}">
                <a16:creationId xmlns:a16="http://schemas.microsoft.com/office/drawing/2014/main" id="{3EED458D-AB05-2E52-14A9-E668F0F2D9D6}"/>
              </a:ext>
            </a:extLst>
          </p:cNvPr>
          <p:cNvSpPr txBox="1">
            <a:spLocks/>
          </p:cNvSpPr>
          <p:nvPr/>
        </p:nvSpPr>
        <p:spPr>
          <a:xfrm>
            <a:off x="1725423" y="3110778"/>
            <a:ext cx="238245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Pipeline picks S3_Output file and loads it into Azure Cosmos DB</a:t>
            </a:r>
          </a:p>
          <a:p>
            <a:pPr marL="0" indent="0"/>
            <a:endParaRPr lang="en-US" dirty="0"/>
          </a:p>
        </p:txBody>
      </p:sp>
      <p:sp>
        <p:nvSpPr>
          <p:cNvPr id="12" name="Google Shape;208;p32">
            <a:extLst>
              <a:ext uri="{FF2B5EF4-FFF2-40B4-BE49-F238E27FC236}">
                <a16:creationId xmlns:a16="http://schemas.microsoft.com/office/drawing/2014/main" id="{5DC26B6D-158A-199E-2CC9-171D626BA006}"/>
              </a:ext>
            </a:extLst>
          </p:cNvPr>
          <p:cNvSpPr txBox="1">
            <a:spLocks/>
          </p:cNvSpPr>
          <p:nvPr/>
        </p:nvSpPr>
        <p:spPr>
          <a:xfrm>
            <a:off x="5263685" y="3075925"/>
            <a:ext cx="909189" cy="8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/>
              <a:t>06</a:t>
            </a:r>
          </a:p>
        </p:txBody>
      </p:sp>
      <p:sp>
        <p:nvSpPr>
          <p:cNvPr id="13" name="Google Shape;209;p32">
            <a:extLst>
              <a:ext uri="{FF2B5EF4-FFF2-40B4-BE49-F238E27FC236}">
                <a16:creationId xmlns:a16="http://schemas.microsoft.com/office/drawing/2014/main" id="{B412499E-4866-7871-F497-7B1D7E8D5875}"/>
              </a:ext>
            </a:extLst>
          </p:cNvPr>
          <p:cNvSpPr txBox="1">
            <a:spLocks/>
          </p:cNvSpPr>
          <p:nvPr/>
        </p:nvSpPr>
        <p:spPr>
          <a:xfrm>
            <a:off x="6268673" y="3105113"/>
            <a:ext cx="2348855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Cosmos DB Document Data is passed to </a:t>
            </a:r>
            <a:r>
              <a:rPr lang="en-US" dirty="0" err="1"/>
              <a:t>PowerBI</a:t>
            </a:r>
            <a:r>
              <a:rPr lang="en-US" dirty="0"/>
              <a:t> for Analysis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3282638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S3 Buckets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7C6FC-C398-FD02-5139-2559CB926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" t="3570" r="1572" b="4028"/>
          <a:stretch/>
        </p:blipFill>
        <p:spPr>
          <a:xfrm>
            <a:off x="1219201" y="1219200"/>
            <a:ext cx="6010940" cy="3381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41623" y="217368"/>
            <a:ext cx="46863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AWS Lambda Function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F87CF1-A330-8AF0-CCE7-124C7A7F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22" y="1032788"/>
            <a:ext cx="3998570" cy="38933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00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4239"/>
            <a:ext cx="58293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Azure Data Factory Pipeline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CCB1C-BF24-EF1A-E46E-A9270D64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57" y="1197263"/>
            <a:ext cx="5829300" cy="2641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13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5815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Documents in Cosmos DB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BA8AC-8285-F538-A8D4-1536367A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30" y="1218675"/>
            <a:ext cx="6321425" cy="31825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28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5815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ADF</a:t>
            </a:r>
            <a:r>
              <a:rPr lang="en-US" dirty="0"/>
              <a:t>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Trigger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CD41C-19FE-4A5B-D43B-CFCE9265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73" y="1257300"/>
            <a:ext cx="6210300" cy="2628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95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5815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ADF Trigger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D7BE2-FE56-E22A-86B7-E7FAEA72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1094509"/>
            <a:ext cx="3413990" cy="35660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11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01474" y="56111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Team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"/>
          </p:nvPr>
        </p:nvSpPr>
        <p:spPr>
          <a:xfrm>
            <a:off x="377226" y="2651471"/>
            <a:ext cx="1847400" cy="394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Mongolian Baiti" panose="03000500000000000000" pitchFamily="66" charset="0"/>
                <a:cs typeface="Mongolian Baiti" panose="03000500000000000000" pitchFamily="66" charset="0"/>
              </a:rPr>
              <a:t>Kunal Desai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2"/>
          </p:nvPr>
        </p:nvSpPr>
        <p:spPr>
          <a:xfrm>
            <a:off x="377226" y="3026921"/>
            <a:ext cx="1847400" cy="364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Engineer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strike="noStrike" baseline="0" dirty="0">
                <a:solidFill>
                  <a:srgbClr val="0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002193570</a:t>
            </a:r>
            <a:endParaRPr lang="e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77BD8-2236-FED9-6FFE-54FEE2F4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7" y="1583172"/>
            <a:ext cx="1046086" cy="986310"/>
          </a:xfrm>
          <a:prstGeom prst="rect">
            <a:avLst/>
          </a:prstGeom>
          <a:effectLst>
            <a:softEdge rad="86131"/>
          </a:effectLst>
        </p:spPr>
      </p:pic>
      <p:sp>
        <p:nvSpPr>
          <p:cNvPr id="3" name="Google Shape;561;p56">
            <a:extLst>
              <a:ext uri="{FF2B5EF4-FFF2-40B4-BE49-F238E27FC236}">
                <a16:creationId xmlns:a16="http://schemas.microsoft.com/office/drawing/2014/main" id="{BB98C438-C583-2D29-90E1-17FB15CDE20F}"/>
              </a:ext>
            </a:extLst>
          </p:cNvPr>
          <p:cNvSpPr txBox="1">
            <a:spLocks/>
          </p:cNvSpPr>
          <p:nvPr/>
        </p:nvSpPr>
        <p:spPr>
          <a:xfrm>
            <a:off x="2489286" y="2662638"/>
            <a:ext cx="1847400" cy="39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Sravya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 Ganda</a:t>
            </a:r>
          </a:p>
        </p:txBody>
      </p:sp>
      <p:sp>
        <p:nvSpPr>
          <p:cNvPr id="4" name="Google Shape;562;p56">
            <a:extLst>
              <a:ext uri="{FF2B5EF4-FFF2-40B4-BE49-F238E27FC236}">
                <a16:creationId xmlns:a16="http://schemas.microsoft.com/office/drawing/2014/main" id="{179F69DF-EE26-089C-D119-ADAE9242B236}"/>
              </a:ext>
            </a:extLst>
          </p:cNvPr>
          <p:cNvSpPr txBox="1">
            <a:spLocks/>
          </p:cNvSpPr>
          <p:nvPr/>
        </p:nvSpPr>
        <p:spPr>
          <a:xfrm>
            <a:off x="2526695" y="3059879"/>
            <a:ext cx="1847400" cy="36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Application Developer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i="0" strike="noStrike" baseline="0" dirty="0">
                <a:solidFill>
                  <a:srgbClr val="0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002103774</a:t>
            </a: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4167A-CE5C-0E03-1D96-00D93FEF1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312" y="1588630"/>
            <a:ext cx="1042416" cy="98284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0488C-CAD2-A53E-8670-192F5FC07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30" y="1585440"/>
            <a:ext cx="897775" cy="98755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1" name="Google Shape;561;p56">
            <a:extLst>
              <a:ext uri="{FF2B5EF4-FFF2-40B4-BE49-F238E27FC236}">
                <a16:creationId xmlns:a16="http://schemas.microsoft.com/office/drawing/2014/main" id="{0139C52F-8F89-F730-6D68-3EA1913FEE0A}"/>
              </a:ext>
            </a:extLst>
          </p:cNvPr>
          <p:cNvSpPr txBox="1">
            <a:spLocks/>
          </p:cNvSpPr>
          <p:nvPr/>
        </p:nvSpPr>
        <p:spPr>
          <a:xfrm>
            <a:off x="6788224" y="2631787"/>
            <a:ext cx="1847400" cy="2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Raja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Nikshith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</a:p>
        </p:txBody>
      </p:sp>
      <p:sp>
        <p:nvSpPr>
          <p:cNvPr id="12" name="Google Shape;562;p56">
            <a:extLst>
              <a:ext uri="{FF2B5EF4-FFF2-40B4-BE49-F238E27FC236}">
                <a16:creationId xmlns:a16="http://schemas.microsoft.com/office/drawing/2014/main" id="{02D8D198-5B14-168F-630B-2653934D4304}"/>
              </a:ext>
            </a:extLst>
          </p:cNvPr>
          <p:cNvSpPr txBox="1">
            <a:spLocks/>
          </p:cNvSpPr>
          <p:nvPr/>
        </p:nvSpPr>
        <p:spPr>
          <a:xfrm>
            <a:off x="6788224" y="3007237"/>
            <a:ext cx="1847400" cy="6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Application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i-FI" sz="1400" i="0" strike="noStrike" baseline="0" dirty="0">
                <a:solidFill>
                  <a:srgbClr val="0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002726577</a:t>
            </a: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Google Shape;561;p56">
            <a:extLst>
              <a:ext uri="{FF2B5EF4-FFF2-40B4-BE49-F238E27FC236}">
                <a16:creationId xmlns:a16="http://schemas.microsoft.com/office/drawing/2014/main" id="{BACAF6AB-B5BB-A562-2A8B-D3F4F96A53E9}"/>
              </a:ext>
            </a:extLst>
          </p:cNvPr>
          <p:cNvSpPr txBox="1">
            <a:spLocks/>
          </p:cNvSpPr>
          <p:nvPr/>
        </p:nvSpPr>
        <p:spPr>
          <a:xfrm>
            <a:off x="4569862" y="2670786"/>
            <a:ext cx="1847400" cy="2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Haarika Sai K</a:t>
            </a:r>
          </a:p>
        </p:txBody>
      </p:sp>
      <p:sp>
        <p:nvSpPr>
          <p:cNvPr id="14" name="Google Shape;562;p56">
            <a:extLst>
              <a:ext uri="{FF2B5EF4-FFF2-40B4-BE49-F238E27FC236}">
                <a16:creationId xmlns:a16="http://schemas.microsoft.com/office/drawing/2014/main" id="{9F3EA33A-FC4F-671A-9209-1B4C9CC2EDA6}"/>
              </a:ext>
            </a:extLst>
          </p:cNvPr>
          <p:cNvSpPr txBox="1">
            <a:spLocks/>
          </p:cNvSpPr>
          <p:nvPr/>
        </p:nvSpPr>
        <p:spPr>
          <a:xfrm>
            <a:off x="4555574" y="3046236"/>
            <a:ext cx="1847400" cy="5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Engineer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002964238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3B8A55-05D5-799E-8775-FFEF49DA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275" y="1583171"/>
            <a:ext cx="897775" cy="98755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4085550D-1216-D42C-AE59-7661A7B7E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18" y="2502949"/>
            <a:ext cx="4376556" cy="905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00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Graph ERD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B0CFE-10EB-2EAD-3F14-35C316D3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23" y="1279218"/>
            <a:ext cx="4590468" cy="3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Create a graph database in azure cosmos </a:t>
            </a:r>
            <a:r>
              <a:rPr lang="en-US" dirty="0" err="1"/>
              <a:t>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85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Create a graph database in azure cosmos </a:t>
            </a:r>
            <a:r>
              <a:rPr lang="en-US" dirty="0" err="1"/>
              <a:t>db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Load the dataset(csv) file in the respective S3 bucket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79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Create a graph database in azure cosmos </a:t>
            </a:r>
            <a:r>
              <a:rPr lang="en-US" dirty="0" err="1"/>
              <a:t>db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Load the dataset(csv) file in the respective S3 bucket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3786" y="2633342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8775" y="2559046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Lambda function is triggered when a new version of csv file is uploaded to S3 bucket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96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Create a graph database in azure cosmos </a:t>
            </a:r>
            <a:r>
              <a:rPr lang="en-US" dirty="0" err="1"/>
              <a:t>db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Load the dataset(csv) file in the respective S3 bucket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23786" y="2633342"/>
            <a:ext cx="909189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728775" y="2559046"/>
            <a:ext cx="256613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Lambda function is triggered when a new version of csv file is uploaded to S3 bucket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5263684" y="2559046"/>
            <a:ext cx="90918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68672" y="2301116"/>
            <a:ext cx="251510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Lambda function executive the python script which creates nodes and edges out of csv file data in the graph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60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5815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S3 Bucket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1041F-4131-7C6B-96D7-1A516DE1B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"/>
          <a:stretch/>
        </p:blipFill>
        <p:spPr>
          <a:xfrm>
            <a:off x="1212273" y="1239456"/>
            <a:ext cx="5418857" cy="30104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39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6529389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Lambda Function configuration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29844-223A-D960-0616-F7FEFC08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93" y="1247486"/>
            <a:ext cx="5866708" cy="31686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64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6958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Cosmos </a:t>
            </a:r>
            <a:r>
              <a:rPr lang="en-US" sz="32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GraphDB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- Nodes and Edges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A6F07-C511-A853-7B58-32F767A6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50" y="1242489"/>
            <a:ext cx="5954337" cy="3124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5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6958014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Refresh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6D103-CC36-75A9-6D3A-EF52AD41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27" y="1237815"/>
            <a:ext cx="5973331" cy="3143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2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4232100" cy="637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Objective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16803" y="1285800"/>
            <a:ext cx="5301425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Study the statistics of different shows and movies released in Netflix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Evaluating and comparing all released materials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Identifying the underlying trends and patterns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Using Azure Cosmos DB for Data Access and Data Analytics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Visualizing the data using Power BI</a:t>
            </a:r>
            <a:endParaRPr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58A69-A81F-1F4D-98E0-D3A0EFAF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55" y="806205"/>
            <a:ext cx="5327073" cy="3531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98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2382849" y="2261686"/>
            <a:ext cx="39417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Power BI</a:t>
            </a:r>
            <a:endParaRPr sz="7200" dirty="0">
              <a:solidFill>
                <a:schemeClr val="accent5">
                  <a:lumMod val="60000"/>
                  <a:lumOff val="4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2749994" y="1849582"/>
            <a:ext cx="2778964" cy="526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Visualization</a:t>
            </a:r>
            <a:endParaRPr sz="3200" dirty="0">
              <a:solidFill>
                <a:schemeClr val="accent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BI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Visualization</a:t>
            </a:r>
            <a:endParaRPr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C3BF9-DB9A-840E-9177-88BC5D51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2"/>
            <a:ext cx="9144000" cy="51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8;p62">
            <a:extLst>
              <a:ext uri="{FF2B5EF4-FFF2-40B4-BE49-F238E27FC236}">
                <a16:creationId xmlns:a16="http://schemas.microsoft.com/office/drawing/2014/main" id="{E134FD4F-25C0-BC4A-FE5F-BDACEA1832B2}"/>
              </a:ext>
            </a:extLst>
          </p:cNvPr>
          <p:cNvSpPr txBox="1">
            <a:spLocks/>
          </p:cNvSpPr>
          <p:nvPr/>
        </p:nvSpPr>
        <p:spPr>
          <a:xfrm>
            <a:off x="2375771" y="1786568"/>
            <a:ext cx="3706374" cy="78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333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4222" y="41785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Sample Dataset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679CA-01FC-BAED-6125-9F9DF3CB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8" y="1339994"/>
            <a:ext cx="8266545" cy="2671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85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0896" y="42062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Architecture Diagram</a:t>
            </a:r>
            <a:endParaRPr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4" name="Picture 3" descr="A picture containing font, symbol, logo, graphics&#10;&#10;Description automatically generated">
            <a:extLst>
              <a:ext uri="{FF2B5EF4-FFF2-40B4-BE49-F238E27FC236}">
                <a16:creationId xmlns:a16="http://schemas.microsoft.com/office/drawing/2014/main" id="{7C861679-BD1B-4A0C-D3DE-B0FD33B6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6" y="1624852"/>
            <a:ext cx="488892" cy="572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EE26E-9751-B947-D8F2-5E462F4B2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7" b="1"/>
          <a:stretch/>
        </p:blipFill>
        <p:spPr>
          <a:xfrm>
            <a:off x="7330780" y="3063519"/>
            <a:ext cx="1091447" cy="80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CE18B-4ACF-3147-C36B-04A1A2FF8C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18" r="6571" b="14522"/>
          <a:stretch/>
        </p:blipFill>
        <p:spPr>
          <a:xfrm>
            <a:off x="7114698" y="1557933"/>
            <a:ext cx="1523612" cy="5727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5E82F-657A-A216-A3D7-84BEF653032E}"/>
              </a:ext>
            </a:extLst>
          </p:cNvPr>
          <p:cNvCxnSpPr>
            <a:cxnSpLocks/>
          </p:cNvCxnSpPr>
          <p:nvPr/>
        </p:nvCxnSpPr>
        <p:spPr>
          <a:xfrm>
            <a:off x="1237422" y="1928093"/>
            <a:ext cx="9144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727778-035F-9A04-84C0-F955C9328B5F}"/>
              </a:ext>
            </a:extLst>
          </p:cNvPr>
          <p:cNvCxnSpPr>
            <a:cxnSpLocks/>
          </p:cNvCxnSpPr>
          <p:nvPr/>
        </p:nvCxnSpPr>
        <p:spPr>
          <a:xfrm>
            <a:off x="3595254" y="1902674"/>
            <a:ext cx="101138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FC6AD-B725-08B7-0843-5834E2E67C82}"/>
              </a:ext>
            </a:extLst>
          </p:cNvPr>
          <p:cNvCxnSpPr>
            <a:cxnSpLocks/>
          </p:cNvCxnSpPr>
          <p:nvPr/>
        </p:nvCxnSpPr>
        <p:spPr>
          <a:xfrm>
            <a:off x="6068291" y="1902674"/>
            <a:ext cx="95866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B19F87-C6AB-F28F-55E4-149738504E2F}"/>
              </a:ext>
            </a:extLst>
          </p:cNvPr>
          <p:cNvCxnSpPr>
            <a:cxnSpLocks/>
          </p:cNvCxnSpPr>
          <p:nvPr/>
        </p:nvCxnSpPr>
        <p:spPr>
          <a:xfrm>
            <a:off x="7822592" y="2197553"/>
            <a:ext cx="1" cy="70060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274E56-001F-5256-CB46-ADCE0DCC6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906" y="3063520"/>
            <a:ext cx="592250" cy="8065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3CC58-1D5E-5091-9C45-2EC24AFA731A}"/>
              </a:ext>
            </a:extLst>
          </p:cNvPr>
          <p:cNvCxnSpPr>
            <a:cxnSpLocks/>
          </p:cNvCxnSpPr>
          <p:nvPr/>
        </p:nvCxnSpPr>
        <p:spPr>
          <a:xfrm flipH="1">
            <a:off x="3415145" y="3466792"/>
            <a:ext cx="108758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7E59E7F-1C64-3C2F-4E92-AF0A5BC30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642" y="3159942"/>
            <a:ext cx="1245885" cy="6137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0BDF5-D7BC-4261-5EB9-26D6A4D45253}"/>
              </a:ext>
            </a:extLst>
          </p:cNvPr>
          <p:cNvCxnSpPr>
            <a:cxnSpLocks/>
          </p:cNvCxnSpPr>
          <p:nvPr/>
        </p:nvCxnSpPr>
        <p:spPr>
          <a:xfrm flipH="1">
            <a:off x="5971309" y="3471985"/>
            <a:ext cx="105564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WS S3 for Open edX - Blog">
            <a:extLst>
              <a:ext uri="{FF2B5EF4-FFF2-40B4-BE49-F238E27FC236}">
                <a16:creationId xmlns:a16="http://schemas.microsoft.com/office/drawing/2014/main" id="{151F9A38-7CA5-7424-10DB-4781DF04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1494363"/>
            <a:ext cx="1152257" cy="8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less Optimization Workshop (Performance and Cost)">
            <a:extLst>
              <a:ext uri="{FF2B5EF4-FFF2-40B4-BE49-F238E27FC236}">
                <a16:creationId xmlns:a16="http://schemas.microsoft.com/office/drawing/2014/main" id="{D32DB778-6D6E-0357-DD89-100A1CA8C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4" t="7304"/>
          <a:stretch/>
        </p:blipFill>
        <p:spPr bwMode="auto">
          <a:xfrm>
            <a:off x="4810000" y="1481185"/>
            <a:ext cx="974063" cy="10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emlin (query language) - Wikipedia">
            <a:extLst>
              <a:ext uri="{FF2B5EF4-FFF2-40B4-BE49-F238E27FC236}">
                <a16:creationId xmlns:a16="http://schemas.microsoft.com/office/drawing/2014/main" id="{2849DD94-ABB1-9CDA-B3B4-F84C60D7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96" y="4321533"/>
            <a:ext cx="1481426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A7FBEE-E787-6BD8-7CE1-54F51127536A}"/>
              </a:ext>
            </a:extLst>
          </p:cNvPr>
          <p:cNvCxnSpPr>
            <a:cxnSpLocks/>
          </p:cNvCxnSpPr>
          <p:nvPr/>
        </p:nvCxnSpPr>
        <p:spPr>
          <a:xfrm flipH="1">
            <a:off x="6361788" y="4170219"/>
            <a:ext cx="863357" cy="47814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4085550D-1216-D42C-AE59-7661A7B7E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5737" y="2571750"/>
            <a:ext cx="3579416" cy="824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 Steps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4085550D-1216-D42C-AE59-7661A7B7E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5737" y="2571750"/>
            <a:ext cx="4971154" cy="824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7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60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00584" y="822960"/>
            <a:ext cx="14934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728775" y="87730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Load the CSV file into S3_input Bucket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263684" y="701055"/>
            <a:ext cx="90919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68673" y="876116"/>
            <a:ext cx="2300363" cy="66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Lambda function to create Json file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26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486</Words>
  <Application>Microsoft Office PowerPoint</Application>
  <PresentationFormat>On-screen Show (16:9)</PresentationFormat>
  <Paragraphs>103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Barlow</vt:lpstr>
      <vt:lpstr>Fira Sans Extra Condensed Medium</vt:lpstr>
      <vt:lpstr>Mongolian Baiti</vt:lpstr>
      <vt:lpstr>Montserrat</vt:lpstr>
      <vt:lpstr>Arial</vt:lpstr>
      <vt:lpstr>Management Consulting Toolkit by Slidesgo</vt:lpstr>
      <vt:lpstr>Netflix Data Analysis Azure Cosmos DB – Multi Model </vt:lpstr>
      <vt:lpstr>Team</vt:lpstr>
      <vt:lpstr>Objective</vt:lpstr>
      <vt:lpstr>Sample Dataset</vt:lpstr>
      <vt:lpstr>Architecture Diagram</vt:lpstr>
      <vt:lpstr>ETL Steps</vt:lpstr>
      <vt:lpstr>Document DB</vt:lpstr>
      <vt:lpstr>01</vt:lpstr>
      <vt:lpstr>01</vt:lpstr>
      <vt:lpstr>01</vt:lpstr>
      <vt:lpstr>01</vt:lpstr>
      <vt:lpstr>01</vt:lpstr>
      <vt:lpstr>01</vt:lpstr>
      <vt:lpstr>S3 Buckets</vt:lpstr>
      <vt:lpstr>AWS Lambda Function</vt:lpstr>
      <vt:lpstr>Azure Data Factory Pipeline</vt:lpstr>
      <vt:lpstr>Documents in Cosmos DB</vt:lpstr>
      <vt:lpstr>ADF Trigger</vt:lpstr>
      <vt:lpstr>ADF Trigger</vt:lpstr>
      <vt:lpstr>Graph DB</vt:lpstr>
      <vt:lpstr>Graph ERD</vt:lpstr>
      <vt:lpstr>01</vt:lpstr>
      <vt:lpstr>01</vt:lpstr>
      <vt:lpstr>01</vt:lpstr>
      <vt:lpstr>01</vt:lpstr>
      <vt:lpstr>S3 Bucket</vt:lpstr>
      <vt:lpstr>Lambda Function configuration</vt:lpstr>
      <vt:lpstr>Cosmos GraphDB - Nodes and Edges</vt:lpstr>
      <vt:lpstr>Data Refresh</vt:lpstr>
      <vt:lpstr>PowerPoint Presentation</vt:lpstr>
      <vt:lpstr>Power BI</vt:lpstr>
      <vt:lpstr>Power 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Cosmos DB  ADMDD Project</dc:title>
  <dc:creator>Kunal</dc:creator>
  <cp:lastModifiedBy>Kunal Desai</cp:lastModifiedBy>
  <cp:revision>15</cp:revision>
  <dcterms:modified xsi:type="dcterms:W3CDTF">2023-06-27T19:44:27Z</dcterms:modified>
</cp:coreProperties>
</file>