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2" r:id="rId5"/>
    <p:sldId id="261" r:id="rId6"/>
    <p:sldId id="278" r:id="rId7"/>
    <p:sldId id="264" r:id="rId8"/>
    <p:sldId id="260" r:id="rId9"/>
    <p:sldId id="275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2" r:id="rId18"/>
    <p:sldId id="276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90" d="100"/>
          <a:sy n="9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E3D2A-EDAD-AA41-BE12-F9478B4DF64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57C5A-57F8-1340-B88A-0064A43F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57C5A-57F8-1340-B88A-0064A43FA3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026E-8217-BB4A-BDCA-C76AD064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95C9A-F89E-1D42-910C-F391372C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CA2B-4436-254D-8252-81B1FD85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7C6A-A22C-E540-923F-FCFA29E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40B2-F2D4-5245-96EA-99B4963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56CD-7ECF-B145-8369-8D4B801E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35584-B9E5-8A4A-8357-F353B4527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3A6C-1540-7142-A344-44E4E177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9CD9-712E-F94A-8524-FFE9511A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3C62-6805-CA4B-B426-3A74E002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C46E8-3DD0-D642-87AE-8B2599B9A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02D17-6E87-984F-A85F-CEDFCC0A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77CC-59C0-A64C-BFF5-4BE89BEC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EABC-7454-8E4C-AC64-9AACD6ED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C294-DB5C-5B49-8845-DA5DBA20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7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782-E42D-8642-9AE0-D570A76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EC8D-26A5-F34A-A3EC-DB46A6A8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4A4C6-0837-1248-AC6A-B5F2C31C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0804-815F-B141-AA66-4C26ABA0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9F5D-0C78-C440-9A9B-0897F0B4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AE06-182D-BE49-8F47-2B8324FC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291-C46C-2C49-A9FA-77C202D7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711B-25E9-C540-A023-D8C5420D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D8C49-605B-6948-9C1A-84D5B412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648BB-E154-2540-8951-BAE34605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7DE6-DB88-E34C-9071-4278BAA5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D857-2A4B-A043-A883-0ADAD2ABA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EDECF-3AC2-034F-BC8F-E9FE932C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F19E2-46AC-0244-9FE5-BC616A7F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FBC9-D599-814E-85B1-E18E8D5F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89C0-C42E-A74F-8283-F67D87CC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A551-5562-0946-9074-A00FCA42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11BB-72BC-924E-A5FF-5FE4EDE0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54028-7DB7-F543-BBBE-4C218C48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C4E70-EE7E-EC4E-AC49-8520153CA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78719-9BC0-6343-91A6-5F86B7B01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6C6A0-F7E6-A143-A744-8069AC9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313C9-2E83-B346-9CB8-E608FDD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B7CF8-8259-1045-B234-8EE7E446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05AD-E898-EB4A-B78E-7CBA7C9C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28529-B8C4-0E42-A590-EDEEB680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69A21-E34E-7348-A1BE-24DC527A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5E9-0EC9-E649-879B-BE051716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E5061-FDCA-3E47-B3F1-F9FFD642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22406-0D59-7A45-8325-E943218B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FCA5-FAF0-1749-811D-1ED56E69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1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88FF-D9F2-2145-956C-0B4C7122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A26B-4970-0149-8B2F-F80F4FD9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FEC4A-338A-2A43-96EF-913C8511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2B17-9CE1-C74E-BF87-36FEF0B7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F7DB0-B24F-9D46-A2A1-1029E0FB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49CC-D029-3343-BBCD-3B924F1C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BA6D-77EA-1A46-8E19-902E8FC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9A670-6A52-E049-9F2F-E054AEEF9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D9E53-74E2-9240-A3F3-71DBE3FB4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BFF13-5E45-474E-9633-DD27DBC6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CD91-A45C-0749-8E25-7C464BAB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3A7B-76F8-3D47-9325-00D33820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C0122-1933-3A4D-AF47-2A17CAEB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3E990-80A0-BD40-83E5-70510ED5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A675-4A0D-6346-896A-43BAE902A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3B10-A8BF-AA44-8CF4-EB917E1A04F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96BC-D94A-C348-86B7-E48AB70F9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08C45-8962-8043-A72B-E8F09926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2970-7A30-304E-B021-19C7D6267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ov"/><Relationship Id="rId7" Type="http://schemas.openxmlformats.org/officeDocument/2006/relationships/image" Target="../media/image2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o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EA64-C6F2-AA4D-ADBF-988A1ACD4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of Adaptation in Inductive Inference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A1687-904D-5D47-A1AB-C26641FC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Jan-Philipp </a:t>
            </a:r>
            <a:r>
              <a:rPr lang="en-US" dirty="0" err="1"/>
              <a:t>Fränken</a:t>
            </a:r>
            <a:r>
              <a:rPr lang="en-US" dirty="0"/>
              <a:t>, Nikos </a:t>
            </a:r>
            <a:r>
              <a:rPr lang="en-US" dirty="0" err="1"/>
              <a:t>Theodoropoulos</a:t>
            </a:r>
            <a:r>
              <a:rPr lang="en-US" dirty="0"/>
              <a:t>, Neil Bramley</a:t>
            </a:r>
          </a:p>
        </p:txBody>
      </p:sp>
    </p:spTree>
    <p:extLst>
      <p:ext uri="{BB962C8B-B14F-4D97-AF65-F5344CB8AC3E}">
        <p14:creationId xmlns:p14="http://schemas.microsoft.com/office/powerpoint/2010/main" val="405247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4E97-4C33-1343-A4DD-00076515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– Normative simulations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0DCF7A3-E253-1848-A5B6-9BDE99D7880A}"/>
              </a:ext>
            </a:extLst>
          </p:cNvPr>
          <p:cNvSpPr txBox="1">
            <a:spLocks/>
          </p:cNvSpPr>
          <p:nvPr/>
        </p:nvSpPr>
        <p:spPr>
          <a:xfrm>
            <a:off x="838200" y="19087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they generate a new rule from scratch? (No order effect)</a:t>
            </a:r>
          </a:p>
          <a:p>
            <a:pPr lvl="1"/>
            <a:r>
              <a:rPr lang="en-US" dirty="0"/>
              <a:t>``just’’ combine new data with initial data and run long MCMC chain to generate a posterior sample of rules</a:t>
            </a:r>
          </a:p>
          <a:p>
            <a:pPr lvl="1"/>
            <a:r>
              <a:rPr lang="en-US" dirty="0"/>
              <a:t>independent of participants’ initial rule guesses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0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BBD9-AE07-0744-8BD9-B3807F2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– Win-stay, lose-sample (WSLS)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CE799-8D23-6640-8120-33D388CA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they keep their initial rule if its correct and ``resample’’ otherwise?</a:t>
            </a:r>
          </a:p>
          <a:p>
            <a:pPr lvl="1"/>
            <a:r>
              <a:rPr lang="en-US" dirty="0"/>
              <a:t>Check if initial rule is good at explaining new data</a:t>
            </a:r>
          </a:p>
          <a:p>
            <a:pPr lvl="1"/>
            <a:r>
              <a:rPr lang="en-US" dirty="0"/>
              <a:t>If yes, keep initial rule</a:t>
            </a:r>
          </a:p>
          <a:p>
            <a:pPr lvl="1"/>
            <a:r>
              <a:rPr lang="en-US" dirty="0"/>
              <a:t>If not, generate new posterior sample using same steps as normative simulations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8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BBD9-AE07-0744-8BD9-B3807F2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– Tree Regrowth and Tree Surgery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CE799-8D23-6640-8120-33D388CA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they </a:t>
            </a:r>
            <a:r>
              <a:rPr lang="en-US" b="1" dirty="0"/>
              <a:t>adapt</a:t>
            </a:r>
            <a:r>
              <a:rPr lang="en-US" dirty="0"/>
              <a:t> their initial rules by small / local changes under consideration of new data?</a:t>
            </a:r>
          </a:p>
          <a:p>
            <a:pPr lvl="1"/>
            <a:r>
              <a:rPr lang="en-US" dirty="0"/>
              <a:t>Check if initial rule is good at explaining new data</a:t>
            </a:r>
          </a:p>
          <a:p>
            <a:pPr lvl="1"/>
            <a:r>
              <a:rPr lang="en-US" dirty="0"/>
              <a:t>If yes, keep initial rule</a:t>
            </a:r>
          </a:p>
          <a:p>
            <a:pPr lvl="1"/>
            <a:r>
              <a:rPr lang="en-US" dirty="0"/>
              <a:t>If not, </a:t>
            </a:r>
            <a:r>
              <a:rPr lang="en-US" b="1" dirty="0"/>
              <a:t>adapt initial rule under consideration of new data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16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BBD9-AE07-0744-8BD9-B3807F2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– Tree Regrowth and Tree Surgery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FDE67-86A7-6A4E-A15D-E7F4E2A0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80" y="1690688"/>
            <a:ext cx="827783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B0F2-75FF-9748-8F63-228100DE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– Tree Regrowth and Tree Surgery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E3FA4-6D28-8A45-B02F-1A0BBA52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68" y="1452317"/>
            <a:ext cx="8881341" cy="267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785AB-C6C1-F846-BFD5-3067C2E5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1" y="4329714"/>
            <a:ext cx="4680000" cy="148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A0D9D-B11D-CC47-B3BB-2BDEFCA7D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149" y="4449843"/>
            <a:ext cx="5141760" cy="14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4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08E4-C8FA-E145-B5D6-4EF24742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" y="-111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Modeling results – qualitative rule changes (exp1 only)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92225-66E7-FA42-BF05-73014AE7426C}"/>
              </a:ext>
            </a:extLst>
          </p:cNvPr>
          <p:cNvSpPr txBox="1"/>
          <p:nvPr/>
        </p:nvSpPr>
        <p:spPr>
          <a:xfrm>
            <a:off x="796392" y="1673027"/>
            <a:ext cx="110098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Initial rule: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∃(</a:t>
            </a:r>
            <a:r>
              <a:rPr lang="el-GR" sz="2000" dirty="0"/>
              <a:t>λ</a:t>
            </a:r>
            <a:r>
              <a:rPr lang="en-GB" sz="2000" dirty="0"/>
              <a:t>x1 := (x1, red, </a:t>
            </a:r>
            <a:r>
              <a:rPr lang="en-GB" sz="2000" dirty="0" err="1"/>
              <a:t>color</a:t>
            </a:r>
            <a:r>
              <a:rPr lang="en-GB" sz="2000" dirty="0"/>
              <a:t>), X) (“there exists a red object”)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This rule contains 1 quantifier, 0 Booleans, 1 equality, 1 feature, and 0 relational properties.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Revised rule: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∃(</a:t>
            </a:r>
            <a:r>
              <a:rPr lang="el-GR" sz="2000" dirty="0"/>
              <a:t>λ</a:t>
            </a:r>
            <a:r>
              <a:rPr lang="en-GB" sz="2000" dirty="0"/>
              <a:t>x1 : ∧(= (x1, red, </a:t>
            </a:r>
            <a:r>
              <a:rPr lang="en-GB" sz="2000" dirty="0" err="1"/>
              <a:t>color</a:t>
            </a:r>
            <a:r>
              <a:rPr lang="en-GB" sz="2000" dirty="0"/>
              <a:t>),(x1, small, size)), X) (“there exists a small red object”)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This rule contains 1 quantifier, 1 Boolean, 2 equalities, 2 features, and 0 relational properties.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Contrasting rules gives the following frequency scores: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quantifiers: </a:t>
            </a:r>
            <a:r>
              <a:rPr lang="en-GB" sz="2000" dirty="0"/>
              <a:t>1 </a:t>
            </a:r>
            <a:r>
              <a:rPr lang="en-GB" sz="2000" i="1" dirty="0"/>
              <a:t>shared</a:t>
            </a:r>
            <a:r>
              <a:rPr lang="en-GB" sz="2000" dirty="0"/>
              <a:t>, 0 </a:t>
            </a:r>
            <a:r>
              <a:rPr lang="en-GB" sz="2000" i="1" dirty="0"/>
              <a:t>added</a:t>
            </a:r>
            <a:r>
              <a:rPr lang="en-GB" sz="2000" dirty="0"/>
              <a:t>, 0 </a:t>
            </a:r>
            <a:r>
              <a:rPr lang="en-GB" sz="2000" i="1" dirty="0"/>
              <a:t>removed</a:t>
            </a:r>
            <a:r>
              <a:rPr lang="en-GB" sz="2000" dirty="0"/>
              <a:t>, 0 </a:t>
            </a:r>
            <a:r>
              <a:rPr lang="en-GB" sz="2000" i="1" dirty="0"/>
              <a:t>difference</a:t>
            </a:r>
            <a:r>
              <a:rPr lang="en-GB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Booleans</a:t>
            </a:r>
            <a:r>
              <a:rPr lang="en-GB" sz="2000" dirty="0"/>
              <a:t>: 0 </a:t>
            </a:r>
            <a:r>
              <a:rPr lang="en-GB" sz="2000" i="1" dirty="0"/>
              <a:t>shared</a:t>
            </a:r>
            <a:r>
              <a:rPr lang="en-GB" sz="2000" dirty="0"/>
              <a:t>, 1 </a:t>
            </a:r>
            <a:r>
              <a:rPr lang="en-GB" sz="2000" i="1" dirty="0"/>
              <a:t>added</a:t>
            </a:r>
            <a:r>
              <a:rPr lang="en-GB" sz="2000" dirty="0"/>
              <a:t>, 0 </a:t>
            </a:r>
            <a:r>
              <a:rPr lang="en-GB" sz="2000" i="1" dirty="0"/>
              <a:t>removed</a:t>
            </a:r>
            <a:r>
              <a:rPr lang="en-GB" sz="2000" dirty="0"/>
              <a:t>, 0 </a:t>
            </a:r>
            <a:r>
              <a:rPr lang="en-GB" sz="2000" i="1" dirty="0"/>
              <a:t>difference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equalities</a:t>
            </a:r>
            <a:r>
              <a:rPr lang="en-GB" sz="2000" dirty="0"/>
              <a:t>: 0 </a:t>
            </a:r>
            <a:r>
              <a:rPr lang="en-GB" sz="2000" i="1" dirty="0"/>
              <a:t>shared</a:t>
            </a:r>
            <a:r>
              <a:rPr lang="en-GB" sz="2000" dirty="0"/>
              <a:t>, 1 </a:t>
            </a:r>
            <a:r>
              <a:rPr lang="en-GB" sz="2000" i="1" dirty="0"/>
              <a:t>added</a:t>
            </a:r>
            <a:r>
              <a:rPr lang="en-GB" sz="2000" dirty="0"/>
              <a:t>, 0 </a:t>
            </a:r>
            <a:r>
              <a:rPr lang="en-GB" sz="2000" i="1" dirty="0"/>
              <a:t>removed</a:t>
            </a:r>
            <a:r>
              <a:rPr lang="en-GB" sz="2000" dirty="0"/>
              <a:t>, 0 </a:t>
            </a:r>
            <a:r>
              <a:rPr lang="en-GB" sz="2000" i="1" dirty="0"/>
              <a:t>difference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relations</a:t>
            </a:r>
            <a:r>
              <a:rPr lang="en-GB" sz="2000" dirty="0"/>
              <a:t>: 0 </a:t>
            </a:r>
            <a:r>
              <a:rPr lang="en-GB" sz="2000" i="1" dirty="0"/>
              <a:t>shared</a:t>
            </a:r>
            <a:r>
              <a:rPr lang="en-GB" sz="2000" dirty="0"/>
              <a:t>, 0 </a:t>
            </a:r>
            <a:r>
              <a:rPr lang="en-GB" sz="2000" i="1" dirty="0"/>
              <a:t>added</a:t>
            </a:r>
            <a:r>
              <a:rPr lang="en-GB" sz="2000" dirty="0"/>
              <a:t>, 0 </a:t>
            </a:r>
            <a:r>
              <a:rPr lang="en-GB" sz="2000" i="1" dirty="0"/>
              <a:t>removed</a:t>
            </a:r>
            <a:r>
              <a:rPr lang="en-GB" sz="2000" dirty="0"/>
              <a:t>, 0 </a:t>
            </a:r>
            <a:r>
              <a:rPr lang="en-GB" sz="2000" i="1" dirty="0"/>
              <a:t>difference</a:t>
            </a:r>
            <a:r>
              <a:rPr lang="en-GB" sz="2000" dirty="0"/>
              <a:t>. 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3411B-48F8-874E-A32A-3043E699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07" y="1192623"/>
            <a:ext cx="10887213" cy="53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B0F2-75FF-9748-8F63-228100DE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17" y="365125"/>
            <a:ext cx="10515600" cy="1325563"/>
          </a:xfrm>
        </p:spPr>
        <p:txBody>
          <a:bodyPr/>
          <a:lstStyle/>
          <a:p>
            <a:r>
              <a:rPr lang="en-US" dirty="0"/>
              <a:t>Modeling 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79F2E7-B4A6-3146-A2DA-85EA23EF3B2D}"/>
              </a:ext>
            </a:extLst>
          </p:cNvPr>
          <p:cNvGrpSpPr/>
          <p:nvPr/>
        </p:nvGrpSpPr>
        <p:grpSpPr>
          <a:xfrm>
            <a:off x="4850296" y="365125"/>
            <a:ext cx="6906687" cy="6492875"/>
            <a:chOff x="2330077" y="0"/>
            <a:chExt cx="7531845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E82412-371B-8E4A-89C8-230B3AD4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077" y="0"/>
              <a:ext cx="7531845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76400B-D17B-3A49-82BB-E7BF320245D9}"/>
                </a:ext>
              </a:extLst>
            </p:cNvPr>
            <p:cNvSpPr/>
            <p:nvPr/>
          </p:nvSpPr>
          <p:spPr>
            <a:xfrm>
              <a:off x="3188970" y="1177290"/>
              <a:ext cx="640080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5B982-BFFF-F646-AC5A-1BEA4DEC8652}"/>
                </a:ext>
              </a:extLst>
            </p:cNvPr>
            <p:cNvSpPr/>
            <p:nvPr/>
          </p:nvSpPr>
          <p:spPr>
            <a:xfrm>
              <a:off x="3188970" y="2929890"/>
              <a:ext cx="640080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42046E-5A64-9C49-BA9B-17E64E9F021C}"/>
                </a:ext>
              </a:extLst>
            </p:cNvPr>
            <p:cNvSpPr/>
            <p:nvPr/>
          </p:nvSpPr>
          <p:spPr>
            <a:xfrm>
              <a:off x="3200400" y="4699635"/>
              <a:ext cx="640080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9552D-EBA6-964C-BEED-20927C2DD960}"/>
              </a:ext>
            </a:extLst>
          </p:cNvPr>
          <p:cNvSpPr/>
          <p:nvPr/>
        </p:nvSpPr>
        <p:spPr>
          <a:xfrm>
            <a:off x="838200" y="1750281"/>
            <a:ext cx="2686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Sanity check for symbolic cognition: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Can we use participants’ rule guesses to predict their generalizations?</a:t>
            </a:r>
          </a:p>
        </p:txBody>
      </p:sp>
    </p:spTree>
    <p:extLst>
      <p:ext uri="{BB962C8B-B14F-4D97-AF65-F5344CB8AC3E}">
        <p14:creationId xmlns:p14="http://schemas.microsoft.com/office/powerpoint/2010/main" val="420746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B0F2-75FF-9748-8F63-228100DE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79F2E7-B4A6-3146-A2DA-85EA23EF3B2D}"/>
              </a:ext>
            </a:extLst>
          </p:cNvPr>
          <p:cNvGrpSpPr/>
          <p:nvPr/>
        </p:nvGrpSpPr>
        <p:grpSpPr>
          <a:xfrm>
            <a:off x="4850296" y="365125"/>
            <a:ext cx="6906687" cy="6492875"/>
            <a:chOff x="2330077" y="0"/>
            <a:chExt cx="7531845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E82412-371B-8E4A-89C8-230B3AD4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077" y="0"/>
              <a:ext cx="7531845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76400B-D17B-3A49-82BB-E7BF320245D9}"/>
                </a:ext>
              </a:extLst>
            </p:cNvPr>
            <p:cNvSpPr/>
            <p:nvPr/>
          </p:nvSpPr>
          <p:spPr>
            <a:xfrm>
              <a:off x="3188970" y="1177290"/>
              <a:ext cx="640080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5B982-BFFF-F646-AC5A-1BEA4DEC8652}"/>
                </a:ext>
              </a:extLst>
            </p:cNvPr>
            <p:cNvSpPr/>
            <p:nvPr/>
          </p:nvSpPr>
          <p:spPr>
            <a:xfrm>
              <a:off x="3188970" y="2929890"/>
              <a:ext cx="640080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42046E-5A64-9C49-BA9B-17E64E9F021C}"/>
                </a:ext>
              </a:extLst>
            </p:cNvPr>
            <p:cNvSpPr/>
            <p:nvPr/>
          </p:nvSpPr>
          <p:spPr>
            <a:xfrm>
              <a:off x="3200400" y="4699635"/>
              <a:ext cx="640080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9552D-EBA6-964C-BEED-20927C2DD960}"/>
              </a:ext>
            </a:extLst>
          </p:cNvPr>
          <p:cNvSpPr/>
          <p:nvPr/>
        </p:nvSpPr>
        <p:spPr>
          <a:xfrm>
            <a:off x="838200" y="1750281"/>
            <a:ext cx="26868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Now – how do we get the revised rule?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Posterior sample </a:t>
            </a:r>
            <a:r>
              <a:rPr lang="en-US" dirty="0"/>
              <a:t>from normative simulations (no order effect)?</a:t>
            </a:r>
          </a:p>
          <a:p>
            <a:pPr marL="342900" indent="-342900">
              <a:buAutoNum type="arabicPeriod"/>
            </a:pPr>
            <a:r>
              <a:rPr lang="en-US" b="1" dirty="0"/>
              <a:t>WSLS </a:t>
            </a:r>
            <a:r>
              <a:rPr lang="en-US" dirty="0"/>
              <a:t>(all-or-none dependence)</a:t>
            </a:r>
          </a:p>
          <a:p>
            <a:pPr marL="342900" indent="-342900">
              <a:buAutoNum type="arabicPeriod"/>
            </a:pPr>
            <a:r>
              <a:rPr lang="en-US" b="1" dirty="0"/>
              <a:t>TR-Learner </a:t>
            </a:r>
            <a:r>
              <a:rPr lang="en-US" dirty="0"/>
              <a:t>(graded dependence, more radical edits)</a:t>
            </a:r>
          </a:p>
          <a:p>
            <a:pPr marL="342900" indent="-342900">
              <a:buAutoNum type="arabicPeriod"/>
            </a:pPr>
            <a:r>
              <a:rPr lang="en-US" b="1" dirty="0"/>
              <a:t>TS-Learner </a:t>
            </a:r>
            <a:r>
              <a:rPr lang="en-US" dirty="0"/>
              <a:t>(graded dependence, local edits)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2569B-8E01-0B46-8714-880CA1746AEC}"/>
              </a:ext>
            </a:extLst>
          </p:cNvPr>
          <p:cNvSpPr/>
          <p:nvPr/>
        </p:nvSpPr>
        <p:spPr>
          <a:xfrm>
            <a:off x="5648380" y="2182163"/>
            <a:ext cx="5869521" cy="3622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0FF024-8505-AE44-A8F4-DAF70478C307}"/>
              </a:ext>
            </a:extLst>
          </p:cNvPr>
          <p:cNvSpPr/>
          <p:nvPr/>
        </p:nvSpPr>
        <p:spPr>
          <a:xfrm>
            <a:off x="5648380" y="3673471"/>
            <a:ext cx="5869521" cy="540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DAB5F7-3DDF-DD44-ADFD-AF79E9B82D61}"/>
              </a:ext>
            </a:extLst>
          </p:cNvPr>
          <p:cNvSpPr/>
          <p:nvPr/>
        </p:nvSpPr>
        <p:spPr>
          <a:xfrm>
            <a:off x="5648380" y="5665736"/>
            <a:ext cx="5869521" cy="216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B0FC-71E5-FC4C-82A2-A55CBFF8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Details</a:t>
            </a:r>
          </a:p>
        </p:txBody>
      </p:sp>
    </p:spTree>
    <p:extLst>
      <p:ext uri="{BB962C8B-B14F-4D97-AF65-F5344CB8AC3E}">
        <p14:creationId xmlns:p14="http://schemas.microsoft.com/office/powerpoint/2010/main" val="70693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2ABE-EA80-5C41-A349-A63EC3D7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and fit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9B681-83EB-A641-A85B-CD66EBAE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38942"/>
            <a:ext cx="10739437" cy="63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4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034C-A49C-8349-94BC-8E055E82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EF33-1B08-C143-8616-D8C52BCF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Refresher – Zendo 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No order effects / adaptation (computational level):</a:t>
            </a:r>
          </a:p>
          <a:p>
            <a:pPr lvl="2"/>
            <a:r>
              <a:rPr lang="en-US" dirty="0"/>
              <a:t>Simulated normative learner</a:t>
            </a:r>
          </a:p>
          <a:p>
            <a:pPr lvl="1"/>
            <a:r>
              <a:rPr lang="en-US" dirty="0"/>
              <a:t>All-or-none-dependence (computational level / process hybrid lacking recipe for resampling):</a:t>
            </a:r>
          </a:p>
          <a:p>
            <a:pPr lvl="2"/>
            <a:r>
              <a:rPr lang="en-US" dirty="0"/>
              <a:t>Win-stay, lose-sample </a:t>
            </a:r>
          </a:p>
          <a:p>
            <a:pPr lvl="1"/>
            <a:r>
              <a:rPr lang="en-US" dirty="0"/>
              <a:t>Graded dependence (process models):</a:t>
            </a:r>
          </a:p>
          <a:p>
            <a:pPr lvl="2"/>
            <a:r>
              <a:rPr lang="en-US" dirty="0"/>
              <a:t>Tree Regrowth (TR-Learner)</a:t>
            </a:r>
          </a:p>
          <a:p>
            <a:pPr lvl="2"/>
            <a:r>
              <a:rPr lang="en-US" b="1" dirty="0"/>
              <a:t>Tree Surgery (TS-Learner)</a:t>
            </a:r>
            <a:endParaRPr lang="en-US" dirty="0"/>
          </a:p>
          <a:p>
            <a:r>
              <a:rPr lang="en-US" dirty="0"/>
              <a:t>Modeling results </a:t>
            </a:r>
          </a:p>
          <a:p>
            <a:pPr lvl="1"/>
            <a:r>
              <a:rPr lang="en-US" dirty="0"/>
              <a:t>Brief qualitative comparison</a:t>
            </a:r>
          </a:p>
          <a:p>
            <a:pPr lvl="1"/>
            <a:r>
              <a:rPr lang="en-US" b="1" dirty="0"/>
              <a:t>More important: quantitative comparison:</a:t>
            </a:r>
          </a:p>
          <a:p>
            <a:pPr lvl="2"/>
            <a:r>
              <a:rPr lang="en-US" dirty="0"/>
              <a:t>How to present / ``sell’’ our work? </a:t>
            </a:r>
          </a:p>
        </p:txBody>
      </p:sp>
    </p:spTree>
    <p:extLst>
      <p:ext uri="{BB962C8B-B14F-4D97-AF65-F5344CB8AC3E}">
        <p14:creationId xmlns:p14="http://schemas.microsoft.com/office/powerpoint/2010/main" val="401624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BBD9-AE07-0744-8BD9-B3807F2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Zendo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96555-71DD-F346-B6CC-CCB480D036FC}"/>
              </a:ext>
            </a:extLst>
          </p:cNvPr>
          <p:cNvSpPr/>
          <p:nvPr/>
        </p:nvSpPr>
        <p:spPr>
          <a:xfrm>
            <a:off x="1167345" y="1426481"/>
            <a:ext cx="9857309" cy="17515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 Initial (active) learning phase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Observe 1 example scene, then generate 7 test scenes to ``discover’’ hidden rule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 Initial generalizations / rule guess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Generalize to 8 new scenes and provide best guess of hidden rule</a:t>
            </a:r>
          </a:p>
        </p:txBody>
      </p:sp>
      <p:pic>
        <p:nvPicPr>
          <p:cNvPr id="11" name="construction_psi" descr="construction_psi">
            <a:hlinkClick r:id="" action="ppaction://media"/>
            <a:extLst>
              <a:ext uri="{FF2B5EF4-FFF2-40B4-BE49-F238E27FC236}">
                <a16:creationId xmlns:a16="http://schemas.microsoft.com/office/drawing/2014/main" id="{60BE3FFA-A07E-FB4A-BF9C-5D888B46555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7135" y="3431261"/>
            <a:ext cx="5189838" cy="3079080"/>
          </a:xfrm>
        </p:spPr>
      </p:pic>
      <p:pic>
        <p:nvPicPr>
          <p:cNvPr id="12" name="selection_mu" descr="selection_mu">
            <a:hlinkClick r:id="" action="ppaction://media"/>
            <a:extLst>
              <a:ext uri="{FF2B5EF4-FFF2-40B4-BE49-F238E27FC236}">
                <a16:creationId xmlns:a16="http://schemas.microsoft.com/office/drawing/2014/main" id="{F0523BBC-59F2-7243-88D5-1DDF9F4ED67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6906" y="3429000"/>
            <a:ext cx="5492131" cy="3083603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E33EB22-1163-0C4A-B3CB-B6871BA276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815" y="3454631"/>
            <a:ext cx="5284312" cy="305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3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85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BBD9-AE07-0744-8BD9-B3807F2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Zendo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96555-71DD-F346-B6CC-CCB480D036FC}"/>
              </a:ext>
            </a:extLst>
          </p:cNvPr>
          <p:cNvSpPr/>
          <p:nvPr/>
        </p:nvSpPr>
        <p:spPr>
          <a:xfrm>
            <a:off x="1167345" y="1426481"/>
            <a:ext cx="9857309" cy="16627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 Revised learning phase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new test scenes on your own (Experiment 1; </a:t>
            </a:r>
            <a:r>
              <a:rPr lang="en-US" b="1" dirty="0">
                <a:solidFill>
                  <a:schemeClr val="tx1"/>
                </a:solidFill>
              </a:rPr>
              <a:t>solo learning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Observe Scenes created by another person (Experiment 2; </a:t>
            </a:r>
            <a:r>
              <a:rPr lang="en-US" b="1" dirty="0">
                <a:solidFill>
                  <a:schemeClr val="tx1"/>
                </a:solidFill>
              </a:rPr>
              <a:t>dyadic yoked learning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Observe another person’s initial generalizations (Experiment 3; </a:t>
            </a:r>
            <a:r>
              <a:rPr lang="en-US" b="1" dirty="0">
                <a:solidFill>
                  <a:schemeClr val="tx1"/>
                </a:solidFill>
              </a:rPr>
              <a:t>dyadic judgments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 Revised generalizations / rule guess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Generalize again and provide revised rule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743EB-7600-DC4B-B336-B0577429D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t="16615" r="13622" b="18359"/>
          <a:stretch/>
        </p:blipFill>
        <p:spPr>
          <a:xfrm>
            <a:off x="255372" y="4442721"/>
            <a:ext cx="3603599" cy="2293857"/>
          </a:xfrm>
          <a:prstGeom prst="rect">
            <a:avLst/>
          </a:prstGeom>
          <a:ln>
            <a:solidFill>
              <a:srgbClr val="000000">
                <a:alpha val="50196"/>
              </a:srgb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7F9E7-5749-2E47-B307-1A40050D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40" y="4442530"/>
            <a:ext cx="3413242" cy="2294238"/>
          </a:xfrm>
          <a:prstGeom prst="rect">
            <a:avLst/>
          </a:prstGeom>
          <a:ln>
            <a:solidFill>
              <a:srgbClr val="000000">
                <a:alpha val="50196"/>
              </a:srgb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072937-5B40-3A4A-A30F-8BF1D82D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951" y="4442530"/>
            <a:ext cx="3393677" cy="2294238"/>
          </a:xfrm>
          <a:prstGeom prst="rect">
            <a:avLst/>
          </a:prstGeom>
          <a:ln>
            <a:solidFill>
              <a:srgbClr val="000000">
                <a:alpha val="50196"/>
              </a:srgb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7AC76-5791-164D-8FBE-DB9E2838A53D}"/>
              </a:ext>
            </a:extLst>
          </p:cNvPr>
          <p:cNvSpPr txBox="1"/>
          <p:nvPr/>
        </p:nvSpPr>
        <p:spPr>
          <a:xfrm>
            <a:off x="9493964" y="4073198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Experiment 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EB6F0-2946-804D-A547-F36FF31FCF77}"/>
              </a:ext>
            </a:extLst>
          </p:cNvPr>
          <p:cNvSpPr txBox="1"/>
          <p:nvPr/>
        </p:nvSpPr>
        <p:spPr>
          <a:xfrm>
            <a:off x="5484514" y="4067981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Experiment 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4F9B6-CB3E-A649-91E9-FDB8D9A9CFA7}"/>
              </a:ext>
            </a:extLst>
          </p:cNvPr>
          <p:cNvSpPr txBox="1"/>
          <p:nvPr/>
        </p:nvSpPr>
        <p:spPr>
          <a:xfrm>
            <a:off x="1340724" y="4067981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Experiment 1</a:t>
            </a:r>
            <a:endParaRPr lang="en-US" dirty="0"/>
          </a:p>
        </p:txBody>
      </p:sp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B21D631-516E-C74C-B36E-B9391EFF5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986" y="3768812"/>
            <a:ext cx="5284312" cy="3055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3D21D1-0000-C246-BA11-5A329B02B530}"/>
              </a:ext>
            </a:extLst>
          </p:cNvPr>
          <p:cNvSpPr txBox="1"/>
          <p:nvPr/>
        </p:nvSpPr>
        <p:spPr>
          <a:xfrm>
            <a:off x="4831492" y="3434900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REVISED RULE GUESS</a:t>
            </a:r>
          </a:p>
        </p:txBody>
      </p:sp>
    </p:spTree>
    <p:extLst>
      <p:ext uri="{BB962C8B-B14F-4D97-AF65-F5344CB8AC3E}">
        <p14:creationId xmlns:p14="http://schemas.microsoft.com/office/powerpoint/2010/main" val="97335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BBD9-AE07-0744-8BD9-B3807F2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Question(s) of the paper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CE799-8D23-6640-8120-33D388CA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can we arrive at participants’ revised rule guesses given their initial rule guess?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6EC00-3F11-3A40-AFF9-F20AC03F8395}"/>
              </a:ext>
            </a:extLst>
          </p:cNvPr>
          <p:cNvSpPr/>
          <p:nvPr/>
        </p:nvSpPr>
        <p:spPr>
          <a:xfrm>
            <a:off x="838200" y="3860899"/>
            <a:ext cx="464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GB" sz="2000" dirty="0"/>
              <a:t>Initial rule: </a:t>
            </a:r>
          </a:p>
          <a:p>
            <a:pPr marL="742950" lvl="1" indent="-285750"/>
            <a:r>
              <a:rPr lang="en-GB" sz="2000" dirty="0"/>
              <a:t>``there exists a red object’’</a:t>
            </a:r>
          </a:p>
          <a:p>
            <a:pPr marL="285750" indent="-285750"/>
            <a:r>
              <a:rPr lang="en-GB" sz="2000" dirty="0"/>
              <a:t>Revised rule:</a:t>
            </a:r>
          </a:p>
          <a:p>
            <a:pPr marL="742950" lvl="1" indent="-285750"/>
            <a:r>
              <a:rPr lang="en-GB" sz="2000" dirty="0"/>
              <a:t>``there exists a small red object’’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FAFF3-120F-A444-B240-B0FAEF4023F2}"/>
              </a:ext>
            </a:extLst>
          </p:cNvPr>
          <p:cNvSpPr/>
          <p:nvPr/>
        </p:nvSpPr>
        <p:spPr>
          <a:xfrm>
            <a:off x="7119938" y="3860899"/>
            <a:ext cx="38195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GB" sz="2000" dirty="0"/>
              <a:t>Initial rule: </a:t>
            </a:r>
          </a:p>
          <a:p>
            <a:pPr marL="742950" lvl="1" indent="-285750"/>
            <a:r>
              <a:rPr lang="en-GB" sz="2000" dirty="0"/>
              <a:t>``there exists a blue object’’</a:t>
            </a:r>
          </a:p>
          <a:p>
            <a:pPr marL="285750" indent="-285750"/>
            <a:r>
              <a:rPr lang="en-GB" sz="2000" dirty="0"/>
              <a:t>Revised rule:</a:t>
            </a:r>
          </a:p>
          <a:p>
            <a:pPr marL="742950" lvl="1" indent="-285750"/>
            <a:r>
              <a:rPr lang="en-GB" sz="2000" dirty="0"/>
              <a:t>``there exists exactly one blue object’’</a:t>
            </a:r>
          </a:p>
        </p:txBody>
      </p:sp>
    </p:spTree>
    <p:extLst>
      <p:ext uri="{BB962C8B-B14F-4D97-AF65-F5344CB8AC3E}">
        <p14:creationId xmlns:p14="http://schemas.microsoft.com/office/powerpoint/2010/main" val="31596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BBD9-AE07-0744-8BD9-B3807F2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Question(s) of the paper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CE799-8D23-6640-8120-33D388CA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Given their initial rule guesses, how can we get participants’ revised rule guesses given additional data?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Do they generate a new rule from scratch? (No order effect)</a:t>
            </a:r>
          </a:p>
          <a:p>
            <a:pPr lvl="1"/>
            <a:r>
              <a:rPr lang="en-US" dirty="0"/>
              <a:t>Simulated normative learner </a:t>
            </a:r>
          </a:p>
          <a:p>
            <a:endParaRPr lang="en-US" dirty="0"/>
          </a:p>
          <a:p>
            <a:r>
              <a:rPr lang="en-US" dirty="0"/>
              <a:t>Do they keep their initial rule if its correct and ``resample’’ otherwise?</a:t>
            </a:r>
          </a:p>
          <a:p>
            <a:pPr lvl="1"/>
            <a:r>
              <a:rPr lang="en-US" dirty="0"/>
              <a:t>Win-stay, lose-sample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 they </a:t>
            </a:r>
            <a:r>
              <a:rPr lang="en-US" b="1" dirty="0"/>
              <a:t>adapt</a:t>
            </a:r>
            <a:r>
              <a:rPr lang="en-US" dirty="0"/>
              <a:t> their initial rules by small / local changes under consideration of new data?</a:t>
            </a:r>
            <a:endParaRPr lang="en-US" b="1" dirty="0"/>
          </a:p>
          <a:p>
            <a:pPr lvl="1"/>
            <a:r>
              <a:rPr lang="en-US" dirty="0"/>
              <a:t>Tree surgery / Tree regrowth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BBD9-AE07-0744-8BD9-B3807F2C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Question(s) of the paper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CE799-8D23-6640-8120-33D388CA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Sanity check for symbolic cognition: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use participants’ revised rule guesses to predict their revised generalizations?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9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4E97-4C33-1343-A4DD-00076515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– Rule Representation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6B17F-2452-0D4D-A617-10082C7A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394"/>
            <a:ext cx="10942854" cy="31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1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4E97-4C33-1343-A4DD-00076515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– Rule Representation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E0ABC9-271E-E745-B4E1-1296F54DA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9404"/>
            <a:ext cx="6575714" cy="3619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E47E4-8DA9-4043-B7A7-B9572B4D67B0}"/>
              </a:ext>
            </a:extLst>
          </p:cNvPr>
          <p:cNvSpPr txBox="1"/>
          <p:nvPr/>
        </p:nvSpPr>
        <p:spPr>
          <a:xfrm>
            <a:off x="7618681" y="1619404"/>
            <a:ext cx="3897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= 90 -&gt; 450 trials (248 unambiguously translated)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 = </a:t>
            </a:r>
            <a:r>
              <a:rPr lang="en-US" dirty="0"/>
              <a:t>41 -&gt; 210 trials (129 unambiguously translated)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 </a:t>
            </a:r>
            <a:r>
              <a:rPr lang="en-US" dirty="0"/>
              <a:t>= 40 -&gt; 200 trials (82 unambiguously translated)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2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820</Words>
  <Application>Microsoft Macintosh PowerPoint</Application>
  <PresentationFormat>Widescreen</PresentationFormat>
  <Paragraphs>127</Paragraphs>
  <Slides>19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Algorithms of Adaptation in Inductive Inference </vt:lpstr>
      <vt:lpstr>Agenda</vt:lpstr>
      <vt:lpstr>Zendo</vt:lpstr>
      <vt:lpstr>Zendo</vt:lpstr>
      <vt:lpstr>Main Question(s) of the paper</vt:lpstr>
      <vt:lpstr>Main Question(s) of the paper</vt:lpstr>
      <vt:lpstr>Main Question(s) of the paper</vt:lpstr>
      <vt:lpstr>Algorithms – Rule Representation</vt:lpstr>
      <vt:lpstr>Algorithms – Rule Representation</vt:lpstr>
      <vt:lpstr>Algorithms – Normative simulations</vt:lpstr>
      <vt:lpstr>Algorithms – Win-stay, lose-sample (WSLS)</vt:lpstr>
      <vt:lpstr>Algorithms – Tree Regrowth and Tree Surgery</vt:lpstr>
      <vt:lpstr>Algorithms – Tree Regrowth and Tree Surgery</vt:lpstr>
      <vt:lpstr>Algorithms – Tree Regrowth and Tree Surgery</vt:lpstr>
      <vt:lpstr>Modeling results – qualitative rule changes (exp1 only)</vt:lpstr>
      <vt:lpstr>Modeling Results</vt:lpstr>
      <vt:lpstr>Modeling Results</vt:lpstr>
      <vt:lpstr>Rule Details</vt:lpstr>
      <vt:lpstr>Complexity and fit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of Adaptation in Inductive Inference </dc:title>
  <dc:creator>FRÄNKEN Jan-Philipp</dc:creator>
  <cp:lastModifiedBy>FRÄNKEN Jan-Philipp</cp:lastModifiedBy>
  <cp:revision>15</cp:revision>
  <dcterms:created xsi:type="dcterms:W3CDTF">2021-02-15T06:48:52Z</dcterms:created>
  <dcterms:modified xsi:type="dcterms:W3CDTF">2021-02-15T14:00:16Z</dcterms:modified>
</cp:coreProperties>
</file>