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7bba31b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7bba31b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27bba31b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27bba31b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27bba31b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27bba31b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27bba31b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27bba31b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27bba31b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27bba31b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27bba31b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27bba31b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7bba31b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7bba31b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7bba31b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7bba31b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7bba31b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7bba31b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7bba31b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27bba31b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27bba31b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27bba31b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27bba31b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27bba31b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7bba31b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7bba31b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7bba31b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27bba31b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81672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Speech Emotion Recognition</a:t>
            </a:r>
            <a:endParaRPr/>
          </a:p>
        </p:txBody>
      </p:sp>
      <p:sp>
        <p:nvSpPr>
          <p:cNvPr id="87" name="Google Shape;87;p13"/>
          <p:cNvSpPr txBox="1"/>
          <p:nvPr>
            <p:ph idx="1" type="subTitle"/>
          </p:nvPr>
        </p:nvSpPr>
        <p:spPr>
          <a:xfrm>
            <a:off x="5354600" y="3330400"/>
            <a:ext cx="3391200" cy="148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a:t>
            </a:r>
            <a:endParaRPr/>
          </a:p>
          <a:p>
            <a:pPr indent="0" lvl="0" marL="457200" rtl="0" algn="l">
              <a:spcBef>
                <a:spcPts val="0"/>
              </a:spcBef>
              <a:spcAft>
                <a:spcPts val="0"/>
              </a:spcAft>
              <a:buNone/>
            </a:pPr>
            <a:r>
              <a:rPr lang="en"/>
              <a:t>31. Rishabh Parakh</a:t>
            </a:r>
            <a:endParaRPr/>
          </a:p>
          <a:p>
            <a:pPr indent="0" lvl="0" marL="457200" rtl="0" algn="l">
              <a:spcBef>
                <a:spcPts val="0"/>
              </a:spcBef>
              <a:spcAft>
                <a:spcPts val="0"/>
              </a:spcAft>
              <a:buNone/>
            </a:pPr>
            <a:r>
              <a:rPr lang="en"/>
              <a:t>32. Prashant Channe</a:t>
            </a:r>
            <a:endParaRPr/>
          </a:p>
          <a:p>
            <a:pPr indent="0" lvl="0" marL="457200" rtl="0" algn="l">
              <a:spcBef>
                <a:spcPts val="0"/>
              </a:spcBef>
              <a:spcAft>
                <a:spcPts val="0"/>
              </a:spcAft>
              <a:buNone/>
            </a:pPr>
            <a:r>
              <a:rPr lang="en"/>
              <a:t>33. Bhavartha Khawale</a:t>
            </a:r>
            <a:endParaRPr/>
          </a:p>
          <a:p>
            <a:pPr indent="0" lvl="0" marL="457200" rtl="0" algn="l">
              <a:spcBef>
                <a:spcPts val="0"/>
              </a:spcBef>
              <a:spcAft>
                <a:spcPts val="0"/>
              </a:spcAft>
              <a:buNone/>
            </a:pPr>
            <a:r>
              <a:rPr lang="en"/>
              <a:t>34. Furkan Patanwala</a:t>
            </a:r>
            <a:endParaRPr/>
          </a:p>
          <a:p>
            <a:pPr indent="0" lvl="0" marL="457200" rtl="0" algn="l">
              <a:spcBef>
                <a:spcPts val="0"/>
              </a:spcBef>
              <a:spcAft>
                <a:spcPts val="0"/>
              </a:spcAft>
              <a:buNone/>
            </a:pPr>
            <a:r>
              <a:rPr lang="en"/>
              <a:t>35. Manali Shinde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7650" y="54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Filtering and Splitting the Dataset</a:t>
            </a:r>
            <a:endParaRPr/>
          </a:p>
        </p:txBody>
      </p:sp>
      <p:sp>
        <p:nvSpPr>
          <p:cNvPr id="141" name="Google Shape;141;p22"/>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split our Dataset by 80% for Training and 20% for Testing</a:t>
            </a:r>
            <a:endParaRPr/>
          </a:p>
        </p:txBody>
      </p:sp>
      <p:pic>
        <p:nvPicPr>
          <p:cNvPr id="142" name="Google Shape;142;p22"/>
          <p:cNvPicPr preferRelativeResize="0"/>
          <p:nvPr/>
        </p:nvPicPr>
        <p:blipFill>
          <a:blip r:embed="rId3">
            <a:alphaModFix/>
          </a:blip>
          <a:stretch>
            <a:fillRect/>
          </a:stretch>
        </p:blipFill>
        <p:spPr>
          <a:xfrm>
            <a:off x="1383025" y="1926450"/>
            <a:ext cx="5581650" cy="302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7650" y="522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 using Deep Learning</a:t>
            </a:r>
            <a:endParaRPr/>
          </a:p>
        </p:txBody>
      </p:sp>
      <p:sp>
        <p:nvSpPr>
          <p:cNvPr id="148" name="Google Shape;148;p23"/>
          <p:cNvSpPr txBox="1"/>
          <p:nvPr>
            <p:ph idx="1" type="body"/>
          </p:nvPr>
        </p:nvSpPr>
        <p:spPr>
          <a:xfrm>
            <a:off x="727663" y="1249000"/>
            <a:ext cx="7688700" cy="14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The final step is to build the deep learning model which takes features of an audio file as input and predicts the emotion embedded in it.</a:t>
            </a:r>
            <a:endParaRPr sz="13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350">
                <a:solidFill>
                  <a:srgbClr val="000000"/>
                </a:solidFill>
                <a:highlight>
                  <a:srgbClr val="FFFFFF"/>
                </a:highlight>
                <a:latin typeface="Arial"/>
                <a:ea typeface="Arial"/>
                <a:cs typeface="Arial"/>
                <a:sym typeface="Arial"/>
              </a:rPr>
              <a:t>We will utilize pre-trained models present in Tensorflow &amp; Keras library for </a:t>
            </a:r>
            <a:r>
              <a:rPr lang="en" sz="1350">
                <a:solidFill>
                  <a:srgbClr val="000000"/>
                </a:solidFill>
                <a:highlight>
                  <a:srgbClr val="FFFFFF"/>
                </a:highlight>
                <a:latin typeface="Arial"/>
                <a:ea typeface="Arial"/>
                <a:cs typeface="Arial"/>
                <a:sym typeface="Arial"/>
              </a:rPr>
              <a:t>building</a:t>
            </a:r>
            <a:r>
              <a:rPr lang="en" sz="1350">
                <a:solidFill>
                  <a:srgbClr val="000000"/>
                </a:solidFill>
                <a:highlight>
                  <a:srgbClr val="FFFFFF"/>
                </a:highlight>
                <a:latin typeface="Arial"/>
                <a:ea typeface="Arial"/>
                <a:cs typeface="Arial"/>
                <a:sym typeface="Arial"/>
              </a:rPr>
              <a:t> and efficient model quickly</a:t>
            </a:r>
            <a:endParaRPr sz="1350">
              <a:solidFill>
                <a:srgbClr val="000000"/>
              </a:solidFill>
              <a:highlight>
                <a:srgbClr val="FFFFFF"/>
              </a:highlight>
              <a:latin typeface="Arial"/>
              <a:ea typeface="Arial"/>
              <a:cs typeface="Arial"/>
              <a:sym typeface="Arial"/>
            </a:endParaRPr>
          </a:p>
        </p:txBody>
      </p:sp>
      <p:pic>
        <p:nvPicPr>
          <p:cNvPr id="149" name="Google Shape;149;p23"/>
          <p:cNvPicPr preferRelativeResize="0"/>
          <p:nvPr/>
        </p:nvPicPr>
        <p:blipFill>
          <a:blip r:embed="rId3">
            <a:alphaModFix/>
          </a:blip>
          <a:stretch>
            <a:fillRect/>
          </a:stretch>
        </p:blipFill>
        <p:spPr>
          <a:xfrm>
            <a:off x="1946138" y="2212425"/>
            <a:ext cx="6083125" cy="275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7650" y="563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 Testing Accuracy</a:t>
            </a:r>
            <a:endParaRPr/>
          </a:p>
        </p:txBody>
      </p:sp>
      <p:pic>
        <p:nvPicPr>
          <p:cNvPr id="155" name="Google Shape;155;p24"/>
          <p:cNvPicPr preferRelativeResize="0"/>
          <p:nvPr/>
        </p:nvPicPr>
        <p:blipFill>
          <a:blip r:embed="rId3">
            <a:alphaModFix/>
          </a:blip>
          <a:stretch>
            <a:fillRect/>
          </a:stretch>
        </p:blipFill>
        <p:spPr>
          <a:xfrm>
            <a:off x="1841075" y="1291225"/>
            <a:ext cx="5461850" cy="371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577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a:t>
            </a:r>
            <a:endParaRPr/>
          </a:p>
        </p:txBody>
      </p:sp>
      <p:sp>
        <p:nvSpPr>
          <p:cNvPr id="161" name="Google Shape;161;p25"/>
          <p:cNvSpPr txBox="1"/>
          <p:nvPr>
            <p:ph idx="1" type="body"/>
          </p:nvPr>
        </p:nvSpPr>
        <p:spPr>
          <a:xfrm>
            <a:off x="729450" y="1763100"/>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Gaming</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Entertainment</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E-learning</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Social Media</a:t>
            </a:r>
            <a:endParaRPr sz="17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7" name="Google Shape;167;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t>Through this project, we showed how we can leverage Machine learning to obtain the underlying emotion from speech audio data and some insights on the human expression of emotion through voice.</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536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73" name="Google Shape;173;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Convert voice to text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Detect keywords</a:t>
            </a:r>
            <a:endParaRPr sz="1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47500" lnSpcReduction="10000"/>
          </a:bodyPr>
          <a:lstStyle/>
          <a:p>
            <a:pPr indent="0" lvl="0" marL="0" rtl="0" algn="l">
              <a:lnSpc>
                <a:spcPct val="153418"/>
              </a:lnSpc>
              <a:spcBef>
                <a:spcPts val="0"/>
              </a:spcBef>
              <a:spcAft>
                <a:spcPts val="0"/>
              </a:spcAft>
              <a:buNone/>
            </a:pPr>
            <a:r>
              <a:rPr lang="en" sz="3000">
                <a:solidFill>
                  <a:srgbClr val="000000"/>
                </a:solidFill>
                <a:highlight>
                  <a:srgbClr val="FFFFFF"/>
                </a:highlight>
                <a:latin typeface="Arial"/>
                <a:ea typeface="Arial"/>
                <a:cs typeface="Arial"/>
                <a:sym typeface="Arial"/>
              </a:rPr>
              <a:t>As human </a:t>
            </a:r>
            <a:r>
              <a:rPr lang="en" sz="3000">
                <a:solidFill>
                  <a:srgbClr val="000000"/>
                </a:solidFill>
                <a:highlight>
                  <a:srgbClr val="FFFFFF"/>
                </a:highlight>
                <a:latin typeface="Arial"/>
                <a:ea typeface="Arial"/>
                <a:cs typeface="Arial"/>
                <a:sym typeface="Arial"/>
              </a:rPr>
              <a:t>beings</a:t>
            </a:r>
            <a:r>
              <a:rPr lang="en" sz="3000">
                <a:solidFill>
                  <a:srgbClr val="000000"/>
                </a:solidFill>
                <a:highlight>
                  <a:srgbClr val="FFFFFF"/>
                </a:highlight>
                <a:latin typeface="Arial"/>
                <a:ea typeface="Arial"/>
                <a:cs typeface="Arial"/>
                <a:sym typeface="Arial"/>
              </a:rPr>
              <a:t> speech is </a:t>
            </a:r>
            <a:r>
              <a:rPr lang="en" sz="3000">
                <a:solidFill>
                  <a:srgbClr val="000000"/>
                </a:solidFill>
                <a:highlight>
                  <a:srgbClr val="FFFFFF"/>
                </a:highlight>
                <a:latin typeface="Arial"/>
                <a:ea typeface="Arial"/>
                <a:cs typeface="Arial"/>
                <a:sym typeface="Arial"/>
              </a:rPr>
              <a:t>amongst</a:t>
            </a:r>
            <a:r>
              <a:rPr lang="en" sz="3000">
                <a:solidFill>
                  <a:srgbClr val="000000"/>
                </a:solidFill>
                <a:highlight>
                  <a:srgbClr val="FFFFFF"/>
                </a:highlight>
                <a:latin typeface="Arial"/>
                <a:ea typeface="Arial"/>
                <a:cs typeface="Arial"/>
                <a:sym typeface="Arial"/>
              </a:rPr>
              <a:t> the most natural way to express ourselves.As emotions play a vital role in communication , the detection and analysis of the same is of vital importance in today’s digital world of remote communication. Emotion detection is a challenging task,because emotions are subjective. So we define our SER system as a collection of methodologies that process and classifies speech signals to detect </a:t>
            </a:r>
            <a:r>
              <a:rPr lang="en" sz="3000">
                <a:solidFill>
                  <a:srgbClr val="000000"/>
                </a:solidFill>
                <a:highlight>
                  <a:srgbClr val="FFFFFF"/>
                </a:highlight>
                <a:latin typeface="Arial"/>
                <a:ea typeface="Arial"/>
                <a:cs typeface="Arial"/>
                <a:sym typeface="Arial"/>
              </a:rPr>
              <a:t>emotions</a:t>
            </a:r>
            <a:r>
              <a:rPr lang="en" sz="3000">
                <a:solidFill>
                  <a:srgbClr val="000000"/>
                </a:solidFill>
                <a:highlight>
                  <a:srgbClr val="FFFFFF"/>
                </a:highlight>
                <a:latin typeface="Arial"/>
                <a:ea typeface="Arial"/>
                <a:cs typeface="Arial"/>
                <a:sym typeface="Arial"/>
              </a:rPr>
              <a:t> embedded in them.</a:t>
            </a:r>
            <a:endParaRPr sz="30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Overview</a:t>
            </a:r>
            <a:endParaRPr/>
          </a:p>
        </p:txBody>
      </p:sp>
      <p:sp>
        <p:nvSpPr>
          <p:cNvPr id="99" name="Google Shape;99;p15"/>
          <p:cNvSpPr txBox="1"/>
          <p:nvPr>
            <p:ph idx="1" type="body"/>
          </p:nvPr>
        </p:nvSpPr>
        <p:spPr>
          <a:xfrm>
            <a:off x="727650" y="1688725"/>
            <a:ext cx="7688700" cy="35328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237">
                <a:solidFill>
                  <a:srgbClr val="000000"/>
                </a:solidFill>
                <a:highlight>
                  <a:srgbClr val="FFFFFF"/>
                </a:highlight>
                <a:latin typeface="Arial"/>
                <a:ea typeface="Arial"/>
                <a:cs typeface="Arial"/>
                <a:sym typeface="Arial"/>
              </a:rPr>
              <a:t>There are three classes of features in a speech namely, the lexical features (the vocabulary used), the visual features (the expressions the speaker makes) and the acoustic features (sound properties like pitch, tone, jitter, etc.).</a:t>
            </a:r>
            <a:endParaRPr sz="2237">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2237">
                <a:solidFill>
                  <a:srgbClr val="000000"/>
                </a:solidFill>
                <a:highlight>
                  <a:srgbClr val="FFFFFF"/>
                </a:highlight>
                <a:latin typeface="Arial"/>
                <a:ea typeface="Arial"/>
                <a:cs typeface="Arial"/>
                <a:sym typeface="Arial"/>
              </a:rPr>
              <a:t>The problem of speech emotion recognition can be solved by analysing one or more of these features. Choosing to follow the lexical features would require a transcript of the speech which would further require an additional step of text extraction from speech if one wants to predict emotions from real-time audio.</a:t>
            </a:r>
            <a:endParaRPr sz="2237">
              <a:solidFill>
                <a:srgbClr val="000000"/>
              </a:solidFill>
              <a:highlight>
                <a:srgbClr val="FFFFFF"/>
              </a:highlight>
              <a:latin typeface="Arial"/>
              <a:ea typeface="Arial"/>
              <a:cs typeface="Arial"/>
              <a:sym typeface="Arial"/>
            </a:endParaRPr>
          </a:p>
          <a:p>
            <a:pPr indent="0" lvl="0" marL="0" rtl="0" algn="l">
              <a:lnSpc>
                <a:spcPct val="164659"/>
              </a:lnSpc>
              <a:spcBef>
                <a:spcPts val="1200"/>
              </a:spcBef>
              <a:spcAft>
                <a:spcPts val="0"/>
              </a:spcAft>
              <a:buNone/>
            </a:pPr>
            <a:r>
              <a:rPr lang="en" sz="2287">
                <a:solidFill>
                  <a:srgbClr val="000000"/>
                </a:solidFill>
                <a:highlight>
                  <a:srgbClr val="FFFFFF"/>
                </a:highlight>
                <a:latin typeface="Arial"/>
                <a:ea typeface="Arial"/>
                <a:cs typeface="Arial"/>
                <a:sym typeface="Arial"/>
              </a:rPr>
              <a:t>Furthermore, the representation of emotions can be done in two ways:</a:t>
            </a:r>
            <a:endParaRPr sz="2287">
              <a:solidFill>
                <a:srgbClr val="000000"/>
              </a:solidFill>
              <a:highlight>
                <a:srgbClr val="FFFFFF"/>
              </a:highlight>
              <a:latin typeface="Arial"/>
              <a:ea typeface="Arial"/>
              <a:cs typeface="Arial"/>
              <a:sym typeface="Arial"/>
            </a:endParaRPr>
          </a:p>
          <a:p>
            <a:pPr indent="-301489" lvl="0" marL="457200" rtl="0" algn="l">
              <a:lnSpc>
                <a:spcPct val="163636"/>
              </a:lnSpc>
              <a:spcBef>
                <a:spcPts val="1100"/>
              </a:spcBef>
              <a:spcAft>
                <a:spcPts val="0"/>
              </a:spcAft>
              <a:buClr>
                <a:srgbClr val="000000"/>
              </a:buClr>
              <a:buSzPct val="100000"/>
              <a:buFont typeface="Arial"/>
              <a:buChar char="●"/>
            </a:pPr>
            <a:r>
              <a:rPr lang="en" sz="2087">
                <a:solidFill>
                  <a:srgbClr val="000000"/>
                </a:solidFill>
                <a:highlight>
                  <a:srgbClr val="FFFFFF"/>
                </a:highlight>
                <a:latin typeface="Arial"/>
                <a:ea typeface="Arial"/>
                <a:cs typeface="Arial"/>
                <a:sym typeface="Arial"/>
              </a:rPr>
              <a:t>Discrete Classification: Classifying emotions in discrete labels like anger, happiness, boredom, etc.</a:t>
            </a:r>
            <a:endParaRPr sz="2087">
              <a:solidFill>
                <a:srgbClr val="000000"/>
              </a:solidFill>
              <a:highlight>
                <a:srgbClr val="FFFFFF"/>
              </a:highlight>
              <a:latin typeface="Arial"/>
              <a:ea typeface="Arial"/>
              <a:cs typeface="Arial"/>
              <a:sym typeface="Arial"/>
            </a:endParaRPr>
          </a:p>
          <a:p>
            <a:pPr indent="-301489" lvl="0" marL="457200" rtl="0" algn="l">
              <a:lnSpc>
                <a:spcPct val="163636"/>
              </a:lnSpc>
              <a:spcBef>
                <a:spcPts val="0"/>
              </a:spcBef>
              <a:spcAft>
                <a:spcPts val="0"/>
              </a:spcAft>
              <a:buClr>
                <a:srgbClr val="000000"/>
              </a:buClr>
              <a:buSzPct val="100000"/>
              <a:buFont typeface="Arial"/>
              <a:buChar char="●"/>
            </a:pPr>
            <a:r>
              <a:rPr lang="en" sz="2087">
                <a:solidFill>
                  <a:srgbClr val="000000"/>
                </a:solidFill>
                <a:highlight>
                  <a:srgbClr val="FFFFFF"/>
                </a:highlight>
                <a:latin typeface="Arial"/>
                <a:ea typeface="Arial"/>
                <a:cs typeface="Arial"/>
                <a:sym typeface="Arial"/>
              </a:rPr>
              <a:t>Dimensional Representation: Representing emotions with dimensions such as Valence (on a negative to positive scale), Activation or Energy (on a low to high scale) and Dominance (on an active to passive scale)</a:t>
            </a:r>
            <a:endParaRPr sz="2087">
              <a:solidFill>
                <a:srgbClr val="000000"/>
              </a:solidFill>
              <a:highlight>
                <a:srgbClr val="FFFFFF"/>
              </a:highlight>
              <a:latin typeface="Arial"/>
              <a:ea typeface="Arial"/>
              <a:cs typeface="Arial"/>
              <a:sym typeface="Arial"/>
            </a:endParaRPr>
          </a:p>
          <a:p>
            <a:pPr indent="0" lvl="0" marL="0" rtl="0" algn="l">
              <a:spcBef>
                <a:spcPts val="2200"/>
              </a:spcBef>
              <a:spcAft>
                <a:spcPts val="1200"/>
              </a:spcAft>
              <a:buNone/>
            </a:pPr>
            <a:r>
              <a:t/>
            </a:r>
            <a:endParaRPr sz="1200">
              <a:solidFill>
                <a:srgbClr val="737373"/>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solidFill>
                  <a:srgbClr val="000000"/>
                </a:solidFill>
              </a:rPr>
              <a:t>Dataset:</a:t>
            </a:r>
            <a:endParaRPr b="1" sz="1600">
              <a:solidFill>
                <a:srgbClr val="000000"/>
              </a:solidFill>
            </a:endParaRPr>
          </a:p>
          <a:p>
            <a:pPr indent="0" lvl="0" marL="0" rtl="0" algn="l">
              <a:spcBef>
                <a:spcPts val="0"/>
              </a:spcBef>
              <a:spcAft>
                <a:spcPts val="0"/>
              </a:spcAft>
              <a:buNone/>
            </a:pPr>
            <a:r>
              <a:rPr lang="en" sz="1600">
                <a:solidFill>
                  <a:srgbClr val="000000"/>
                </a:solidFill>
              </a:rPr>
              <a:t>In this dataset  audio files will be used.</a:t>
            </a:r>
            <a:endParaRPr sz="1600">
              <a:solidFill>
                <a:srgbClr val="000000"/>
              </a:solidFill>
            </a:endParaRPr>
          </a:p>
          <a:p>
            <a:pPr indent="0" lvl="0" marL="0" rtl="0" algn="l">
              <a:spcBef>
                <a:spcPts val="1200"/>
              </a:spcBef>
              <a:spcAft>
                <a:spcPts val="0"/>
              </a:spcAft>
              <a:buNone/>
            </a:pPr>
            <a:r>
              <a:rPr b="1" lang="en" sz="1900">
                <a:solidFill>
                  <a:srgbClr val="000000"/>
                </a:solidFill>
              </a:rPr>
              <a:t>Libraries:</a:t>
            </a:r>
            <a:endParaRPr b="1" sz="1900">
              <a:solidFill>
                <a:srgbClr val="000000"/>
              </a:solidFill>
            </a:endParaRPr>
          </a:p>
          <a:p>
            <a:pPr indent="-323850" lvl="0" marL="457200" rtl="0" algn="l">
              <a:lnSpc>
                <a:spcPct val="100000"/>
              </a:lnSpc>
              <a:spcBef>
                <a:spcPts val="0"/>
              </a:spcBef>
              <a:spcAft>
                <a:spcPts val="0"/>
              </a:spcAft>
              <a:buClr>
                <a:srgbClr val="000000"/>
              </a:buClr>
              <a:buSzPts val="1500"/>
              <a:buAutoNum type="arabicPeriod"/>
            </a:pPr>
            <a:r>
              <a:rPr lang="en" sz="1500">
                <a:solidFill>
                  <a:srgbClr val="000000"/>
                </a:solidFill>
              </a:rPr>
              <a:t>Tensorflow</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n" sz="1500">
                <a:solidFill>
                  <a:srgbClr val="000000"/>
                </a:solidFill>
              </a:rPr>
              <a:t>Keras</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n" sz="1500">
                <a:solidFill>
                  <a:srgbClr val="000000"/>
                </a:solidFill>
              </a:rPr>
              <a:t>g</a:t>
            </a:r>
            <a:r>
              <a:rPr lang="en" sz="1500">
                <a:solidFill>
                  <a:srgbClr val="000000"/>
                </a:solidFill>
              </a:rPr>
              <a:t>gplot2</a:t>
            </a:r>
            <a:endParaRPr sz="1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522637" y="1910750"/>
            <a:ext cx="8212176" cy="3049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220588"/>
              </a:lnSpc>
              <a:spcBef>
                <a:spcPts val="2300"/>
              </a:spcBef>
              <a:spcAft>
                <a:spcPts val="0"/>
              </a:spcAft>
              <a:buSzPts val="990"/>
              <a:buNone/>
            </a:pPr>
            <a:r>
              <a:rPr lang="en" sz="2875">
                <a:solidFill>
                  <a:srgbClr val="1B2031"/>
                </a:solidFill>
                <a:highlight>
                  <a:srgbClr val="FFFFFF"/>
                </a:highlight>
                <a:latin typeface="Arial"/>
                <a:ea typeface="Arial"/>
                <a:cs typeface="Arial"/>
                <a:sym typeface="Arial"/>
              </a:rPr>
              <a:t>Data Processing</a:t>
            </a:r>
            <a:endParaRPr sz="2875">
              <a:solidFill>
                <a:srgbClr val="1B2031"/>
              </a:solidFill>
              <a:highlight>
                <a:srgbClr val="FFFFFF"/>
              </a:highlight>
              <a:latin typeface="Arial"/>
              <a:ea typeface="Arial"/>
              <a:cs typeface="Arial"/>
              <a:sym typeface="Arial"/>
            </a:endParaRPr>
          </a:p>
          <a:p>
            <a:pPr indent="0" lvl="0" marL="0" rtl="0" algn="l">
              <a:spcBef>
                <a:spcPts val="2300"/>
              </a:spcBef>
              <a:spcAft>
                <a:spcPts val="0"/>
              </a:spcAft>
              <a:buSzPts val="990"/>
              <a:buNone/>
            </a:pPr>
            <a:r>
              <a:t/>
            </a:r>
            <a:endParaRPr sz="2340"/>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We need audio data of human voices with labeled emotions</a:t>
            </a:r>
            <a:endParaRPr sz="1450">
              <a:solidFill>
                <a:srgbClr val="000000"/>
              </a:solidFill>
              <a:highlight>
                <a:srgbClr val="FFFFFF"/>
              </a:highlight>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Each audio file in the dataset is embedded with a single emotion</a:t>
            </a:r>
            <a:endParaRPr sz="1450">
              <a:solidFill>
                <a:srgbClr val="000000"/>
              </a:solidFill>
              <a:highlight>
                <a:srgbClr val="FFFFFF"/>
              </a:highlight>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First step is to extract all the emotion labels of corresponding audio files from their file names</a:t>
            </a:r>
            <a:endParaRPr sz="145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727675" y="507175"/>
            <a:ext cx="5777751" cy="4512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562925" y="740251"/>
            <a:ext cx="7688700" cy="40959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647075" y="591000"/>
            <a:ext cx="8181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onvert an audio file into a numerical representation</a:t>
            </a:r>
            <a:endParaRPr/>
          </a:p>
        </p:txBody>
      </p:sp>
      <p:pic>
        <p:nvPicPr>
          <p:cNvPr id="134" name="Google Shape;134;p21"/>
          <p:cNvPicPr preferRelativeResize="0"/>
          <p:nvPr/>
        </p:nvPicPr>
        <p:blipFill>
          <a:blip r:embed="rId3">
            <a:alphaModFix/>
          </a:blip>
          <a:stretch>
            <a:fillRect/>
          </a:stretch>
        </p:blipFill>
        <p:spPr>
          <a:xfrm>
            <a:off x="970575" y="2167049"/>
            <a:ext cx="7202851" cy="2855400"/>
          </a:xfrm>
          <a:prstGeom prst="rect">
            <a:avLst/>
          </a:prstGeom>
          <a:noFill/>
          <a:ln>
            <a:noFill/>
          </a:ln>
        </p:spPr>
      </p:pic>
      <p:sp>
        <p:nvSpPr>
          <p:cNvPr id="135" name="Google Shape;135;p21"/>
          <p:cNvSpPr txBox="1"/>
          <p:nvPr/>
        </p:nvSpPr>
        <p:spPr>
          <a:xfrm>
            <a:off x="727650" y="1427875"/>
            <a:ext cx="768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Digital representation of an audio clip can be obtained by using various music and audio analysis packages present in R</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